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9" r:id="rId3"/>
    <p:sldId id="257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5A91902A-AE0B-4D3C-B2F3-8705E41C14AE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E97234CE-47E9-4537-805F-EB9706F2A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67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C4A8A2E2-451F-4C0F-AF0B-348957E4FAFF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2BDDAF0C-0D6F-4591-9A53-9A5DF7599F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94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F0C-0D6F-4591-9A53-9A5DF7599F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6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F0C-0D6F-4591-9A53-9A5DF7599F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637-01A2-4096-A060-2E4784B8E639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E4C9-8B0D-472E-B83D-CF6A23B3DEF9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0-0A82-4FBC-B2E2-28D92DB99B81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CA0A-FF22-4067-ADE4-7317B1448040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A583-0F45-4BBD-ADBD-565AD8291E0E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DA66-8138-4F64-B43B-AD5081DD909A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0522-E359-45F4-BF80-D5D15B4BF8C5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277F-D446-442E-B3B6-906C917CBA9A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84C8-C243-435C-B50F-5056EDC5B12F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13C8-6291-4868-B824-1E2EAF4C7CC6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C8B9-6400-4071-AB76-CF9E4FDA57AF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18C6-804E-41C0-81A7-BD697F460F1A}" type="datetime1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Collecting, Analyzing and Using</a:t>
            </a:r>
            <a:br>
              <a:rPr lang="en-US" dirty="0" smtClean="0"/>
            </a:br>
            <a:r>
              <a:rPr lang="en-US" dirty="0" smtClean="0"/>
              <a:t>Visitor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</p:txBody>
      </p:sp>
    </p:spTree>
    <p:extLst>
      <p:ext uri="{BB962C8B-B14F-4D97-AF65-F5344CB8AC3E}">
        <p14:creationId xmlns:p14="http://schemas.microsoft.com/office/powerpoint/2010/main" val="2980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Extended Log File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Mandatory </a:t>
            </a:r>
            <a:r>
              <a:rPr lang="en-US" dirty="0"/>
              <a:t>I</a:t>
            </a:r>
            <a:r>
              <a:rPr lang="en-US" dirty="0" smtClean="0"/>
              <a:t>dentifiers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1653381"/>
            <a:ext cx="8134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Extended Log File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Identifiers with No </a:t>
            </a:r>
            <a:r>
              <a:rPr lang="en-US" dirty="0"/>
              <a:t>P</a:t>
            </a:r>
            <a:r>
              <a:rPr lang="en-US" dirty="0" smtClean="0"/>
              <a:t>refixes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00986"/>
            <a:ext cx="8229600" cy="23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Apache Web-server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L</a:t>
            </a:r>
            <a:r>
              <a:rPr lang="en-US" dirty="0" smtClean="0"/>
              <a:t>og </a:t>
            </a:r>
            <a:r>
              <a:rPr lang="en-US" dirty="0"/>
              <a:t>E</a:t>
            </a:r>
            <a:r>
              <a:rPr lang="en-US" dirty="0" smtClean="0"/>
              <a:t>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LogFormat</a:t>
            </a:r>
            <a:r>
              <a:rPr lang="en-US" sz="2400" dirty="0" smtClean="0"/>
              <a:t> directive is used to specify the selection of fields in each entry</a:t>
            </a:r>
          </a:p>
          <a:p>
            <a:r>
              <a:rPr lang="en-US" sz="2400" dirty="0" smtClean="0"/>
              <a:t>The format uses a </a:t>
            </a:r>
            <a:r>
              <a:rPr lang="en-US" sz="2400" smtClean="0"/>
              <a:t>string styled </a:t>
            </a:r>
            <a:r>
              <a:rPr lang="en-US" sz="2400" dirty="0" smtClean="0"/>
              <a:t>after the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 smtClean="0"/>
              <a:t> format strings in the C </a:t>
            </a:r>
            <a:r>
              <a:rPr lang="en-US" sz="2400" smtClean="0"/>
              <a:t>programming language</a:t>
            </a:r>
            <a:endParaRPr lang="en-US" sz="1800" dirty="0" smtClean="0"/>
          </a:p>
          <a:p>
            <a:r>
              <a:rPr lang="en-US" sz="2400" dirty="0" smtClean="0"/>
              <a:t>The Common Log Format entry</a:t>
            </a:r>
            <a:endParaRPr lang="en-US" sz="2400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140.14.6.11 - pawan [06/Sep/2001:10:46:07 -0300]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"GET /s.htm HTTP/1.0"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200 2267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dirty="0" smtClean="0"/>
              <a:t>can be represented using the following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LogFile</a:t>
            </a:r>
            <a:r>
              <a:rPr lang="en-US" sz="2400" dirty="0" smtClean="0"/>
              <a:t> </a:t>
            </a:r>
            <a:r>
              <a:rPr lang="en-US" sz="2400" smtClean="0"/>
              <a:t>directive: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LogFormat "\%h \%l \%u \%t \"\%r\" \%&gt;s \%b" common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Common </a:t>
            </a:r>
            <a:r>
              <a:rPr lang="en-US" dirty="0"/>
              <a:t>L</a:t>
            </a:r>
            <a:r>
              <a:rPr lang="en-US" dirty="0" smtClean="0"/>
              <a:t>og: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06113"/>
            <a:ext cx="8229600" cy="311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 Web </a:t>
            </a:r>
            <a:r>
              <a:rPr lang="en-US" dirty="0" smtClean="0"/>
              <a:t>Access </a:t>
            </a:r>
            <a:r>
              <a:rPr lang="en-US"/>
              <a:t>L</a:t>
            </a:r>
            <a:r>
              <a:rPr lang="en-US" smtClean="0"/>
              <a:t>og Analyzers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370958"/>
              </p:ext>
            </p:extLst>
          </p:nvPr>
        </p:nvGraphicFramePr>
        <p:xfrm>
          <a:off x="1676400" y="1371600"/>
          <a:ext cx="5867400" cy="41711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2200"/>
                <a:gridCol w="35052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Analog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www.analog.cx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BBClone 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bbclone.de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The Big Brother Log Analyzer 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bbla.sourceforge.net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Dailystats 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www.perlfect.com/freescripts/dailystats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HitsLog Script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www.irnis.net/soft/hitslog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Http-Analyze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www.http-analyze.org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Kraken Reports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www.krakenreports.com 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phpOpenTracker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www.phpopentracker.de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PowerPhlogger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pphlogger.phpee.com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Relax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en-US" sz="1400" baseline="0">
                          <a:effectLst/>
                        </a:rPr>
                        <a:t>ktmatu.com/software/relax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Report Magic for Analog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www.reportmagic.com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RobotStats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2150" algn="l"/>
                        </a:tabLst>
                      </a:pPr>
                      <a:r>
                        <a:rPr lang="en-US" sz="1400" baseline="0">
                          <a:effectLst/>
                        </a:rPr>
                        <a:t>www.robotstats.com/en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Sherlog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sherlog.europeanservers.net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6950" algn="l"/>
                        </a:tabLst>
                      </a:pPr>
                      <a:r>
                        <a:rPr lang="en-US" sz="1400" baseline="0">
                          <a:effectLst/>
                        </a:rPr>
                        <a:t>WebLog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awsd.com/scripts/weblog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Webtrax Help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www.multicians.org/thvv/webtrax-help.html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en-US" sz="1400" baseline="0">
                          <a:effectLst/>
                        </a:rPr>
                        <a:t>W3Perl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www.w3perl.com/softs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ZoomStats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zoomstats.sourceforge.net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Analog:</a:t>
            </a:r>
            <a:br>
              <a:rPr lang="en-US" dirty="0" smtClean="0"/>
            </a:br>
            <a:r>
              <a:rPr lang="en-US" dirty="0" smtClean="0"/>
              <a:t>Summarizing </a:t>
            </a:r>
            <a:r>
              <a:rPr lang="en-US" dirty="0"/>
              <a:t>W</a:t>
            </a:r>
            <a:r>
              <a:rPr lang="en-US" dirty="0" smtClean="0"/>
              <a:t>eb-server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L</a:t>
            </a:r>
            <a:r>
              <a:rPr lang="en-US" dirty="0" smtClean="0"/>
              <a:t>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6822" y="1600200"/>
            <a:ext cx="76903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Summary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8991"/>
            <a:ext cx="8229600" cy="440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Monthly Report from Analog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2424" y="2776538"/>
            <a:ext cx="769915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Summary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874" y="2630488"/>
            <a:ext cx="748825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Summary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6740" y="1600200"/>
            <a:ext cx="52905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smtClean="0"/>
              <a:t>and </a:t>
            </a:r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To </a:t>
            </a:r>
            <a:r>
              <a:rPr lang="en-US" smtClean="0"/>
              <a:t>understand what is meant by web mining, and in particular by:</a:t>
            </a:r>
          </a:p>
          <a:p>
            <a:pPr lvl="1"/>
            <a:r>
              <a:rPr lang="en-US"/>
              <a:t>w</a:t>
            </a:r>
            <a:r>
              <a:rPr lang="en-US" smtClean="0"/>
              <a:t>eb-content mining</a:t>
            </a:r>
          </a:p>
          <a:p>
            <a:pPr lvl="1"/>
            <a:r>
              <a:rPr lang="en-US"/>
              <a:t>w</a:t>
            </a:r>
            <a:r>
              <a:rPr lang="en-US" smtClean="0"/>
              <a:t>eb-structure mining</a:t>
            </a:r>
          </a:p>
          <a:p>
            <a:pPr lvl="1"/>
            <a:r>
              <a:rPr lang="en-US"/>
              <a:t>w</a:t>
            </a:r>
            <a:r>
              <a:rPr lang="en-US" smtClean="0"/>
              <a:t>eb-usage mining</a:t>
            </a:r>
            <a:endParaRPr lang="en-US" dirty="0" smtClean="0"/>
          </a:p>
          <a:p>
            <a:r>
              <a:rPr lang="en-US" smtClean="0"/>
              <a:t>To </a:t>
            </a:r>
            <a:r>
              <a:rPr lang="en-US" smtClean="0"/>
              <a:t>understand web-server access logs and their formats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smtClean="0"/>
              <a:t>learn </a:t>
            </a:r>
            <a:r>
              <a:rPr lang="en-US" smtClean="0"/>
              <a:t>how to analyze access logs with the following tools:</a:t>
            </a:r>
          </a:p>
          <a:p>
            <a:pPr lvl="1"/>
            <a:r>
              <a:rPr lang="en-US" smtClean="0"/>
              <a:t>Analog (for summarizing data)</a:t>
            </a:r>
          </a:p>
          <a:p>
            <a:pPr lvl="1"/>
            <a:r>
              <a:rPr lang="en-US" smtClean="0"/>
              <a:t>Pathalizer (for performing clickstream analysis)</a:t>
            </a:r>
          </a:p>
          <a:p>
            <a:pPr lvl="1"/>
            <a:r>
              <a:rPr lang="en-US" smtClean="0"/>
              <a:t>StatViz (for visualizing individual user sessions)</a:t>
            </a:r>
          </a:p>
          <a:p>
            <a:r>
              <a:rPr lang="en-US" smtClean="0"/>
              <a:t>To learn and appreciate some of the cautions one must keep in mind when interpreting web-server access logs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XML (eXtensible Markup Language) for Data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453606"/>
            <a:ext cx="5772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8436" y="1600200"/>
            <a:ext cx="32471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Search-word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9866" y="1600200"/>
            <a:ext cx="3164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Operating-system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950" y="1600200"/>
            <a:ext cx="2634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Status-code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4767" y="1600200"/>
            <a:ext cx="34544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File-size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7105" y="1600200"/>
            <a:ext cx="36497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File-type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0348" y="1600200"/>
            <a:ext cx="34433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4782" y="1600200"/>
            <a:ext cx="3694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Report from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6498" y="1600200"/>
            <a:ext cx="51510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Clickstream with Pathalizer: 7-link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81438"/>
            <a:ext cx="8229600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Web-content mining</a:t>
            </a:r>
            <a:r>
              <a:rPr lang="en-US" smtClean="0"/>
              <a:t>: Concerned with </a:t>
            </a:r>
            <a:r>
              <a:rPr lang="en-US" dirty="0" smtClean="0"/>
              <a:t>the content of web documents</a:t>
            </a:r>
          </a:p>
          <a:p>
            <a:r>
              <a:rPr lang="en-US" dirty="0" smtClean="0"/>
              <a:t>Web-structure mining: Concerned </a:t>
            </a:r>
            <a:r>
              <a:rPr lang="en-US" smtClean="0"/>
              <a:t>with the “topology” of a website and </a:t>
            </a:r>
            <a:r>
              <a:rPr lang="en-US" dirty="0" smtClean="0"/>
              <a:t>the use of hyperlinks that connect one page </a:t>
            </a:r>
            <a:r>
              <a:rPr lang="en-US" smtClean="0"/>
              <a:t>to another</a:t>
            </a:r>
            <a:endParaRPr lang="en-US" dirty="0" smtClean="0"/>
          </a:p>
          <a:p>
            <a:r>
              <a:rPr lang="en-US" dirty="0" smtClean="0"/>
              <a:t>Web-usage mining</a:t>
            </a:r>
            <a:r>
              <a:rPr lang="en-US" smtClean="0"/>
              <a:t>: Concerned with secondary </a:t>
            </a:r>
            <a:r>
              <a:rPr lang="en-US" dirty="0" smtClean="0"/>
              <a:t>data generated by user interactions </a:t>
            </a:r>
            <a:r>
              <a:rPr lang="en-US" smtClean="0"/>
              <a:t>with a website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Clickstream with Pathalizer: 20-link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692" y="1600200"/>
            <a:ext cx="75786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StatViz: On-campus </a:t>
            </a:r>
            <a:r>
              <a:rPr lang="en-US" dirty="0"/>
              <a:t>S</a:t>
            </a:r>
            <a:r>
              <a:rPr lang="en-US" dirty="0" smtClean="0"/>
              <a:t>ession that Browses the Bulletin </a:t>
            </a:r>
            <a:r>
              <a:rPr lang="en-US" dirty="0"/>
              <a:t>B</a:t>
            </a:r>
            <a:r>
              <a:rPr lang="en-US" dirty="0" smtClean="0"/>
              <a:t>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8640"/>
            <a:ext cx="8229600" cy="314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StatViz: Off-campus </a:t>
            </a:r>
            <a:r>
              <a:rPr lang="en-US" dirty="0"/>
              <a:t>S</a:t>
            </a:r>
            <a:r>
              <a:rPr lang="en-US" dirty="0" smtClean="0"/>
              <a:t>ession</a:t>
            </a:r>
            <a:br>
              <a:rPr lang="en-US" dirty="0" smtClean="0"/>
            </a:br>
            <a:r>
              <a:rPr lang="en-US" dirty="0" smtClean="0"/>
              <a:t>with Three </a:t>
            </a:r>
            <a:r>
              <a:rPr lang="en-US" dirty="0"/>
              <a:t>D</a:t>
            </a:r>
            <a:r>
              <a:rPr lang="en-US" dirty="0" smtClean="0"/>
              <a:t>istinct </a:t>
            </a:r>
            <a:r>
              <a:rPr lang="en-US" dirty="0"/>
              <a:t>A</a:t>
            </a:r>
            <a:r>
              <a:rPr lang="en-US" dirty="0" smtClean="0"/>
              <a:t>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323" y="1600200"/>
            <a:ext cx="7249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StatViz: On-campus </a:t>
            </a:r>
            <a:r>
              <a:rPr lang="en-US" dirty="0"/>
              <a:t>S</a:t>
            </a:r>
            <a:r>
              <a:rPr lang="en-US" dirty="0" smtClean="0"/>
              <a:t>ession</a:t>
            </a:r>
            <a:br>
              <a:rPr lang="en-US" dirty="0" smtClean="0"/>
            </a:br>
            <a:r>
              <a:rPr lang="en-US" dirty="0" smtClean="0"/>
              <a:t>with Multiple </a:t>
            </a:r>
            <a:r>
              <a:rPr lang="en-US" dirty="0"/>
              <a:t>A</a:t>
            </a:r>
            <a:r>
              <a:rPr lang="en-US" dirty="0" smtClean="0"/>
              <a:t>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4956" y="1600200"/>
            <a:ext cx="6574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Caution: Interpreting </a:t>
            </a:r>
            <a:r>
              <a:rPr lang="en-US" dirty="0"/>
              <a:t>W</a:t>
            </a:r>
            <a:r>
              <a:rPr lang="en-US" dirty="0" smtClean="0"/>
              <a:t>eb-server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L</a:t>
            </a:r>
            <a:r>
              <a:rPr lang="en-US" dirty="0" smtClean="0"/>
              <a:t>ogs (Turner 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You do not really know any of the following:</a:t>
            </a:r>
          </a:p>
          <a:p>
            <a:r>
              <a:rPr lang="en-US" i="1" dirty="0" smtClean="0"/>
              <a:t>The identity of your readers</a:t>
            </a:r>
          </a:p>
          <a:p>
            <a:r>
              <a:rPr lang="en-US" i="1" dirty="0" smtClean="0"/>
              <a:t>The number of your visitors</a:t>
            </a:r>
          </a:p>
          <a:p>
            <a:r>
              <a:rPr lang="en-US" i="1" dirty="0" smtClean="0"/>
              <a:t>The number of visits</a:t>
            </a:r>
          </a:p>
          <a:p>
            <a:r>
              <a:rPr lang="en-US" i="1" dirty="0" smtClean="0"/>
              <a:t>The user’s navigation path through the site</a:t>
            </a:r>
          </a:p>
          <a:p>
            <a:r>
              <a:rPr lang="en-US" i="1" dirty="0" smtClean="0"/>
              <a:t>The entry point and referral</a:t>
            </a:r>
          </a:p>
          <a:p>
            <a:r>
              <a:rPr lang="en-US" i="1" dirty="0" smtClean="0"/>
              <a:t>How users left the site or where they went next</a:t>
            </a:r>
          </a:p>
          <a:p>
            <a:r>
              <a:rPr lang="en-US" i="1" dirty="0" smtClean="0"/>
              <a:t>How long people spent reading each page</a:t>
            </a:r>
          </a:p>
          <a:p>
            <a:r>
              <a:rPr lang="en-US" i="1" dirty="0" smtClean="0"/>
              <a:t>How long people spent on the site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Nevertheless … </a:t>
            </a:r>
            <a:r>
              <a:rPr lang="en-US" dirty="0" smtClean="0"/>
              <a:t>(Turner 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I’ve </a:t>
            </a:r>
            <a:r>
              <a:rPr lang="en-US" dirty="0" smtClean="0"/>
              <a:t>presented a somewhat negative view here, emphasizing what </a:t>
            </a:r>
            <a:r>
              <a:rPr lang="en-US" smtClean="0"/>
              <a:t>you can’t </a:t>
            </a:r>
            <a:r>
              <a:rPr lang="en-US" dirty="0" smtClean="0"/>
              <a:t>find out. Web statistics are still informative: it's just important not to slip </a:t>
            </a:r>
            <a:r>
              <a:rPr lang="en-US" smtClean="0"/>
              <a:t>from “this </a:t>
            </a:r>
            <a:r>
              <a:rPr lang="en-US" dirty="0" smtClean="0"/>
              <a:t>page has received </a:t>
            </a:r>
            <a:r>
              <a:rPr lang="en-US" smtClean="0"/>
              <a:t>30,000 requests” to “30,000 </a:t>
            </a:r>
            <a:r>
              <a:rPr lang="en-US" dirty="0" smtClean="0"/>
              <a:t>people have read </a:t>
            </a:r>
            <a:r>
              <a:rPr lang="en-US" smtClean="0"/>
              <a:t>this page”. </a:t>
            </a:r>
            <a:r>
              <a:rPr lang="en-US" dirty="0" smtClean="0"/>
              <a:t>In some sense these problems are not really new to the web---they are just as prevalent in print media. For example, you only know how many magazines you've sold, not how many people have read them. In print media we </a:t>
            </a:r>
            <a:r>
              <a:rPr lang="en-US" smtClean="0"/>
              <a:t>have learned </a:t>
            </a:r>
            <a:r>
              <a:rPr lang="en-US" dirty="0" smtClean="0"/>
              <a:t>to live with these issues, using the data which are available, and it would be better if we did on </a:t>
            </a:r>
            <a:r>
              <a:rPr lang="en-US" smtClean="0"/>
              <a:t>the web </a:t>
            </a:r>
            <a:r>
              <a:rPr lang="en-US" dirty="0" smtClean="0"/>
              <a:t>too, rather than making up spurious numbers.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Web-server Access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IP address of the client making the request</a:t>
            </a:r>
          </a:p>
          <a:p>
            <a:r>
              <a:rPr lang="en-US" dirty="0" smtClean="0"/>
              <a:t>The date and time of the request</a:t>
            </a:r>
          </a:p>
          <a:p>
            <a:r>
              <a:rPr lang="en-US" dirty="0" smtClean="0"/>
              <a:t>The URL of the requested page</a:t>
            </a:r>
          </a:p>
          <a:p>
            <a:r>
              <a:rPr lang="en-US" dirty="0" smtClean="0"/>
              <a:t>The number of bytes sent to serve the request</a:t>
            </a:r>
          </a:p>
          <a:p>
            <a:r>
              <a:rPr lang="en-US" dirty="0" smtClean="0"/>
              <a:t>The user agent (the program that is acting on behalf of the user, such as a web browser or web crawler)</a:t>
            </a:r>
          </a:p>
          <a:p>
            <a:r>
              <a:rPr lang="en-US" dirty="0" smtClean="0"/>
              <a:t>The referrer (the URL that triggered the request)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 </a:t>
            </a:r>
            <a:r>
              <a:rPr lang="en-US" dirty="0"/>
              <a:t>F</a:t>
            </a:r>
            <a:r>
              <a:rPr lang="en-US" dirty="0" smtClean="0"/>
              <a:t>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24690"/>
            <a:ext cx="8229600" cy="307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Log </a:t>
            </a:r>
            <a:r>
              <a:rPr lang="en-US" dirty="0"/>
              <a:t>F</a:t>
            </a:r>
            <a:r>
              <a:rPr lang="en-US" dirty="0" smtClean="0"/>
              <a:t>ormat: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140.14.6.11 - pawan [06/Sep/2001:10:46:07 -0300]</a:t>
            </a:r>
          </a:p>
          <a:p>
            <a:pPr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"GET /s.htm HTTP/1.0" 200 2267</a:t>
            </a:r>
          </a:p>
          <a:p>
            <a:r>
              <a:rPr lang="en-US" dirty="0" smtClean="0"/>
              <a:t>A GET request that retrieves a file named s.htm</a:t>
            </a:r>
          </a:p>
          <a:p>
            <a:r>
              <a:rPr lang="en-US" dirty="0" smtClean="0"/>
              <a:t>From a computer with the IP address of 140.14.6.11</a:t>
            </a:r>
          </a:p>
          <a:p>
            <a:r>
              <a:rPr lang="en-US" dirty="0" smtClean="0"/>
              <a:t>A dash (-) tells us that the information is unavailable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140.14.7.18 - raj [06/Sep/2001:11:23:53 -0300]</a:t>
            </a:r>
          </a:p>
          <a:p>
            <a:pPr marL="514350" indent="-514350"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"POST /s.cgi HTTP/1.0" 200 499</a:t>
            </a:r>
          </a:p>
          <a:p>
            <a:r>
              <a:rPr lang="en-US" dirty="0" smtClean="0"/>
              <a:t>A POST request that sends data to the program s.cgi.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Log </a:t>
            </a:r>
            <a:r>
              <a:rPr lang="en-US" dirty="0"/>
              <a:t>F</a:t>
            </a:r>
            <a:r>
              <a:rPr lang="en-US" dirty="0" smtClean="0"/>
              <a:t>ile in Extended </a:t>
            </a:r>
            <a:r>
              <a:rPr lang="en-US" dirty="0"/>
              <a:t>F</a:t>
            </a:r>
            <a:r>
              <a:rPr lang="en-US" dirty="0" smtClean="0"/>
              <a:t>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#Version: 1.0</a:t>
            </a:r>
          </a:p>
          <a:p>
            <a:pPr>
              <a:buNone/>
            </a:pPr>
            <a:r>
              <a:rPr lang="en-US" dirty="0" smtClean="0"/>
              <a:t>#Date: 12-Jan-1996</a:t>
            </a:r>
          </a:p>
          <a:p>
            <a:pPr>
              <a:buNone/>
            </a:pPr>
            <a:r>
              <a:rPr lang="en-US" dirty="0" smtClean="0"/>
              <a:t>#Fields: time cs-method cs-uri</a:t>
            </a:r>
          </a:p>
          <a:p>
            <a:pPr>
              <a:buNone/>
            </a:pPr>
            <a:r>
              <a:rPr lang="en-US" dirty="0" smtClean="0"/>
              <a:t>00:34:23 GET /foo/bar.html</a:t>
            </a:r>
          </a:p>
          <a:p>
            <a:pPr>
              <a:buNone/>
            </a:pPr>
            <a:r>
              <a:rPr lang="en-US" dirty="0" smtClean="0"/>
              <a:t>12:21:16 GET /foo/bar.html</a:t>
            </a:r>
          </a:p>
          <a:p>
            <a:pPr>
              <a:buNone/>
            </a:pPr>
            <a:r>
              <a:rPr lang="en-US" dirty="0" smtClean="0"/>
              <a:t>12:45:52 GET /foo/bar.html</a:t>
            </a:r>
          </a:p>
          <a:p>
            <a:pPr>
              <a:buNone/>
            </a:pPr>
            <a:r>
              <a:rPr lang="en-US" dirty="0" smtClean="0"/>
              <a:t>12:57:34 GET /foo/bar.html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Extended Log File</a:t>
            </a:r>
            <a:r>
              <a:rPr lang="en-US" dirty="0" smtClean="0"/>
              <a:t>: Directive </a:t>
            </a:r>
            <a:r>
              <a:rPr lang="en-US" dirty="0"/>
              <a:t>T</a:t>
            </a:r>
            <a:r>
              <a:rPr lang="en-US" dirty="0" smtClean="0"/>
              <a:t>ypes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6576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7910"/>
            <a:ext cx="8229600" cy="31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Extended Log File</a:t>
            </a:r>
            <a:r>
              <a:rPr lang="en-US" dirty="0" smtClean="0"/>
              <a:t>: Identifier </a:t>
            </a:r>
            <a:r>
              <a:rPr lang="en-US" dirty="0"/>
              <a:t>P</a:t>
            </a:r>
            <a:r>
              <a:rPr lang="en-US" dirty="0" smtClean="0"/>
              <a:t>refixes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Chapter 12: Collecting, Analyzing and Using Visitor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80403"/>
            <a:ext cx="8229600" cy="23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1152</Words>
  <Application>Microsoft Office PowerPoint</Application>
  <PresentationFormat>On-screen Show (4:3)</PresentationFormat>
  <Paragraphs>193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Collecting, Analyzing and Using Visitor Data</vt:lpstr>
      <vt:lpstr>Overview and Objectives</vt:lpstr>
      <vt:lpstr>Web Mining</vt:lpstr>
      <vt:lpstr>Data in Web-server Access Logs</vt:lpstr>
      <vt:lpstr>Common Log Format</vt:lpstr>
      <vt:lpstr>Common Log Format: Examples</vt:lpstr>
      <vt:lpstr>A Log File in Extended Format</vt:lpstr>
      <vt:lpstr>Extended Log File: Directive Types </vt:lpstr>
      <vt:lpstr>Extended Log File: Identifier Prefixes </vt:lpstr>
      <vt:lpstr>Extended Log File: Mandatory Identifiers</vt:lpstr>
      <vt:lpstr>Extended Log File: Identifiers with No Prefixes</vt:lpstr>
      <vt:lpstr>Apache Web-server Access Log Entries</vt:lpstr>
      <vt:lpstr>Apache Common Log: Parameters</vt:lpstr>
      <vt:lpstr>Some Web Access Log Analyzers</vt:lpstr>
      <vt:lpstr>Analog: Summarizing Web-server Access Logs</vt:lpstr>
      <vt:lpstr>General Summary from Analog</vt:lpstr>
      <vt:lpstr> Monthly Report from Analog </vt:lpstr>
      <vt:lpstr>Daily Summary from Analog</vt:lpstr>
      <vt:lpstr>Hourly Summary from Analog</vt:lpstr>
      <vt:lpstr>Domain Report from Analog</vt:lpstr>
      <vt:lpstr>Organization Report from Analog</vt:lpstr>
      <vt:lpstr>Search-word Report from Analog</vt:lpstr>
      <vt:lpstr>Operating-system Report from Analog</vt:lpstr>
      <vt:lpstr>Status-code Report from Analog</vt:lpstr>
      <vt:lpstr>File-size Report from Analog</vt:lpstr>
      <vt:lpstr>File-type Report from Analog</vt:lpstr>
      <vt:lpstr>Directory Report from Analog</vt:lpstr>
      <vt:lpstr>Request Report from Analog</vt:lpstr>
      <vt:lpstr>Clickstream with Pathalizer: 7-link </vt:lpstr>
      <vt:lpstr>Clickstream with Pathalizer: 20-link </vt:lpstr>
      <vt:lpstr>StatViz: On-campus Session that Browses the Bulletin Board</vt:lpstr>
      <vt:lpstr>StatViz: Off-campus Session with Three Distinct Activities</vt:lpstr>
      <vt:lpstr>StatViz: On-campus Session with Multiple Activities</vt:lpstr>
      <vt:lpstr>Caution: Interpreting Web-server Access Logs (Turner 2004)</vt:lpstr>
      <vt:lpstr>Nevertheless … (Turner 2004)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Scene</dc:title>
  <dc:creator>Porter Scobey</dc:creator>
  <cp:lastModifiedBy>Porter Scobey</cp:lastModifiedBy>
  <cp:revision>126</cp:revision>
  <cp:lastPrinted>2012-01-12T04:17:30Z</cp:lastPrinted>
  <dcterms:created xsi:type="dcterms:W3CDTF">2011-06-30T20:22:55Z</dcterms:created>
  <dcterms:modified xsi:type="dcterms:W3CDTF">2016-07-20T18:11:10Z</dcterms:modified>
</cp:coreProperties>
</file>