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62" r:id="rId8"/>
    <p:sldId id="263" r:id="rId9"/>
    <p:sldId id="270" r:id="rId10"/>
    <p:sldId id="271" r:id="rId11"/>
    <p:sldId id="268" r:id="rId12"/>
    <p:sldId id="269" r:id="rId13"/>
    <p:sldId id="264" r:id="rId14"/>
    <p:sldId id="265" r:id="rId15"/>
    <p:sldId id="272" r:id="rId16"/>
    <p:sldId id="273" r:id="rId17"/>
    <p:sldId id="274" r:id="rId18"/>
    <p:sldId id="275" r:id="rId19"/>
    <p:sldId id="276" r:id="rId20"/>
    <p:sldId id="277" r:id="rId21"/>
    <p:sldId id="278" r:id="rId22"/>
    <p:sldId id="279" r:id="rId23"/>
    <p:sldId id="284" r:id="rId24"/>
    <p:sldId id="286" r:id="rId25"/>
    <p:sldId id="287" r:id="rId26"/>
    <p:sldId id="288" r:id="rId27"/>
    <p:sldId id="289" r:id="rId28"/>
    <p:sldId id="285" r:id="rId29"/>
    <p:sldId id="280" r:id="rId30"/>
    <p:sldId id="266" r:id="rId31"/>
    <p:sldId id="283" r:id="rId32"/>
    <p:sldId id="281" r:id="rId33"/>
    <p:sldId id="282" r:id="rId34"/>
    <p:sldId id="290" r:id="rId35"/>
    <p:sldId id="291" r:id="rId36"/>
    <p:sldId id="292" r:id="rId37"/>
    <p:sldId id="267" r:id="rId38"/>
    <p:sldId id="293" r:id="rId3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56" y="-68"/>
      </p:cViewPr>
      <p:guideLst>
        <p:guide orient="horz" pos="2160"/>
        <p:guide pos="2880"/>
      </p:guideLst>
    </p:cSldViewPr>
  </p:slideViewPr>
  <p:notesTextViewPr>
    <p:cViewPr>
      <p:scale>
        <a:sx n="1" d="1"/>
        <a:sy n="1" d="1"/>
      </p:scale>
      <p:origin x="0" y="0"/>
    </p:cViewPr>
  </p:notesTextViewPr>
  <p:sorterViewPr>
    <p:cViewPr>
      <p:scale>
        <a:sx n="100" d="100"/>
        <a:sy n="100" d="100"/>
      </p:scale>
      <p:origin x="0" y="142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r>
              <a:rPr lang="en-US" dirty="0" smtClean="0"/>
              <a:t>XML (eXtensible Markup Language) for Data Description</a:t>
            </a:r>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42C9DF1D-6464-42B2-972E-C14C5B4B42FE}" type="datetimeFigureOut">
              <a:rPr lang="en-US" smtClean="0"/>
              <a:t>4/26/2016</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9B8094D6-41E0-46D4-ABB2-6BA7B0F8F97A}" type="slidenum">
              <a:rPr lang="en-US" smtClean="0"/>
              <a:t>‹#›</a:t>
            </a:fld>
            <a:endParaRPr lang="en-US" dirty="0"/>
          </a:p>
        </p:txBody>
      </p:sp>
    </p:spTree>
    <p:extLst>
      <p:ext uri="{BB962C8B-B14F-4D97-AF65-F5344CB8AC3E}">
        <p14:creationId xmlns:p14="http://schemas.microsoft.com/office/powerpoint/2010/main" val="119118995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r>
              <a:rPr lang="en-US" dirty="0" smtClean="0"/>
              <a:t>XML (eXtensible Markup Language) for Data Description</a:t>
            </a:r>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8CA5E936-9109-4AB8-BC5C-008C8D1A32E0}" type="datetimeFigureOut">
              <a:rPr lang="en-US" smtClean="0"/>
              <a:t>4/26/2016</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E8CD2F3-313F-4148-A537-4499FB797633}" type="slidenum">
              <a:rPr lang="en-US" smtClean="0"/>
              <a:t>‹#›</a:t>
            </a:fld>
            <a:endParaRPr lang="en-US" dirty="0"/>
          </a:p>
        </p:txBody>
      </p:sp>
    </p:spTree>
    <p:extLst>
      <p:ext uri="{BB962C8B-B14F-4D97-AF65-F5344CB8AC3E}">
        <p14:creationId xmlns:p14="http://schemas.microsoft.com/office/powerpoint/2010/main" val="16688929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8CD2F3-313F-4148-A537-4499FB797633}" type="slidenum">
              <a:rPr lang="en-US" smtClean="0"/>
              <a:t>1</a:t>
            </a:fld>
            <a:endParaRPr lang="en-US" dirty="0"/>
          </a:p>
        </p:txBody>
      </p:sp>
      <p:sp>
        <p:nvSpPr>
          <p:cNvPr id="5" name="Header Placeholder 4"/>
          <p:cNvSpPr>
            <a:spLocks noGrp="1"/>
          </p:cNvSpPr>
          <p:nvPr>
            <p:ph type="hd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4222588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6D02CE-CFEA-4287-9553-872925FF48F2}" type="datetime1">
              <a:rPr lang="en-US" smtClean="0"/>
              <a:t>4/26/2016</a:t>
            </a:fld>
            <a:endParaRPr lang="en-US" dirty="0"/>
          </a:p>
        </p:txBody>
      </p:sp>
      <p:sp>
        <p:nvSpPr>
          <p:cNvPr id="5" name="Footer Placeholder 4"/>
          <p:cNvSpPr>
            <a:spLocks noGrp="1"/>
          </p:cNvSpPr>
          <p:nvPr>
            <p:ph type="ftr" sz="quarter" idx="11"/>
          </p:nvPr>
        </p:nvSpPr>
        <p:spPr/>
        <p:txBody>
          <a:bodyPr/>
          <a:lstStyle/>
          <a:p>
            <a:r>
              <a:rPr lang="en-US" dirty="0" smtClean="0"/>
              <a:t>XML (eXtensible Markup Language) for Data Description</a:t>
            </a:r>
            <a:endParaRPr lang="en-US" dirty="0"/>
          </a:p>
        </p:txBody>
      </p:sp>
      <p:sp>
        <p:nvSpPr>
          <p:cNvPr id="6" name="Slide Number Placeholder 5"/>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4169318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4CFD9-D8D5-452F-A307-B781D6001C8F}" type="datetime1">
              <a:rPr lang="en-US" smtClean="0"/>
              <a:t>4/26/2016</a:t>
            </a:fld>
            <a:endParaRPr lang="en-US" dirty="0"/>
          </a:p>
        </p:txBody>
      </p:sp>
      <p:sp>
        <p:nvSpPr>
          <p:cNvPr id="5" name="Footer Placeholder 4"/>
          <p:cNvSpPr>
            <a:spLocks noGrp="1"/>
          </p:cNvSpPr>
          <p:nvPr>
            <p:ph type="ftr" sz="quarter" idx="11"/>
          </p:nvPr>
        </p:nvSpPr>
        <p:spPr/>
        <p:txBody>
          <a:bodyPr/>
          <a:lstStyle/>
          <a:p>
            <a:r>
              <a:rPr lang="en-US" dirty="0" smtClean="0"/>
              <a:t>XML (eXtensible Markup Language) for Data Description</a:t>
            </a:r>
            <a:endParaRPr lang="en-US" dirty="0"/>
          </a:p>
        </p:txBody>
      </p:sp>
      <p:sp>
        <p:nvSpPr>
          <p:cNvPr id="6" name="Slide Number Placeholder 5"/>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199512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7E8EB-AB92-48E9-86BE-7C93C7C64E8B}" type="datetime1">
              <a:rPr lang="en-US" smtClean="0"/>
              <a:t>4/26/2016</a:t>
            </a:fld>
            <a:endParaRPr lang="en-US" dirty="0"/>
          </a:p>
        </p:txBody>
      </p:sp>
      <p:sp>
        <p:nvSpPr>
          <p:cNvPr id="5" name="Footer Placeholder 4"/>
          <p:cNvSpPr>
            <a:spLocks noGrp="1"/>
          </p:cNvSpPr>
          <p:nvPr>
            <p:ph type="ftr" sz="quarter" idx="11"/>
          </p:nvPr>
        </p:nvSpPr>
        <p:spPr/>
        <p:txBody>
          <a:bodyPr/>
          <a:lstStyle/>
          <a:p>
            <a:r>
              <a:rPr lang="en-US" dirty="0" smtClean="0"/>
              <a:t>XML (eXtensible Markup Language) for Data Description</a:t>
            </a:r>
            <a:endParaRPr lang="en-US" dirty="0"/>
          </a:p>
        </p:txBody>
      </p:sp>
      <p:sp>
        <p:nvSpPr>
          <p:cNvPr id="6" name="Slide Number Placeholder 5"/>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2220358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680518-CDAB-4384-BEF4-9E547D561B4F}" type="datetime1">
              <a:rPr lang="en-US" smtClean="0"/>
              <a:t>4/26/2016</a:t>
            </a:fld>
            <a:endParaRPr lang="en-US" dirty="0"/>
          </a:p>
        </p:txBody>
      </p:sp>
      <p:sp>
        <p:nvSpPr>
          <p:cNvPr id="5" name="Footer Placeholder 4"/>
          <p:cNvSpPr>
            <a:spLocks noGrp="1"/>
          </p:cNvSpPr>
          <p:nvPr>
            <p:ph type="ftr" sz="quarter" idx="11"/>
          </p:nvPr>
        </p:nvSpPr>
        <p:spPr>
          <a:xfrm>
            <a:off x="2590800" y="6356350"/>
            <a:ext cx="3962400" cy="365125"/>
          </a:xfrm>
        </p:spPr>
        <p:txBody>
          <a:bodyPr/>
          <a:lstStyle/>
          <a:p>
            <a:r>
              <a:rPr lang="en-US" dirty="0" smtClean="0"/>
              <a:t>XML (eXtensible Markup Language) for Data Description</a:t>
            </a:r>
            <a:endParaRPr lang="en-US" dirty="0"/>
          </a:p>
        </p:txBody>
      </p:sp>
      <p:sp>
        <p:nvSpPr>
          <p:cNvPr id="6" name="Slide Number Placeholder 5"/>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1633903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334EBB-F556-4467-A127-A191EFA6F33D}" type="datetime1">
              <a:rPr lang="en-US" smtClean="0"/>
              <a:t>4/26/2016</a:t>
            </a:fld>
            <a:endParaRPr lang="en-US" dirty="0"/>
          </a:p>
        </p:txBody>
      </p:sp>
      <p:sp>
        <p:nvSpPr>
          <p:cNvPr id="5" name="Footer Placeholder 4"/>
          <p:cNvSpPr>
            <a:spLocks noGrp="1"/>
          </p:cNvSpPr>
          <p:nvPr>
            <p:ph type="ftr" sz="quarter" idx="11"/>
          </p:nvPr>
        </p:nvSpPr>
        <p:spPr/>
        <p:txBody>
          <a:bodyPr/>
          <a:lstStyle/>
          <a:p>
            <a:r>
              <a:rPr lang="en-US" dirty="0" smtClean="0"/>
              <a:t>XML (eXtensible Markup Language) for Data Description</a:t>
            </a:r>
            <a:endParaRPr lang="en-US" dirty="0"/>
          </a:p>
        </p:txBody>
      </p:sp>
      <p:sp>
        <p:nvSpPr>
          <p:cNvPr id="6" name="Slide Number Placeholder 5"/>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4130360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46FA18-0F98-4D59-BE55-3AF8F2BDAF62}" type="datetime1">
              <a:rPr lang="en-US" smtClean="0"/>
              <a:t>4/26/2016</a:t>
            </a:fld>
            <a:endParaRPr lang="en-US" dirty="0"/>
          </a:p>
        </p:txBody>
      </p:sp>
      <p:sp>
        <p:nvSpPr>
          <p:cNvPr id="6" name="Footer Placeholder 5"/>
          <p:cNvSpPr>
            <a:spLocks noGrp="1"/>
          </p:cNvSpPr>
          <p:nvPr>
            <p:ph type="ftr" sz="quarter" idx="11"/>
          </p:nvPr>
        </p:nvSpPr>
        <p:spPr/>
        <p:txBody>
          <a:bodyPr/>
          <a:lstStyle/>
          <a:p>
            <a:r>
              <a:rPr lang="en-US" dirty="0" smtClean="0"/>
              <a:t>XML (eXtensible Markup Language) for Data Description</a:t>
            </a:r>
            <a:endParaRPr lang="en-US" dirty="0"/>
          </a:p>
        </p:txBody>
      </p:sp>
      <p:sp>
        <p:nvSpPr>
          <p:cNvPr id="7" name="Slide Number Placeholder 6"/>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2901574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835666-B321-4860-99F6-594B1E31F5F1}" type="datetime1">
              <a:rPr lang="en-US" smtClean="0"/>
              <a:t>4/26/2016</a:t>
            </a:fld>
            <a:endParaRPr lang="en-US" dirty="0"/>
          </a:p>
        </p:txBody>
      </p:sp>
      <p:sp>
        <p:nvSpPr>
          <p:cNvPr id="8" name="Footer Placeholder 7"/>
          <p:cNvSpPr>
            <a:spLocks noGrp="1"/>
          </p:cNvSpPr>
          <p:nvPr>
            <p:ph type="ftr" sz="quarter" idx="11"/>
          </p:nvPr>
        </p:nvSpPr>
        <p:spPr/>
        <p:txBody>
          <a:bodyPr/>
          <a:lstStyle/>
          <a:p>
            <a:r>
              <a:rPr lang="en-US" dirty="0" smtClean="0"/>
              <a:t>XML (eXtensible Markup Language) for Data Description</a:t>
            </a:r>
            <a:endParaRPr lang="en-US" dirty="0"/>
          </a:p>
        </p:txBody>
      </p:sp>
      <p:sp>
        <p:nvSpPr>
          <p:cNvPr id="9" name="Slide Number Placeholder 8"/>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246512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95BE4A-41EC-42C4-A75D-234EEA5E8243}" type="datetime1">
              <a:rPr lang="en-US" smtClean="0"/>
              <a:t>4/26/2016</a:t>
            </a:fld>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
        <p:nvSpPr>
          <p:cNvPr id="5" name="Slide Number Placeholder 4"/>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248422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E9D76-B04B-4C6A-8808-F89FCD4C4D41}" type="datetime1">
              <a:rPr lang="en-US" smtClean="0"/>
              <a:t>4/26/2016</a:t>
            </a:fld>
            <a:endParaRPr lang="en-US" dirty="0"/>
          </a:p>
        </p:txBody>
      </p:sp>
      <p:sp>
        <p:nvSpPr>
          <p:cNvPr id="3" name="Footer Placeholder 2"/>
          <p:cNvSpPr>
            <a:spLocks noGrp="1"/>
          </p:cNvSpPr>
          <p:nvPr>
            <p:ph type="ftr" sz="quarter" idx="11"/>
          </p:nvPr>
        </p:nvSpPr>
        <p:spPr/>
        <p:txBody>
          <a:bodyPr/>
          <a:lstStyle/>
          <a:p>
            <a:r>
              <a:rPr lang="en-US" dirty="0" smtClean="0"/>
              <a:t>XML (eXtensible Markup Language) for Data Description</a:t>
            </a:r>
            <a:endParaRPr lang="en-US" dirty="0"/>
          </a:p>
        </p:txBody>
      </p:sp>
      <p:sp>
        <p:nvSpPr>
          <p:cNvPr id="4" name="Slide Number Placeholder 3"/>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1750518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1B7CBD-E51F-4ED4-B30D-D4D61DC14AF2}" type="datetime1">
              <a:rPr lang="en-US" smtClean="0"/>
              <a:t>4/26/2016</a:t>
            </a:fld>
            <a:endParaRPr lang="en-US" dirty="0"/>
          </a:p>
        </p:txBody>
      </p:sp>
      <p:sp>
        <p:nvSpPr>
          <p:cNvPr id="6" name="Footer Placeholder 5"/>
          <p:cNvSpPr>
            <a:spLocks noGrp="1"/>
          </p:cNvSpPr>
          <p:nvPr>
            <p:ph type="ftr" sz="quarter" idx="11"/>
          </p:nvPr>
        </p:nvSpPr>
        <p:spPr/>
        <p:txBody>
          <a:bodyPr/>
          <a:lstStyle/>
          <a:p>
            <a:r>
              <a:rPr lang="en-US" dirty="0" smtClean="0"/>
              <a:t>XML (eXtensible Markup Language) for Data Description</a:t>
            </a:r>
            <a:endParaRPr lang="en-US" dirty="0"/>
          </a:p>
        </p:txBody>
      </p:sp>
      <p:sp>
        <p:nvSpPr>
          <p:cNvPr id="7" name="Slide Number Placeholder 6"/>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260465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4A3C1E-FBB7-4128-BF8F-05C22AA39EB4}" type="datetime1">
              <a:rPr lang="en-US" smtClean="0"/>
              <a:t>4/26/2016</a:t>
            </a:fld>
            <a:endParaRPr lang="en-US" dirty="0"/>
          </a:p>
        </p:txBody>
      </p:sp>
      <p:sp>
        <p:nvSpPr>
          <p:cNvPr id="6" name="Footer Placeholder 5"/>
          <p:cNvSpPr>
            <a:spLocks noGrp="1"/>
          </p:cNvSpPr>
          <p:nvPr>
            <p:ph type="ftr" sz="quarter" idx="11"/>
          </p:nvPr>
        </p:nvSpPr>
        <p:spPr/>
        <p:txBody>
          <a:bodyPr/>
          <a:lstStyle/>
          <a:p>
            <a:r>
              <a:rPr lang="en-US" dirty="0" smtClean="0"/>
              <a:t>XML (eXtensible Markup Language) for Data Description</a:t>
            </a:r>
            <a:endParaRPr lang="en-US" dirty="0"/>
          </a:p>
        </p:txBody>
      </p:sp>
      <p:sp>
        <p:nvSpPr>
          <p:cNvPr id="7" name="Slide Number Placeholder 6"/>
          <p:cNvSpPr>
            <a:spLocks noGrp="1"/>
          </p:cNvSpPr>
          <p:nvPr>
            <p:ph type="sldNum" sz="quarter" idx="12"/>
          </p:nvPr>
        </p:nvSpPr>
        <p:spPr/>
        <p:txBody>
          <a:bodyPr/>
          <a:lstStyle/>
          <a:p>
            <a:fld id="{5BFFBBB5-DCFA-4487-9EC0-3DFC63432AD7}" type="slidenum">
              <a:rPr lang="en-US" smtClean="0"/>
              <a:t>‹#›</a:t>
            </a:fld>
            <a:endParaRPr lang="en-US" dirty="0"/>
          </a:p>
        </p:txBody>
      </p:sp>
    </p:spTree>
    <p:extLst>
      <p:ext uri="{BB962C8B-B14F-4D97-AF65-F5344CB8AC3E}">
        <p14:creationId xmlns:p14="http://schemas.microsoft.com/office/powerpoint/2010/main" val="3352579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9B2F3-19C3-401E-AC53-901178B6430E}" type="datetime1">
              <a:rPr lang="en-US" smtClean="0"/>
              <a:t>4/26/2016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XML (eXtensible Markup Language) for Data Description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FBBB5-DCFA-4487-9EC0-3DFC63432AD7}" type="slidenum">
              <a:rPr lang="en-US" smtClean="0"/>
              <a:t>‹#›</a:t>
            </a:fld>
            <a:endParaRPr lang="en-US" dirty="0"/>
          </a:p>
        </p:txBody>
      </p:sp>
    </p:spTree>
    <p:extLst>
      <p:ext uri="{BB962C8B-B14F-4D97-AF65-F5344CB8AC3E}">
        <p14:creationId xmlns:p14="http://schemas.microsoft.com/office/powerpoint/2010/main" val="3410707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freexmleditor.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w3schools.com/xml/xml_validator.as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XML (eXtensible Markup</a:t>
            </a:r>
            <a:br>
              <a:rPr lang="en-US" b="1" dirty="0"/>
            </a:br>
            <a:r>
              <a:rPr lang="en-US" b="1" dirty="0"/>
              <a:t>Language) for Data Description</a:t>
            </a:r>
            <a:endParaRPr lang="en-US" dirty="0"/>
          </a:p>
        </p:txBody>
      </p:sp>
      <p:sp>
        <p:nvSpPr>
          <p:cNvPr id="3" name="Subtitle 2"/>
          <p:cNvSpPr>
            <a:spLocks noGrp="1"/>
          </p:cNvSpPr>
          <p:nvPr>
            <p:ph type="subTitle" idx="1"/>
          </p:nvPr>
        </p:nvSpPr>
        <p:spPr/>
        <p:txBody>
          <a:bodyPr/>
          <a:lstStyle/>
          <a:p>
            <a:r>
              <a:rPr lang="en-US" dirty="0" smtClean="0"/>
              <a:t>Chapter 11</a:t>
            </a:r>
            <a:endParaRPr lang="en-US" dirty="0"/>
          </a:p>
        </p:txBody>
      </p:sp>
    </p:spTree>
    <p:extLst>
      <p:ext uri="{BB962C8B-B14F-4D97-AF65-F5344CB8AC3E}">
        <p14:creationId xmlns:p14="http://schemas.microsoft.com/office/powerpoint/2010/main" val="4061820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Nested Elements vs. Tag Attributes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Because you have so much flexibility when describing your own data, you need to make some careful choices.</a:t>
            </a:r>
          </a:p>
          <a:p>
            <a:r>
              <a:rPr lang="en-US" dirty="0" smtClean="0"/>
              <a:t>Example: Should a particular aspect of your data be described by a nested tag or an attribute?</a:t>
            </a:r>
          </a:p>
          <a:p>
            <a:r>
              <a:rPr lang="en-US" dirty="0" smtClean="0"/>
              <a:t>Rule: Any binary data must be specified by placing its location in a tag attribute, since an XML file contains only text.</a:t>
            </a:r>
          </a:p>
          <a:p>
            <a:r>
              <a:rPr lang="en-US" dirty="0" smtClean="0"/>
              <a:t>Guideline: Any information that might have to be subdivided later should be in a tag, while any information </a:t>
            </a:r>
            <a:r>
              <a:rPr lang="en-US" i="1" dirty="0" smtClean="0"/>
              <a:t>about</a:t>
            </a:r>
            <a:r>
              <a:rPr lang="en-US" dirty="0" smtClean="0"/>
              <a:t> other information (like an id for a product) should be in a tag attribute.</a:t>
            </a:r>
          </a:p>
          <a:p>
            <a:r>
              <a:rPr lang="en-US" dirty="0" smtClean="0"/>
              <a:t>Rule of Thumb: Use an attribute for any information that you are unlikely to display to a user of the information.</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3364208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Processing by XML Parsers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XML processors (XML parsers) are very fussy.</a:t>
            </a:r>
          </a:p>
          <a:p>
            <a:r>
              <a:rPr lang="en-US" dirty="0" smtClean="0"/>
              <a:t>Your XML must be </a:t>
            </a:r>
            <a:r>
              <a:rPr lang="en-US" i="1" dirty="0" smtClean="0"/>
              <a:t>well-formed</a:t>
            </a:r>
            <a:r>
              <a:rPr lang="en-US" dirty="0" smtClean="0"/>
              <a:t> or it will simply not be processed.</a:t>
            </a:r>
            <a:br>
              <a:rPr lang="en-US" dirty="0" smtClean="0"/>
            </a:br>
            <a:r>
              <a:rPr lang="en-US" dirty="0" smtClean="0"/>
              <a:t>That is, XML processors are not “forgiving” like browsers </a:t>
            </a:r>
            <a:r>
              <a:rPr lang="en-US" smtClean="0"/>
              <a:t>are </a:t>
            </a:r>
            <a:r>
              <a:rPr lang="en-US" smtClean="0"/>
              <a:t>when</a:t>
            </a:r>
            <a:br>
              <a:rPr lang="en-US" smtClean="0"/>
            </a:br>
            <a:r>
              <a:rPr lang="en-US" smtClean="0"/>
              <a:t>they </a:t>
            </a:r>
            <a:r>
              <a:rPr lang="en-US" smtClean="0"/>
              <a:t>process </a:t>
            </a:r>
            <a:r>
              <a:rPr lang="en-US" smtClean="0"/>
              <a:t>HTML</a:t>
            </a:r>
            <a:r>
              <a:rPr lang="en-US" dirty="0" smtClean="0"/>
              <a:t>.</a:t>
            </a:r>
          </a:p>
          <a:p>
            <a:r>
              <a:rPr lang="en-US" dirty="0" smtClean="0"/>
              <a:t>Even your browser can put on its “XML processor hat” and “process” your XML document by simply displaying it in a stylized way, provided the document is well-formed and introduced by an </a:t>
            </a:r>
            <a:r>
              <a:rPr lang="en-US" i="1" dirty="0" smtClean="0"/>
              <a:t>XML declaration</a:t>
            </a:r>
            <a:r>
              <a:rPr lang="en-US" dirty="0" smtClean="0"/>
              <a:t>, like this:</a:t>
            </a:r>
            <a:br>
              <a:rPr lang="en-US" dirty="0" smtClean="0"/>
            </a:br>
            <a:r>
              <a:rPr lang="en-US" sz="2400" dirty="0">
                <a:latin typeface="Courier New" pitchFamily="49" charset="0"/>
                <a:cs typeface="Courier New" pitchFamily="49" charset="0"/>
              </a:rPr>
              <a:t>&lt;?xml version="1.0" encoding="ISO-8859-1"?&gt;</a:t>
            </a:r>
          </a:p>
          <a:p>
            <a:r>
              <a:rPr lang="en-US" dirty="0" smtClean="0"/>
              <a:t>But … your generally “forgiving” browser will choke on an XML document that is not well-formed.</a:t>
            </a:r>
          </a:p>
          <a:p>
            <a:r>
              <a:rPr lang="en-US" dirty="0"/>
              <a:t>A good XML-aware editor which will tell you if your document is not well-formed is the free (for non-commercial use) Exchanger XML Lite:</a:t>
            </a:r>
            <a:br>
              <a:rPr lang="en-US" dirty="0"/>
            </a:br>
            <a:r>
              <a:rPr lang="en-US" dirty="0" smtClean="0">
                <a:hlinkClick r:id="rId2"/>
              </a:rPr>
              <a:t>http://www.freexmleditor.com/</a:t>
            </a:r>
            <a:endParaRPr lang="en-US" dirty="0" smtClean="0"/>
          </a:p>
          <a:p>
            <a:r>
              <a:rPr lang="en-US" dirty="0" smtClean="0"/>
              <a:t>The next three slides show a well-formed XML document, how the Firefox browser displays that document, and the error message displayed when a simple error destroys the “well-formedness”.</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3158191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Well-formed XML Document:</a:t>
            </a:r>
            <a:br>
              <a:rPr lang="en-US" dirty="0" smtClean="0"/>
            </a:br>
            <a:r>
              <a:rPr lang="en-US" dirty="0" smtClean="0">
                <a:latin typeface="Courier New" pitchFamily="49" charset="0"/>
                <a:cs typeface="Courier New" pitchFamily="49" charset="0"/>
              </a:rPr>
              <a:t>sampledata.xml</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32500" lnSpcReduction="20000"/>
          </a:bodyPr>
          <a:lstStyle/>
          <a:p>
            <a:pPr marL="0" indent="0">
              <a:buNone/>
            </a:pPr>
            <a:r>
              <a:rPr lang="en-US" sz="3700" dirty="0">
                <a:latin typeface="Courier New" pitchFamily="49" charset="0"/>
                <a:cs typeface="Courier New" pitchFamily="49" charset="0"/>
              </a:rPr>
              <a:t>&lt;?xml version="1.0" encoding="ISO-8859-1"?&gt;</a:t>
            </a:r>
          </a:p>
          <a:p>
            <a:pPr marL="0" indent="0">
              <a:buNone/>
            </a:pPr>
            <a:r>
              <a:rPr lang="en-US" sz="3700" dirty="0">
                <a:latin typeface="Courier New" pitchFamily="49" charset="0"/>
                <a:cs typeface="Courier New" pitchFamily="49" charset="0"/>
              </a:rPr>
              <a:t>&lt;!-- sampledata.xml --&gt;</a:t>
            </a:r>
          </a:p>
          <a:p>
            <a:pPr marL="0" indent="0">
              <a:buNone/>
            </a:pPr>
            <a:r>
              <a:rPr lang="en-US" sz="3700" dirty="0">
                <a:latin typeface="Courier New" pitchFamily="49" charset="0"/>
                <a:cs typeface="Courier New" pitchFamily="49" charset="0"/>
              </a:rPr>
              <a:t>&lt;supplements&gt;</a:t>
            </a:r>
          </a:p>
          <a:p>
            <a:pPr marL="0" indent="0">
              <a:buNone/>
            </a:pPr>
            <a:r>
              <a:rPr lang="en-US" sz="3700" dirty="0">
                <a:latin typeface="Courier New" pitchFamily="49" charset="0"/>
                <a:cs typeface="Courier New" pitchFamily="49" charset="0"/>
              </a:rPr>
              <a:t>  &lt;vitamin product_id="10"&gt;</a:t>
            </a:r>
          </a:p>
          <a:p>
            <a:pPr marL="0" indent="0">
              <a:buNone/>
            </a:pPr>
            <a:r>
              <a:rPr lang="en-US" sz="3700" dirty="0">
                <a:latin typeface="Courier New" pitchFamily="49" charset="0"/>
                <a:cs typeface="Courier New" pitchFamily="49" charset="0"/>
              </a:rPr>
              <a:t>    &lt;name&gt;Vitamin A&lt;/name&gt;</a:t>
            </a:r>
          </a:p>
          <a:p>
            <a:pPr marL="0" indent="0">
              <a:buNone/>
            </a:pPr>
            <a:r>
              <a:rPr lang="en-US" sz="3700" dirty="0">
                <a:latin typeface="Courier New" pitchFamily="49" charset="0"/>
                <a:cs typeface="Courier New" pitchFamily="49" charset="0"/>
              </a:rPr>
              <a:t>    &lt;price&gt;$8.99&lt;/price&gt;</a:t>
            </a:r>
          </a:p>
          <a:p>
            <a:pPr marL="0" indent="0">
              <a:buNone/>
            </a:pPr>
            <a:r>
              <a:rPr lang="en-US" sz="3700" dirty="0">
                <a:latin typeface="Courier New" pitchFamily="49" charset="0"/>
                <a:cs typeface="Courier New" pitchFamily="49" charset="0"/>
              </a:rPr>
              <a:t>    &lt;helps_support&gt;Your eyes&lt;/helps_support&gt;</a:t>
            </a:r>
          </a:p>
          <a:p>
            <a:pPr marL="0" indent="0">
              <a:buNone/>
            </a:pPr>
            <a:r>
              <a:rPr lang="en-US" sz="3700" dirty="0">
                <a:latin typeface="Courier New" pitchFamily="49" charset="0"/>
                <a:cs typeface="Courier New" pitchFamily="49" charset="0"/>
              </a:rPr>
              <a:t>    &lt;daily_requirement&gt;5000 IU&lt;/daily_requirement&gt;</a:t>
            </a:r>
          </a:p>
          <a:p>
            <a:pPr marL="0" indent="0">
              <a:buNone/>
            </a:pPr>
            <a:r>
              <a:rPr lang="en-US" sz="3700" dirty="0">
                <a:latin typeface="Courier New" pitchFamily="49" charset="0"/>
                <a:cs typeface="Courier New" pitchFamily="49" charset="0"/>
              </a:rPr>
              <a:t>  &lt;/vitamin&gt;</a:t>
            </a:r>
          </a:p>
          <a:p>
            <a:pPr marL="0" indent="0">
              <a:buNone/>
            </a:pPr>
            <a:r>
              <a:rPr lang="en-US" sz="3700" dirty="0">
                <a:latin typeface="Courier New" pitchFamily="49" charset="0"/>
                <a:cs typeface="Courier New" pitchFamily="49" charset="0"/>
              </a:rPr>
              <a:t>  &lt;vitamin product_id="20"&gt;</a:t>
            </a:r>
          </a:p>
          <a:p>
            <a:pPr marL="0" indent="0">
              <a:buNone/>
            </a:pPr>
            <a:r>
              <a:rPr lang="en-US" sz="3700" dirty="0">
                <a:latin typeface="Courier New" pitchFamily="49" charset="0"/>
                <a:cs typeface="Courier New" pitchFamily="49" charset="0"/>
              </a:rPr>
              <a:t>    &lt;name&gt;Vitamin C&lt;/name&gt;</a:t>
            </a:r>
          </a:p>
          <a:p>
            <a:pPr marL="0" indent="0">
              <a:buNone/>
            </a:pPr>
            <a:r>
              <a:rPr lang="en-US" sz="3700" dirty="0">
                <a:latin typeface="Courier New" pitchFamily="49" charset="0"/>
                <a:cs typeface="Courier New" pitchFamily="49" charset="0"/>
              </a:rPr>
              <a:t>    &lt;price&gt;$11.99&lt;/price&gt;</a:t>
            </a:r>
          </a:p>
          <a:p>
            <a:pPr marL="0" indent="0">
              <a:buNone/>
            </a:pPr>
            <a:r>
              <a:rPr lang="en-US" sz="3700" dirty="0">
                <a:latin typeface="Courier New" pitchFamily="49" charset="0"/>
                <a:cs typeface="Courier New" pitchFamily="49" charset="0"/>
              </a:rPr>
              <a:t>    &lt;helps_support&gt;Your immune system&lt;/helps_support&gt;</a:t>
            </a:r>
          </a:p>
          <a:p>
            <a:pPr marL="0" indent="0">
              <a:buNone/>
            </a:pPr>
            <a:r>
              <a:rPr lang="en-US" sz="3700" dirty="0">
                <a:latin typeface="Courier New" pitchFamily="49" charset="0"/>
                <a:cs typeface="Courier New" pitchFamily="49" charset="0"/>
              </a:rPr>
              <a:t>    &lt;daily_requirement&gt;250-400 mg&lt;/daily_requirement&gt;</a:t>
            </a:r>
          </a:p>
          <a:p>
            <a:pPr marL="0" indent="0">
              <a:buNone/>
            </a:pPr>
            <a:r>
              <a:rPr lang="en-US" sz="3700" dirty="0">
                <a:latin typeface="Courier New" pitchFamily="49" charset="0"/>
                <a:cs typeface="Courier New" pitchFamily="49" charset="0"/>
              </a:rPr>
              <a:t>  &lt;/vitamin&gt;</a:t>
            </a:r>
          </a:p>
          <a:p>
            <a:pPr marL="0" indent="0">
              <a:buNone/>
            </a:pPr>
            <a:r>
              <a:rPr lang="en-US" sz="3700" dirty="0">
                <a:latin typeface="Courier New" pitchFamily="49" charset="0"/>
                <a:cs typeface="Courier New" pitchFamily="49" charset="0"/>
              </a:rPr>
              <a:t>  &lt;vitamin product_id="30"&gt;</a:t>
            </a:r>
          </a:p>
          <a:p>
            <a:pPr marL="0" indent="0">
              <a:buNone/>
            </a:pPr>
            <a:r>
              <a:rPr lang="en-US" sz="3700" dirty="0">
                <a:latin typeface="Courier New" pitchFamily="49" charset="0"/>
                <a:cs typeface="Courier New" pitchFamily="49" charset="0"/>
              </a:rPr>
              <a:t>    &lt;name&gt;Vitamin D&lt;/name&gt;</a:t>
            </a:r>
          </a:p>
          <a:p>
            <a:pPr marL="0" indent="0">
              <a:buNone/>
            </a:pPr>
            <a:r>
              <a:rPr lang="en-US" sz="3700" dirty="0">
                <a:latin typeface="Courier New" pitchFamily="49" charset="0"/>
                <a:cs typeface="Courier New" pitchFamily="49" charset="0"/>
              </a:rPr>
              <a:t>    &lt;price&gt;$3.99&lt;/price&gt;</a:t>
            </a:r>
          </a:p>
          <a:p>
            <a:pPr marL="0" indent="0">
              <a:buNone/>
            </a:pPr>
            <a:r>
              <a:rPr lang="en-US" sz="3700" dirty="0">
                <a:latin typeface="Courier New" pitchFamily="49" charset="0"/>
                <a:cs typeface="Courier New" pitchFamily="49" charset="0"/>
              </a:rPr>
              <a:t>    &lt;helps_support&gt;Your bones, especially your rate of</a:t>
            </a:r>
          </a:p>
          <a:p>
            <a:pPr marL="0" indent="0">
              <a:buNone/>
            </a:pPr>
            <a:r>
              <a:rPr lang="en-US" sz="3700" dirty="0">
                <a:latin typeface="Courier New" pitchFamily="49" charset="0"/>
                <a:cs typeface="Courier New" pitchFamily="49" charset="0"/>
              </a:rPr>
              <a:t>      calcium absorption&lt;/helps_support&gt;</a:t>
            </a:r>
          </a:p>
          <a:p>
            <a:pPr marL="0" indent="0">
              <a:buNone/>
            </a:pPr>
            <a:r>
              <a:rPr lang="en-US" sz="3700" dirty="0">
                <a:latin typeface="Courier New" pitchFamily="49" charset="0"/>
                <a:cs typeface="Courier New" pitchFamily="49" charset="0"/>
              </a:rPr>
              <a:t>    &lt;daily_requirement&gt;400-800 IU&lt;/daily_requirement&gt;</a:t>
            </a:r>
          </a:p>
          <a:p>
            <a:pPr marL="0" indent="0">
              <a:buNone/>
            </a:pPr>
            <a:r>
              <a:rPr lang="en-US" sz="3700" dirty="0">
                <a:latin typeface="Courier New" pitchFamily="49" charset="0"/>
                <a:cs typeface="Courier New" pitchFamily="49" charset="0"/>
              </a:rPr>
              <a:t>  &lt;/vitamin&gt;</a:t>
            </a:r>
          </a:p>
          <a:p>
            <a:pPr marL="0" indent="0">
              <a:buNone/>
            </a:pPr>
            <a:r>
              <a:rPr lang="en-US" sz="3700" dirty="0">
                <a:latin typeface="Courier New" pitchFamily="49" charset="0"/>
                <a:cs typeface="Courier New" pitchFamily="49" charset="0"/>
              </a:rPr>
              <a:t>&lt;/supplements&gt;</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438801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Browser Display of “Raw” Well-Formed XML from </a:t>
            </a:r>
            <a:r>
              <a:rPr lang="en-US" dirty="0" smtClean="0">
                <a:latin typeface="Courier New" pitchFamily="49" charset="0"/>
                <a:cs typeface="Courier New" pitchFamily="49" charset="0"/>
              </a:rPr>
              <a:t>sampledata.xml</a:t>
            </a:r>
            <a:endParaRPr lang="en-US" dirty="0">
              <a:latin typeface="Courier New" pitchFamily="49" charset="0"/>
              <a:cs typeface="Courier New" pitchFamily="49"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37183" y="1600200"/>
            <a:ext cx="6269633" cy="4525963"/>
          </a:xfrm>
        </p:spPr>
      </p:pic>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
        <p:nvSpPr>
          <p:cNvPr id="6" name="Rectangle 5"/>
          <p:cNvSpPr/>
          <p:nvPr/>
        </p:nvSpPr>
        <p:spPr>
          <a:xfrm>
            <a:off x="4953000" y="2971800"/>
            <a:ext cx="2362200" cy="2514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spcAft>
                <a:spcPts val="600"/>
              </a:spcAft>
            </a:pPr>
            <a:r>
              <a:rPr lang="en-US" dirty="0" smtClean="0">
                <a:solidFill>
                  <a:schemeClr val="tx1"/>
                </a:solidFill>
              </a:rPr>
              <a:t>When displaying the file in your browser, try clicking a minus sign to collapse that section of the display and then the plus sign that appears to expand the section again. </a:t>
            </a:r>
            <a:endParaRPr lang="en-US" dirty="0">
              <a:solidFill>
                <a:schemeClr val="tx1"/>
              </a:solidFill>
            </a:endParaRPr>
          </a:p>
        </p:txBody>
      </p:sp>
    </p:spTree>
    <p:extLst>
      <p:ext uri="{BB962C8B-B14F-4D97-AF65-F5344CB8AC3E}">
        <p14:creationId xmlns:p14="http://schemas.microsoft.com/office/powerpoint/2010/main" val="20147289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Error Message When Browser Attempts to Display XML That Is Not Well-Formed</a:t>
            </a:r>
            <a:endParaRPr lang="en-US" sz="36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2286000"/>
            <a:ext cx="7877175" cy="2447925"/>
          </a:xfrm>
        </p:spPr>
      </p:pic>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
        <p:nvSpPr>
          <p:cNvPr id="7" name="Left Arrow 6"/>
          <p:cNvSpPr/>
          <p:nvPr/>
        </p:nvSpPr>
        <p:spPr>
          <a:xfrm rot="1041377">
            <a:off x="2226021" y="3990635"/>
            <a:ext cx="3429000" cy="1143000"/>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Not well-formed because spelling of</a:t>
            </a:r>
          </a:p>
          <a:p>
            <a:pPr algn="ctr"/>
            <a:r>
              <a:rPr lang="en-US" sz="1400" dirty="0" smtClean="0">
                <a:solidFill>
                  <a:schemeClr val="tx1"/>
                </a:solidFill>
              </a:rPr>
              <a:t>closing tag does not match opening tag</a:t>
            </a:r>
            <a:endParaRPr lang="en-US" sz="1400" dirty="0">
              <a:solidFill>
                <a:schemeClr val="tx1"/>
              </a:solidFill>
            </a:endParaRPr>
          </a:p>
        </p:txBody>
      </p:sp>
    </p:spTree>
    <p:extLst>
      <p:ext uri="{BB962C8B-B14F-4D97-AF65-F5344CB8AC3E}">
        <p14:creationId xmlns:p14="http://schemas.microsoft.com/office/powerpoint/2010/main" val="475189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Valid XML Document?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We must be careful to distinguish between a </a:t>
            </a:r>
            <a:r>
              <a:rPr lang="en-US" i="1" dirty="0" smtClean="0"/>
              <a:t>well-formed</a:t>
            </a:r>
            <a:r>
              <a:rPr lang="en-US" dirty="0" smtClean="0"/>
              <a:t> XML document and a </a:t>
            </a:r>
            <a:r>
              <a:rPr lang="en-US" i="1" dirty="0" smtClean="0"/>
              <a:t>valid</a:t>
            </a:r>
            <a:r>
              <a:rPr lang="en-US" dirty="0" smtClean="0"/>
              <a:t> XML document:</a:t>
            </a:r>
          </a:p>
          <a:p>
            <a:pPr lvl="1"/>
            <a:r>
              <a:rPr lang="en-US" dirty="0" smtClean="0"/>
              <a:t>A </a:t>
            </a:r>
            <a:r>
              <a:rPr lang="en-US" i="1" dirty="0" smtClean="0"/>
              <a:t>well-formed</a:t>
            </a:r>
            <a:r>
              <a:rPr lang="en-US" dirty="0" smtClean="0"/>
              <a:t> XML document is one that follows all the rules of XML itself.</a:t>
            </a:r>
          </a:p>
          <a:p>
            <a:pPr lvl="1"/>
            <a:r>
              <a:rPr lang="en-US" dirty="0" smtClean="0"/>
              <a:t>A </a:t>
            </a:r>
            <a:r>
              <a:rPr lang="en-US" i="1" dirty="0" smtClean="0"/>
              <a:t>valid</a:t>
            </a:r>
            <a:r>
              <a:rPr lang="en-US" dirty="0" smtClean="0"/>
              <a:t> XML document is one that is, first of all, well-formed, and second, follows an additional set of rules that describe what is allowed to be in the document, how many of those things can be there, the order in which they must appear, and so on …</a:t>
            </a:r>
          </a:p>
          <a:p>
            <a:r>
              <a:rPr lang="en-US" dirty="0" smtClean="0"/>
              <a:t>This “additional set of rules” can take two forms:</a:t>
            </a:r>
          </a:p>
          <a:p>
            <a:pPr lvl="1"/>
            <a:r>
              <a:rPr lang="en-US" dirty="0" smtClean="0"/>
              <a:t>A Document Type Definition (DTD)</a:t>
            </a:r>
          </a:p>
          <a:p>
            <a:pPr lvl="1"/>
            <a:r>
              <a:rPr lang="en-US" dirty="0" smtClean="0"/>
              <a:t>An XML Schema</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885806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DTD vs. XML Schema</a:t>
            </a:r>
            <a:br>
              <a:rPr lang="en-US" dirty="0" smtClean="0"/>
            </a:br>
            <a:r>
              <a:rPr lang="en-US" dirty="0" smtClean="0"/>
              <a:t>Pros and Cons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DTDs are</a:t>
            </a:r>
          </a:p>
          <a:p>
            <a:pPr lvl="1"/>
            <a:r>
              <a:rPr lang="en-US" dirty="0" smtClean="0"/>
              <a:t>simpler and easier to understand than XML schemas</a:t>
            </a:r>
          </a:p>
          <a:p>
            <a:pPr lvl="1"/>
            <a:r>
              <a:rPr lang="en-US" dirty="0" smtClean="0"/>
              <a:t>not as powerful or flexible as XML schemas</a:t>
            </a:r>
          </a:p>
          <a:p>
            <a:pPr lvl="1"/>
            <a:r>
              <a:rPr lang="en-US" dirty="0" smtClean="0"/>
              <a:t>not themselves XML documents (they have a very different syntax)</a:t>
            </a:r>
          </a:p>
          <a:p>
            <a:r>
              <a:rPr lang="en-US" dirty="0" smtClean="0"/>
              <a:t>XML schemas are</a:t>
            </a:r>
          </a:p>
          <a:p>
            <a:pPr lvl="1"/>
            <a:r>
              <a:rPr lang="en-US" dirty="0" smtClean="0"/>
              <a:t>more powerful, allowing you to specify the data type of your element content, for example</a:t>
            </a:r>
          </a:p>
          <a:p>
            <a:pPr lvl="1"/>
            <a:r>
              <a:rPr lang="en-US" dirty="0" smtClean="0"/>
              <a:t>somewhat daunting to read, understand, and apply</a:t>
            </a:r>
          </a:p>
          <a:p>
            <a:pPr lvl="1"/>
            <a:r>
              <a:rPr lang="en-US" dirty="0" smtClean="0"/>
              <a:t>themselves XML documents, which means that an XML document and its XML schema can both be processed by the same XML parser</a:t>
            </a:r>
          </a:p>
          <a:p>
            <a:r>
              <a:rPr lang="en-US" dirty="0" smtClean="0"/>
              <a:t>DTDs are still very widely used, but will probably ultimately be replaced by XML schemas, especially as more and better tools become available for dealing </a:t>
            </a:r>
            <a:r>
              <a:rPr lang="en-US" smtClean="0"/>
              <a:t>with </a:t>
            </a:r>
            <a:r>
              <a:rPr lang="en-US" smtClean="0"/>
              <a:t>those schemas.</a:t>
            </a:r>
            <a:endParaRPr lang="en-US" dirty="0" smtClean="0"/>
          </a:p>
          <a:p>
            <a:r>
              <a:rPr lang="en-US" dirty="0" smtClean="0"/>
              <a:t>We discuss a simple DTD in some detail, but only mention XML schemas briefly later in the chapter.</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577277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A Simple DTD: </a:t>
            </a:r>
            <a:r>
              <a:rPr lang="en-US" sz="4000" dirty="0" smtClean="0">
                <a:latin typeface="Courier New" pitchFamily="49" charset="0"/>
                <a:cs typeface="Courier New" pitchFamily="49" charset="0"/>
              </a:rPr>
              <a:t>simpledata_with_dtd.dtd</a:t>
            </a:r>
            <a:r>
              <a:rPr lang="en-US" sz="4000" dirty="0" smtClean="0"/>
              <a:t>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latin typeface="Courier New" pitchFamily="49" charset="0"/>
                <a:cs typeface="Courier New" pitchFamily="49" charset="0"/>
              </a:rPr>
              <a:t>&lt;!-- sampledata_with_dtd.dtd --&gt;</a:t>
            </a:r>
          </a:p>
          <a:p>
            <a:pPr marL="0" indent="0">
              <a:buNone/>
            </a:pPr>
            <a:r>
              <a:rPr lang="en-US" sz="2000" dirty="0">
                <a:latin typeface="Courier New" pitchFamily="49" charset="0"/>
                <a:cs typeface="Courier New" pitchFamily="49" charset="0"/>
              </a:rPr>
              <a:t>&lt;!ELEMENT supplements (vitamin+)&gt;</a:t>
            </a:r>
          </a:p>
          <a:p>
            <a:pPr marL="0" indent="0">
              <a:buNone/>
            </a:pPr>
            <a:r>
              <a:rPr lang="en-US" sz="2000" dirty="0">
                <a:latin typeface="Courier New" pitchFamily="49" charset="0"/>
                <a:cs typeface="Courier New" pitchFamily="49" charset="0"/>
              </a:rPr>
              <a:t>&lt;!ELEMENT vitamin (name, price, helps_support, </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daily_requirement</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&lt;!ELEMENT name (#PCDATA)&gt;</a:t>
            </a:r>
          </a:p>
          <a:p>
            <a:pPr marL="0" indent="0">
              <a:buNone/>
            </a:pPr>
            <a:r>
              <a:rPr lang="en-US" sz="2000" dirty="0">
                <a:latin typeface="Courier New" pitchFamily="49" charset="0"/>
                <a:cs typeface="Courier New" pitchFamily="49" charset="0"/>
              </a:rPr>
              <a:t>&lt;!ELEMENT price (#PCDATA)&gt;</a:t>
            </a:r>
          </a:p>
          <a:p>
            <a:pPr marL="0" indent="0">
              <a:buNone/>
            </a:pPr>
            <a:r>
              <a:rPr lang="en-US" sz="2000" dirty="0">
                <a:latin typeface="Courier New" pitchFamily="49" charset="0"/>
                <a:cs typeface="Courier New" pitchFamily="49" charset="0"/>
              </a:rPr>
              <a:t>&lt;!ELEMENT helps_support (#PCDATA)&gt;</a:t>
            </a:r>
          </a:p>
          <a:p>
            <a:pPr marL="0" indent="0">
              <a:buNone/>
            </a:pPr>
            <a:r>
              <a:rPr lang="en-US" sz="2000" dirty="0">
                <a:latin typeface="Courier New" pitchFamily="49" charset="0"/>
                <a:cs typeface="Courier New" pitchFamily="49" charset="0"/>
              </a:rPr>
              <a:t>&lt;!ELEMENT daily_requirement (#PCDATA)&gt;</a:t>
            </a:r>
          </a:p>
          <a:p>
            <a:pPr marL="0" indent="0">
              <a:buNone/>
            </a:pPr>
            <a:r>
              <a:rPr lang="en-US" sz="2000" dirty="0">
                <a:latin typeface="Courier New" pitchFamily="49" charset="0"/>
                <a:cs typeface="Courier New" pitchFamily="49" charset="0"/>
              </a:rPr>
              <a:t>&lt;!ATTLIST vitamin product_id CDATA #REQUIRED</a:t>
            </a:r>
            <a:r>
              <a:rPr lang="en-US" sz="2000" dirty="0" smtClean="0">
                <a:latin typeface="Courier New" pitchFamily="49" charset="0"/>
                <a:cs typeface="Courier New" pitchFamily="49" charset="0"/>
              </a:rPr>
              <a:t>&gt;</a:t>
            </a:r>
          </a:p>
          <a:p>
            <a:r>
              <a:rPr lang="en-US" sz="2400" dirty="0" smtClean="0">
                <a:cs typeface="Courier New" pitchFamily="49" charset="0"/>
              </a:rPr>
              <a:t>This DTD describes the structure our vitamin supplement XML document must have in order to be valid.</a:t>
            </a:r>
          </a:p>
          <a:p>
            <a:r>
              <a:rPr lang="en-US" sz="2400" dirty="0" smtClean="0">
                <a:cs typeface="Courier New" pitchFamily="49" charset="0"/>
              </a:rPr>
              <a:t>It tells us, among other things, what elements must be present, what their order must be, and the </a:t>
            </a:r>
            <a:r>
              <a:rPr lang="en-US" sz="2400" smtClean="0">
                <a:cs typeface="Courier New" pitchFamily="49" charset="0"/>
              </a:rPr>
              <a:t>required </a:t>
            </a:r>
            <a:r>
              <a:rPr lang="en-US" sz="2400" smtClean="0">
                <a:cs typeface="Courier New" pitchFamily="49" charset="0"/>
              </a:rPr>
              <a:t>attribute for the </a:t>
            </a:r>
            <a:r>
              <a:rPr lang="en-US" sz="2400" smtClean="0">
                <a:latin typeface="Courier New" panose="02070309020205020404" pitchFamily="49" charset="0"/>
                <a:cs typeface="Courier New" panose="02070309020205020404" pitchFamily="49" charset="0"/>
              </a:rPr>
              <a:t>vitamin</a:t>
            </a:r>
            <a:r>
              <a:rPr lang="en-US" sz="2400" smtClean="0">
                <a:cs typeface="Courier New" pitchFamily="49" charset="0"/>
              </a:rPr>
              <a:t> element.</a:t>
            </a:r>
            <a:endParaRPr lang="en-US" sz="2400" dirty="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2299039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Discussion of the Simple DTD (1 of 4)</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DTD comments are the same </a:t>
            </a:r>
            <a:r>
              <a:rPr lang="en-US" smtClean="0"/>
              <a:t>as </a:t>
            </a:r>
            <a:r>
              <a:rPr lang="en-US" smtClean="0"/>
              <a:t>HTML </a:t>
            </a:r>
            <a:r>
              <a:rPr lang="en-US" dirty="0" smtClean="0"/>
              <a:t>and XML comments:</a:t>
            </a:r>
            <a:br>
              <a:rPr lang="en-US" dirty="0" smtClean="0"/>
            </a:br>
            <a:r>
              <a:rPr lang="en-US" sz="2400" dirty="0">
                <a:latin typeface="Courier New" pitchFamily="49" charset="0"/>
                <a:cs typeface="Courier New" pitchFamily="49" charset="0"/>
              </a:rPr>
              <a:t>&lt;!-- sampledata_with_dtd.dtd --&gt;</a:t>
            </a:r>
          </a:p>
          <a:p>
            <a:r>
              <a:rPr lang="en-US" dirty="0" smtClean="0"/>
              <a:t>The line</a:t>
            </a:r>
            <a:br>
              <a:rPr lang="en-US" dirty="0" smtClean="0"/>
            </a:br>
            <a:r>
              <a:rPr lang="en-US" sz="2200" dirty="0">
                <a:latin typeface="Courier New" pitchFamily="49" charset="0"/>
                <a:cs typeface="Courier New" pitchFamily="49" charset="0"/>
              </a:rPr>
              <a:t>&lt;!ELEMENT supplements (vitamin+)&gt;</a:t>
            </a:r>
            <a:r>
              <a:rPr lang="en-US" dirty="0" smtClean="0"/>
              <a:t/>
            </a:r>
            <a:br>
              <a:rPr lang="en-US" dirty="0" smtClean="0"/>
            </a:br>
            <a:r>
              <a:rPr lang="en-US" dirty="0" smtClean="0"/>
              <a:t>is an element definition saying that a valid document (according to </a:t>
            </a:r>
            <a:r>
              <a:rPr lang="en-US" i="1" dirty="0" smtClean="0"/>
              <a:t>this</a:t>
            </a:r>
            <a:r>
              <a:rPr lang="en-US" dirty="0" smtClean="0"/>
              <a:t> DTD) will have an element called </a:t>
            </a:r>
            <a:r>
              <a:rPr lang="en-US" dirty="0" smtClean="0">
                <a:latin typeface="Courier New" pitchFamily="49" charset="0"/>
                <a:cs typeface="Courier New" pitchFamily="49" charset="0"/>
              </a:rPr>
              <a:t>supplements</a:t>
            </a:r>
            <a:r>
              <a:rPr lang="en-US" dirty="0" smtClean="0"/>
              <a:t> and that nested inside this element can be any number of </a:t>
            </a:r>
            <a:r>
              <a:rPr lang="en-US" dirty="0" smtClean="0">
                <a:latin typeface="Courier New" pitchFamily="49" charset="0"/>
                <a:cs typeface="Courier New" pitchFamily="49" charset="0"/>
              </a:rPr>
              <a:t>vitamin</a:t>
            </a:r>
            <a:r>
              <a:rPr lang="en-US" dirty="0" smtClean="0"/>
              <a:t> elements (but at least one).</a:t>
            </a:r>
          </a:p>
          <a:p>
            <a:r>
              <a:rPr lang="en-US" dirty="0" smtClean="0"/>
              <a:t>Note that:</a:t>
            </a:r>
          </a:p>
          <a:p>
            <a:pPr lvl="1"/>
            <a:r>
              <a:rPr lang="en-US" dirty="0" smtClean="0"/>
              <a:t>The opening </a:t>
            </a:r>
            <a:r>
              <a:rPr lang="en-US" dirty="0" smtClean="0">
                <a:latin typeface="Courier New" pitchFamily="49" charset="0"/>
                <a:cs typeface="Courier New" pitchFamily="49" charset="0"/>
              </a:rPr>
              <a:t>&lt;!ELEMENT</a:t>
            </a:r>
            <a:r>
              <a:rPr lang="en-US" dirty="0" smtClean="0"/>
              <a:t> and the closing </a:t>
            </a:r>
            <a:r>
              <a:rPr lang="en-US" dirty="0" smtClean="0">
                <a:latin typeface="Courier New" pitchFamily="49" charset="0"/>
                <a:cs typeface="Courier New" pitchFamily="49" charset="0"/>
              </a:rPr>
              <a:t>&gt;</a:t>
            </a:r>
            <a:r>
              <a:rPr lang="en-US" dirty="0" smtClean="0"/>
              <a:t> are the required delimiters for an element definition.</a:t>
            </a:r>
          </a:p>
          <a:p>
            <a:pPr lvl="1"/>
            <a:r>
              <a:rPr lang="en-US" dirty="0" smtClean="0"/>
              <a:t>The opening delimiter is followed immediately by the tag name for the given element (</a:t>
            </a:r>
            <a:r>
              <a:rPr lang="en-US" dirty="0" smtClean="0">
                <a:latin typeface="Courier New" pitchFamily="49" charset="0"/>
                <a:cs typeface="Courier New" pitchFamily="49" charset="0"/>
              </a:rPr>
              <a:t>supplements</a:t>
            </a:r>
            <a:r>
              <a:rPr lang="en-US" dirty="0" smtClean="0"/>
              <a:t>, in this case).</a:t>
            </a:r>
          </a:p>
          <a:p>
            <a:pPr lvl="1"/>
            <a:r>
              <a:rPr lang="en-US" dirty="0" smtClean="0"/>
              <a:t>A set of parentheses then encloses a description of the content of this kind of element (one or more </a:t>
            </a:r>
            <a:r>
              <a:rPr lang="en-US" dirty="0" smtClean="0">
                <a:latin typeface="Courier New" pitchFamily="49" charset="0"/>
                <a:cs typeface="Courier New" pitchFamily="49" charset="0"/>
              </a:rPr>
              <a:t>vitamin</a:t>
            </a:r>
            <a:r>
              <a:rPr lang="en-US" dirty="0" smtClean="0"/>
              <a:t> elements, in this case).</a:t>
            </a:r>
          </a:p>
          <a:p>
            <a:pPr lvl="1"/>
            <a:r>
              <a:rPr lang="en-US" dirty="0" smtClean="0"/>
              <a:t>The </a:t>
            </a:r>
            <a:r>
              <a:rPr lang="en-US" dirty="0" smtClean="0">
                <a:latin typeface="Courier New" pitchFamily="49" charset="0"/>
                <a:cs typeface="Courier New" pitchFamily="49" charset="0"/>
              </a:rPr>
              <a:t>+</a:t>
            </a:r>
            <a:r>
              <a:rPr lang="en-US" dirty="0" smtClean="0"/>
              <a:t> in </a:t>
            </a:r>
            <a:r>
              <a:rPr lang="en-US" dirty="0" smtClean="0">
                <a:latin typeface="Courier New" pitchFamily="49" charset="0"/>
                <a:cs typeface="Courier New" pitchFamily="49" charset="0"/>
              </a:rPr>
              <a:t>vitamin+</a:t>
            </a:r>
            <a:r>
              <a:rPr lang="en-US" dirty="0" smtClean="0"/>
              <a:t> is used as a quantifier in the same way it is used in regular expressions (to indicate “at least one”, or “one or more”).</a:t>
            </a:r>
          </a:p>
          <a:p>
            <a:pPr lvl="1"/>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399444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Discussion of the Simple DTD </a:t>
            </a:r>
            <a:r>
              <a:rPr lang="en-US" dirty="0" smtClean="0"/>
              <a:t>(2 </a:t>
            </a:r>
            <a:r>
              <a:rPr lang="en-US" dirty="0"/>
              <a:t>of </a:t>
            </a:r>
            <a:r>
              <a:rPr lang="en-US" dirty="0" smtClean="0"/>
              <a:t>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element definition</a:t>
            </a:r>
            <a:br>
              <a:rPr lang="en-US" dirty="0" smtClean="0"/>
            </a:br>
            <a:r>
              <a:rPr lang="en-US" sz="2000" dirty="0">
                <a:latin typeface="Courier New" pitchFamily="49" charset="0"/>
                <a:cs typeface="Courier New" pitchFamily="49" charset="0"/>
              </a:rPr>
              <a:t>&lt;!ELEMENT vitamin (name, price, helps_support,  </a:t>
            </a:r>
            <a:r>
              <a:rPr lang="en-US" sz="2000" dirty="0" smtClean="0">
                <a:latin typeface="Courier New" pitchFamily="49" charset="0"/>
                <a:cs typeface="Courier New" pitchFamily="49" charset="0"/>
              </a:rPr>
              <a:t/>
            </a:r>
            <a:br>
              <a:rPr lang="en-US" sz="2000" dirty="0" smtClean="0">
                <a:latin typeface="Courier New" pitchFamily="49" charset="0"/>
                <a:cs typeface="Courier New" pitchFamily="49" charset="0"/>
              </a:rPr>
            </a:br>
            <a:r>
              <a:rPr lang="en-US" sz="2000" dirty="0" smtClean="0">
                <a:latin typeface="Courier New" pitchFamily="49" charset="0"/>
                <a:cs typeface="Courier New" pitchFamily="49" charset="0"/>
              </a:rPr>
              <a:t>  daily_requirement)&gt;</a:t>
            </a:r>
            <a:br>
              <a:rPr lang="en-US" sz="2000" dirty="0" smtClean="0">
                <a:latin typeface="Courier New" pitchFamily="49" charset="0"/>
                <a:cs typeface="Courier New" pitchFamily="49" charset="0"/>
              </a:rPr>
            </a:br>
            <a:r>
              <a:rPr lang="en-US" dirty="0" smtClean="0"/>
              <a:t>says that a </a:t>
            </a:r>
            <a:r>
              <a:rPr lang="en-US" dirty="0" smtClean="0">
                <a:latin typeface="Courier New" pitchFamily="49" charset="0"/>
                <a:cs typeface="Courier New" pitchFamily="49" charset="0"/>
              </a:rPr>
              <a:t>vitamin</a:t>
            </a:r>
            <a:r>
              <a:rPr lang="en-US" dirty="0" smtClean="0"/>
              <a:t> element must contain</a:t>
            </a:r>
          </a:p>
          <a:p>
            <a:pPr lvl="1"/>
            <a:r>
              <a:rPr lang="en-US" dirty="0" smtClean="0"/>
              <a:t>a </a:t>
            </a:r>
            <a:r>
              <a:rPr lang="en-US" dirty="0" smtClean="0">
                <a:latin typeface="Courier New" pitchFamily="49" charset="0"/>
                <a:cs typeface="Courier New" pitchFamily="49" charset="0"/>
              </a:rPr>
              <a:t>name</a:t>
            </a:r>
            <a:r>
              <a:rPr lang="en-US" dirty="0" smtClean="0"/>
              <a:t> element</a:t>
            </a:r>
          </a:p>
          <a:p>
            <a:pPr lvl="1"/>
            <a:r>
              <a:rPr lang="en-US" dirty="0" smtClean="0"/>
              <a:t>a </a:t>
            </a:r>
            <a:r>
              <a:rPr lang="en-US" dirty="0" smtClean="0">
                <a:latin typeface="Courier New" pitchFamily="49" charset="0"/>
                <a:cs typeface="Courier New" pitchFamily="49" charset="0"/>
              </a:rPr>
              <a:t>price</a:t>
            </a:r>
            <a:r>
              <a:rPr lang="en-US" dirty="0" smtClean="0"/>
              <a:t> element</a:t>
            </a:r>
          </a:p>
          <a:p>
            <a:pPr lvl="1"/>
            <a:r>
              <a:rPr lang="en-US" dirty="0" smtClean="0"/>
              <a:t>a </a:t>
            </a:r>
            <a:r>
              <a:rPr lang="en-US" dirty="0" smtClean="0">
                <a:latin typeface="Courier New" pitchFamily="49" charset="0"/>
                <a:cs typeface="Courier New" pitchFamily="49" charset="0"/>
              </a:rPr>
              <a:t>helps_support</a:t>
            </a:r>
            <a:r>
              <a:rPr lang="en-US" dirty="0" smtClean="0"/>
              <a:t> element</a:t>
            </a:r>
          </a:p>
          <a:p>
            <a:pPr lvl="1"/>
            <a:r>
              <a:rPr lang="en-US" dirty="0" smtClean="0"/>
              <a:t>a </a:t>
            </a:r>
            <a:r>
              <a:rPr lang="en-US" dirty="0" smtClean="0">
                <a:latin typeface="Courier New" pitchFamily="49" charset="0"/>
                <a:cs typeface="Courier New" pitchFamily="49" charset="0"/>
              </a:rPr>
              <a:t>daily_requirement</a:t>
            </a:r>
            <a:r>
              <a:rPr lang="en-US" dirty="0" smtClean="0"/>
              <a:t> element</a:t>
            </a:r>
          </a:p>
          <a:p>
            <a:r>
              <a:rPr lang="en-US" dirty="0" smtClean="0"/>
              <a:t>There must be only one of each of these four nested elements, and they must appear </a:t>
            </a:r>
            <a:r>
              <a:rPr lang="en-US" i="1" dirty="0" smtClean="0"/>
              <a:t>in the given order</a:t>
            </a:r>
            <a:r>
              <a:rPr lang="en-US" dirty="0" smtClean="0"/>
              <a:t>.</a:t>
            </a:r>
          </a:p>
          <a:p>
            <a:r>
              <a:rPr lang="en-US" dirty="0" smtClean="0"/>
              <a:t>That is the meaning of a comma-separated list within the set of parentheses containing the description of an element’s content.</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529812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Objectives (1 of 2)</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learn what XML is and what it isn’t</a:t>
            </a:r>
          </a:p>
          <a:p>
            <a:r>
              <a:rPr lang="en-US" dirty="0" smtClean="0"/>
              <a:t>To learn why XML may be very useful to any business</a:t>
            </a:r>
          </a:p>
          <a:p>
            <a:r>
              <a:rPr lang="en-US" dirty="0" smtClean="0"/>
              <a:t>To learn the basic syntax rules of XML</a:t>
            </a:r>
          </a:p>
          <a:p>
            <a:r>
              <a:rPr lang="en-US" dirty="0" smtClean="0"/>
              <a:t>To understand what it means for an XML document to be </a:t>
            </a:r>
            <a:r>
              <a:rPr lang="en-US" i="1" dirty="0" smtClean="0"/>
              <a:t>well-formed</a:t>
            </a:r>
            <a:r>
              <a:rPr lang="en-US" dirty="0" smtClean="0"/>
              <a:t> and the consequences when it isn’t</a:t>
            </a:r>
          </a:p>
          <a:p>
            <a:r>
              <a:rPr lang="en-US" dirty="0" smtClean="0"/>
              <a:t>To understand what it means for an XML document to be </a:t>
            </a:r>
            <a:r>
              <a:rPr lang="en-US" i="1" dirty="0" smtClean="0"/>
              <a:t>valid</a:t>
            </a:r>
            <a:r>
              <a:rPr lang="en-US" dirty="0" smtClean="0"/>
              <a:t>, and the consequences when it isn’t</a:t>
            </a:r>
          </a:p>
          <a:p>
            <a:r>
              <a:rPr lang="en-US" dirty="0" smtClean="0"/>
              <a:t>To understand the structure, syntax and use of a basic </a:t>
            </a:r>
            <a:r>
              <a:rPr lang="en-US" i="1" dirty="0" smtClean="0"/>
              <a:t>Document Type Definition </a:t>
            </a:r>
            <a:r>
              <a:rPr lang="en-US" dirty="0" smtClean="0"/>
              <a:t>(</a:t>
            </a:r>
            <a:r>
              <a:rPr lang="en-US" i="1" dirty="0" smtClean="0"/>
              <a:t>DTD</a:t>
            </a:r>
            <a:r>
              <a:rPr lang="en-US" dirty="0" smtClean="0"/>
              <a:t>)</a:t>
            </a:r>
          </a:p>
          <a:p>
            <a:r>
              <a:rPr lang="en-US" dirty="0" smtClean="0"/>
              <a:t>To understand what will (probably) happen when you attempt to view a “raw” XML document in a browser</a:t>
            </a:r>
          </a:p>
          <a:p>
            <a:r>
              <a:rPr lang="en-US" dirty="0" smtClean="0"/>
              <a:t>To learn how to style an XML document using CSS</a:t>
            </a:r>
          </a:p>
          <a:p>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4153619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Discussion of the Simple DTD </a:t>
            </a:r>
            <a:r>
              <a:rPr lang="en-US" dirty="0" smtClean="0"/>
              <a:t>(3 </a:t>
            </a:r>
            <a:r>
              <a:rPr lang="en-US" dirty="0"/>
              <a:t>of </a:t>
            </a:r>
            <a:r>
              <a:rPr lang="en-US" dirty="0" smtClean="0"/>
              <a:t>4)</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element definition</a:t>
            </a:r>
            <a:br>
              <a:rPr lang="en-US" dirty="0" smtClean="0"/>
            </a:br>
            <a:r>
              <a:rPr lang="en-US" sz="2000" dirty="0">
                <a:latin typeface="Courier New" pitchFamily="49" charset="0"/>
                <a:cs typeface="Courier New" pitchFamily="49" charset="0"/>
              </a:rPr>
              <a:t>&lt;!ELEMENT name (#PCDATA)&gt;</a:t>
            </a:r>
            <a:r>
              <a:rPr lang="en-US" dirty="0" smtClean="0"/>
              <a:t/>
            </a:r>
            <a:br>
              <a:rPr lang="en-US" dirty="0" smtClean="0"/>
            </a:br>
            <a:r>
              <a:rPr lang="en-US" dirty="0" smtClean="0"/>
              <a:t>says that the content of the name element consists of “Parsable Character Data” </a:t>
            </a:r>
            <a:r>
              <a:rPr lang="en-US" dirty="0" smtClean="0">
                <a:latin typeface="Courier New" pitchFamily="49" charset="0"/>
                <a:cs typeface="Courier New" pitchFamily="49" charset="0"/>
              </a:rPr>
              <a:t>(#PCDATA</a:t>
            </a:r>
            <a:r>
              <a:rPr lang="en-US" dirty="0" smtClean="0"/>
              <a:t>).</a:t>
            </a:r>
          </a:p>
          <a:p>
            <a:r>
              <a:rPr lang="en-US" dirty="0" smtClean="0"/>
              <a:t>This is data that is mostly ordinary text but may (or may not) contain XML entities (such as </a:t>
            </a:r>
            <a:r>
              <a:rPr lang="en-US" dirty="0" smtClean="0">
                <a:latin typeface="Courier New" pitchFamily="49" charset="0"/>
                <a:cs typeface="Courier New" pitchFamily="49" charset="0"/>
              </a:rPr>
              <a:t>&amp;amp;</a:t>
            </a:r>
            <a:r>
              <a:rPr lang="en-US" dirty="0" smtClean="0"/>
              <a:t>) that need to be “parsed”.</a:t>
            </a:r>
          </a:p>
          <a:p>
            <a:r>
              <a:rPr lang="en-US" dirty="0" smtClean="0"/>
              <a:t>The definitions of the elements </a:t>
            </a:r>
            <a:r>
              <a:rPr lang="en-US" dirty="0" smtClean="0">
                <a:latin typeface="Courier New" pitchFamily="49" charset="0"/>
                <a:cs typeface="Courier New" pitchFamily="49" charset="0"/>
              </a:rPr>
              <a:t>price</a:t>
            </a:r>
            <a:r>
              <a:rPr lang="en-US" dirty="0" smtClean="0"/>
              <a:t>, </a:t>
            </a:r>
            <a:r>
              <a:rPr lang="en-US" dirty="0" smtClean="0">
                <a:latin typeface="Courier New" pitchFamily="49" charset="0"/>
                <a:cs typeface="Courier New" pitchFamily="49" charset="0"/>
              </a:rPr>
              <a:t>helps_support</a:t>
            </a:r>
            <a:r>
              <a:rPr lang="en-US" dirty="0" smtClean="0"/>
              <a:t>, and </a:t>
            </a:r>
            <a:r>
              <a:rPr lang="en-US" dirty="0" smtClean="0">
                <a:latin typeface="Courier New" pitchFamily="49" charset="0"/>
                <a:cs typeface="Courier New" pitchFamily="49" charset="0"/>
              </a:rPr>
              <a:t>daily_requirement</a:t>
            </a:r>
            <a:r>
              <a:rPr lang="en-US" dirty="0" smtClean="0"/>
              <a:t> show that they also contain </a:t>
            </a:r>
            <a:r>
              <a:rPr lang="en-US" dirty="0" smtClean="0">
                <a:latin typeface="Courier New" pitchFamily="49" charset="0"/>
                <a:cs typeface="Courier New" pitchFamily="49" charset="0"/>
              </a:rPr>
              <a:t>#PCDATA</a:t>
            </a:r>
            <a:r>
              <a:rPr lang="en-US" dirty="0" smtClean="0"/>
              <a:t> content.</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2927031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Discussion of the Simple DTD </a:t>
            </a:r>
            <a:r>
              <a:rPr lang="en-US" dirty="0" smtClean="0"/>
              <a:t>(4 </a:t>
            </a:r>
            <a:r>
              <a:rPr lang="en-US" dirty="0"/>
              <a:t>of </a:t>
            </a:r>
            <a:r>
              <a:rPr lang="en-US" dirty="0" smtClean="0"/>
              <a:t>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line</a:t>
            </a:r>
            <a:br>
              <a:rPr lang="en-US" dirty="0" smtClean="0"/>
            </a:br>
            <a:r>
              <a:rPr lang="en-US" sz="2000" dirty="0">
                <a:latin typeface="Courier New" pitchFamily="49" charset="0"/>
                <a:cs typeface="Courier New" pitchFamily="49" charset="0"/>
              </a:rPr>
              <a:t>&lt;!ATTLIST vitamin product_id CDATA #REQUIRED&gt;</a:t>
            </a:r>
            <a:r>
              <a:rPr lang="en-US" dirty="0" smtClean="0"/>
              <a:t/>
            </a:r>
            <a:br>
              <a:rPr lang="en-US" dirty="0" smtClean="0"/>
            </a:br>
            <a:r>
              <a:rPr lang="en-US" dirty="0" smtClean="0"/>
              <a:t>is an “attribute list” definition.</a:t>
            </a:r>
          </a:p>
          <a:p>
            <a:r>
              <a:rPr lang="en-US" dirty="0" smtClean="0"/>
              <a:t>Note that:</a:t>
            </a:r>
          </a:p>
          <a:p>
            <a:pPr lvl="1"/>
            <a:r>
              <a:rPr lang="en-US" dirty="0" smtClean="0"/>
              <a:t>The delimiters are the same as for an element definition, except that </a:t>
            </a:r>
            <a:r>
              <a:rPr lang="en-US" dirty="0" smtClean="0">
                <a:latin typeface="Courier New" pitchFamily="49" charset="0"/>
                <a:cs typeface="Courier New" pitchFamily="49" charset="0"/>
              </a:rPr>
              <a:t>ATTLIST</a:t>
            </a:r>
            <a:r>
              <a:rPr lang="en-US" dirty="0" smtClean="0"/>
              <a:t> replaces </a:t>
            </a:r>
            <a:r>
              <a:rPr lang="en-US" dirty="0" smtClean="0">
                <a:latin typeface="Courier New" pitchFamily="49" charset="0"/>
                <a:cs typeface="Courier New" pitchFamily="49" charset="0"/>
              </a:rPr>
              <a:t>ELEMENT</a:t>
            </a:r>
            <a:r>
              <a:rPr lang="en-US" dirty="0" smtClean="0"/>
              <a:t>.</a:t>
            </a:r>
          </a:p>
          <a:p>
            <a:pPr lvl="1"/>
            <a:r>
              <a:rPr lang="en-US" dirty="0" smtClean="0"/>
              <a:t>The opening delimiter is followed immediately by the element tag (</a:t>
            </a:r>
            <a:r>
              <a:rPr lang="en-US" dirty="0" smtClean="0">
                <a:latin typeface="Courier New" pitchFamily="49" charset="0"/>
                <a:cs typeface="Courier New" pitchFamily="49" charset="0"/>
              </a:rPr>
              <a:t>vitamin</a:t>
            </a:r>
            <a:r>
              <a:rPr lang="en-US" dirty="0" smtClean="0"/>
              <a:t>) to which the following attribute applies.</a:t>
            </a:r>
          </a:p>
          <a:p>
            <a:pPr lvl="1"/>
            <a:r>
              <a:rPr lang="en-US" dirty="0" smtClean="0"/>
              <a:t>Next comes the name of the attribute itself (</a:t>
            </a:r>
            <a:r>
              <a:rPr lang="en-US" dirty="0" smtClean="0">
                <a:latin typeface="Courier New" pitchFamily="49" charset="0"/>
                <a:cs typeface="Courier New" pitchFamily="49" charset="0"/>
              </a:rPr>
              <a:t>product_id</a:t>
            </a:r>
            <a:r>
              <a:rPr lang="en-US" dirty="0" smtClean="0"/>
              <a:t>).</a:t>
            </a:r>
          </a:p>
          <a:p>
            <a:pPr lvl="1"/>
            <a:r>
              <a:rPr lang="en-US" dirty="0" smtClean="0"/>
              <a:t>Then comes the kind of data we can use for the value of this attribute: </a:t>
            </a:r>
            <a:r>
              <a:rPr lang="en-US" dirty="0" smtClean="0">
                <a:latin typeface="Courier New" pitchFamily="49" charset="0"/>
                <a:cs typeface="Courier New" pitchFamily="49" charset="0"/>
              </a:rPr>
              <a:t>CDATA</a:t>
            </a:r>
            <a:r>
              <a:rPr lang="en-US" dirty="0" smtClean="0"/>
              <a:t>, in this case (ordinary text that does </a:t>
            </a:r>
            <a:r>
              <a:rPr lang="en-US" i="1" dirty="0" smtClean="0"/>
              <a:t>not</a:t>
            </a:r>
            <a:r>
              <a:rPr lang="en-US" dirty="0" smtClean="0"/>
              <a:t> have to be parsed).</a:t>
            </a:r>
          </a:p>
          <a:p>
            <a:pPr lvl="1"/>
            <a:r>
              <a:rPr lang="en-US" dirty="0" smtClean="0"/>
              <a:t>The last item in the definition </a:t>
            </a:r>
            <a:r>
              <a:rPr lang="en-US" dirty="0" smtClean="0">
                <a:latin typeface="Courier New" pitchFamily="49" charset="0"/>
                <a:cs typeface="Courier New" pitchFamily="49" charset="0"/>
              </a:rPr>
              <a:t>(#REQUIRED</a:t>
            </a:r>
            <a:r>
              <a:rPr lang="en-US" dirty="0" smtClean="0"/>
              <a:t>) specifies that a </a:t>
            </a:r>
            <a:r>
              <a:rPr lang="en-US" dirty="0" smtClean="0">
                <a:latin typeface="Courier New" pitchFamily="49" charset="0"/>
                <a:cs typeface="Courier New" pitchFamily="49" charset="0"/>
              </a:rPr>
              <a:t>vitamin</a:t>
            </a:r>
            <a:r>
              <a:rPr lang="en-US" dirty="0" smtClean="0"/>
              <a:t> element </a:t>
            </a:r>
            <a:r>
              <a:rPr lang="en-US" i="1" dirty="0" smtClean="0"/>
              <a:t>must</a:t>
            </a:r>
            <a:r>
              <a:rPr lang="en-US" dirty="0" smtClean="0"/>
              <a:t> have a </a:t>
            </a:r>
            <a:r>
              <a:rPr lang="en-US" dirty="0" smtClean="0">
                <a:latin typeface="Courier New" pitchFamily="49" charset="0"/>
                <a:cs typeface="Courier New" pitchFamily="49" charset="0"/>
              </a:rPr>
              <a:t>product_id</a:t>
            </a:r>
            <a:r>
              <a:rPr lang="en-US" dirty="0" smtClean="0"/>
              <a:t> attribute.</a:t>
            </a:r>
          </a:p>
          <a:p>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667765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Connecting Our XML Document</a:t>
            </a:r>
            <a:br>
              <a:rPr lang="en-US" dirty="0" smtClean="0"/>
            </a:br>
            <a:r>
              <a:rPr lang="en-US" dirty="0" smtClean="0"/>
              <a:t>with Its Corresponding DTD</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So, we have an XML document, and a DTD that says what must be in it. How do we connect the two?</a:t>
            </a:r>
          </a:p>
          <a:p>
            <a:r>
              <a:rPr lang="en-US" dirty="0" smtClean="0"/>
              <a:t>The XML document </a:t>
            </a:r>
            <a:r>
              <a:rPr lang="en-US" dirty="0" smtClean="0">
                <a:latin typeface="Courier New" pitchFamily="49" charset="0"/>
                <a:cs typeface="Courier New" pitchFamily="49" charset="0"/>
              </a:rPr>
              <a:t>simpledata_with_dtd.xml</a:t>
            </a:r>
            <a:r>
              <a:rPr lang="en-US" dirty="0" smtClean="0"/>
              <a:t> and the DTD document </a:t>
            </a:r>
            <a:r>
              <a:rPr lang="en-US" dirty="0" smtClean="0">
                <a:latin typeface="Courier New" pitchFamily="49" charset="0"/>
                <a:cs typeface="Courier New" pitchFamily="49" charset="0"/>
              </a:rPr>
              <a:t>simpledata_with_dtd.dtd</a:t>
            </a:r>
            <a:r>
              <a:rPr lang="en-US" dirty="0"/>
              <a:t> which describes it are connected by the following line in the XML document:</a:t>
            </a:r>
            <a:br>
              <a:rPr lang="en-US" dirty="0"/>
            </a:br>
            <a:r>
              <a:rPr lang="en-US" sz="2300" dirty="0">
                <a:latin typeface="Courier New" pitchFamily="49" charset="0"/>
                <a:cs typeface="Courier New" pitchFamily="49" charset="0"/>
              </a:rPr>
              <a:t>&lt;!DOCTYPE supplements SYSTEM "sampledata_with_dtd.dtd"&gt;</a:t>
            </a:r>
          </a:p>
          <a:p>
            <a:r>
              <a:rPr lang="en-US" dirty="0" smtClean="0"/>
              <a:t>Note that:</a:t>
            </a:r>
          </a:p>
          <a:p>
            <a:pPr lvl="1"/>
            <a:r>
              <a:rPr lang="en-US" dirty="0" smtClean="0"/>
              <a:t>This is another DOCTYPE declaration similar to the one we’ve used all along in </a:t>
            </a:r>
            <a:r>
              <a:rPr lang="en-US" smtClean="0"/>
              <a:t>our </a:t>
            </a:r>
            <a:r>
              <a:rPr lang="en-US" smtClean="0"/>
              <a:t>HTML </a:t>
            </a:r>
            <a:r>
              <a:rPr lang="en-US" dirty="0" smtClean="0"/>
              <a:t>documents, and has essentially the same purpose.</a:t>
            </a:r>
          </a:p>
          <a:p>
            <a:pPr lvl="1"/>
            <a:r>
              <a:rPr lang="en-US" dirty="0" smtClean="0"/>
              <a:t>It says that the “root element” of our document is the </a:t>
            </a:r>
            <a:r>
              <a:rPr lang="en-US" dirty="0" smtClean="0">
                <a:latin typeface="Courier New" pitchFamily="49" charset="0"/>
                <a:cs typeface="Courier New" pitchFamily="49" charset="0"/>
              </a:rPr>
              <a:t>supplements</a:t>
            </a:r>
            <a:r>
              <a:rPr lang="en-US" dirty="0" smtClean="0"/>
              <a:t> element. In </a:t>
            </a:r>
            <a:r>
              <a:rPr lang="en-US" smtClean="0"/>
              <a:t>our </a:t>
            </a:r>
            <a:r>
              <a:rPr lang="en-US" smtClean="0"/>
              <a:t>HTML </a:t>
            </a:r>
            <a:r>
              <a:rPr lang="en-US" dirty="0" smtClean="0"/>
              <a:t>documents this was the </a:t>
            </a:r>
            <a:r>
              <a:rPr lang="en-US" dirty="0" smtClean="0">
                <a:latin typeface="Courier New" pitchFamily="49" charset="0"/>
                <a:cs typeface="Courier New" pitchFamily="49" charset="0"/>
              </a:rPr>
              <a:t>html</a:t>
            </a:r>
            <a:r>
              <a:rPr lang="en-US" dirty="0" smtClean="0"/>
              <a:t> element.</a:t>
            </a:r>
          </a:p>
          <a:p>
            <a:pPr lvl="1"/>
            <a:r>
              <a:rPr lang="en-US" dirty="0" smtClean="0">
                <a:latin typeface="Courier New" pitchFamily="49" charset="0"/>
                <a:cs typeface="Courier New" pitchFamily="49" charset="0"/>
              </a:rPr>
              <a:t>SYSTEM</a:t>
            </a:r>
            <a:r>
              <a:rPr lang="en-US" dirty="0" smtClean="0"/>
              <a:t> says that our document description (our DTD) is found locally on our own “system”.</a:t>
            </a:r>
          </a:p>
          <a:p>
            <a:pPr lvl="1"/>
            <a:r>
              <a:rPr lang="en-US" dirty="0" smtClean="0"/>
              <a:t>The final item is the name of the file containing our DTD. This could be a URL to some descriptive document out </a:t>
            </a:r>
            <a:r>
              <a:rPr lang="en-US" smtClean="0"/>
              <a:t>on </a:t>
            </a:r>
            <a:r>
              <a:rPr lang="en-US" smtClean="0"/>
              <a:t>the Internet.</a:t>
            </a:r>
            <a:endParaRPr lang="en-US" dirty="0" smtClean="0"/>
          </a:p>
          <a:p>
            <a:pPr lvl="1"/>
            <a:r>
              <a:rPr lang="en-US" dirty="0" smtClean="0"/>
              <a:t>Finally, </a:t>
            </a:r>
            <a:r>
              <a:rPr lang="en-US" sz="2600" dirty="0" smtClean="0">
                <a:latin typeface="Courier New" pitchFamily="49" charset="0"/>
                <a:cs typeface="Courier New" pitchFamily="49" charset="0"/>
              </a:rPr>
              <a:t>simpledata_with_dtd.xml</a:t>
            </a:r>
            <a:r>
              <a:rPr lang="en-US" dirty="0" smtClean="0"/>
              <a:t> is just </a:t>
            </a:r>
            <a:r>
              <a:rPr lang="en-US" sz="2600" dirty="0" smtClean="0">
                <a:latin typeface="Courier New" pitchFamily="49" charset="0"/>
                <a:cs typeface="Courier New" pitchFamily="49" charset="0"/>
              </a:rPr>
              <a:t>simpledata.xml</a:t>
            </a:r>
            <a:r>
              <a:rPr lang="en-US" dirty="0" smtClean="0"/>
              <a:t> plus this line.</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7784913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Validating an XML Document</a:t>
            </a:r>
            <a:br>
              <a:rPr lang="en-US" dirty="0" smtClean="0"/>
            </a:br>
            <a:r>
              <a:rPr lang="en-US" dirty="0" smtClean="0"/>
              <a:t>Against a DTD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Just </a:t>
            </a:r>
            <a:r>
              <a:rPr lang="en-US" smtClean="0"/>
              <a:t>like </a:t>
            </a:r>
            <a:r>
              <a:rPr lang="en-US" smtClean="0"/>
              <a:t>HTML </a:t>
            </a:r>
            <a:r>
              <a:rPr lang="en-US" smtClean="0"/>
              <a:t>and </a:t>
            </a:r>
            <a:r>
              <a:rPr lang="en-US" smtClean="0"/>
              <a:t>CSS documents, an XML document should </a:t>
            </a:r>
            <a:r>
              <a:rPr lang="en-US" dirty="0" smtClean="0"/>
              <a:t>be validated.</a:t>
            </a:r>
          </a:p>
          <a:p>
            <a:r>
              <a:rPr lang="en-US" dirty="0" smtClean="0"/>
              <a:t>Browsers are generally not “validating” XML parsers. That is, your browser will (probably) check whether your document is well-formed, but (probably not) whether it’s valid.</a:t>
            </a:r>
          </a:p>
          <a:p>
            <a:r>
              <a:rPr lang="en-US" dirty="0" smtClean="0"/>
              <a:t>The situation is further complicated by the fact that a document may need to be validated against either a DTD or an XML schema, two quite different scenarios.</a:t>
            </a:r>
          </a:p>
          <a:p>
            <a:r>
              <a:rPr lang="en-US" dirty="0" smtClean="0"/>
              <a:t>Exchanger XML Lite (mentioned earlier) will validate for you.</a:t>
            </a:r>
          </a:p>
          <a:p>
            <a:r>
              <a:rPr lang="en-US" dirty="0"/>
              <a:t>The W3Schools site has an </a:t>
            </a:r>
            <a:r>
              <a:rPr lang="en-US"/>
              <a:t>XML </a:t>
            </a:r>
            <a:r>
              <a:rPr lang="en-US" smtClean="0"/>
              <a:t>validator:</a:t>
            </a:r>
            <a:r>
              <a:rPr lang="en-US" dirty="0"/>
              <a:t/>
            </a:r>
            <a:br>
              <a:rPr lang="en-US" dirty="0"/>
            </a:br>
            <a:r>
              <a:rPr lang="en-US" dirty="0">
                <a:hlinkClick r:id="rId2"/>
              </a:rPr>
              <a:t>http://</a:t>
            </a:r>
            <a:r>
              <a:rPr lang="en-US" dirty="0" smtClean="0">
                <a:hlinkClick r:id="rId2"/>
              </a:rPr>
              <a:t>www.w3schools.com/xml/xml_validator.asp</a:t>
            </a:r>
            <a:endParaRPr lang="en-US" dirty="0" smtClean="0"/>
          </a:p>
          <a:p>
            <a:r>
              <a:rPr lang="en-US" dirty="0" smtClean="0"/>
              <a:t>Google “XML validator” to find other possibilities.</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40471040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DTD Anatomy (1 </a:t>
            </a:r>
            <a:r>
              <a:rPr lang="en-US" smtClean="0"/>
              <a:t>of 4)</a:t>
            </a:r>
            <a:r>
              <a:rPr lang="en-US" dirty="0" smtClean="0"/>
              <a:t/>
            </a:r>
            <a:br>
              <a:rPr lang="en-US" dirty="0" smtClean="0"/>
            </a:br>
            <a:r>
              <a:rPr lang="en-US" dirty="0" smtClean="0"/>
              <a:t>User-defined Entities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Recall that XML has only five pre-defined entities, but … you can define your own.</a:t>
            </a:r>
          </a:p>
          <a:p>
            <a:r>
              <a:rPr lang="en-US" dirty="0" smtClean="0"/>
              <a:t>Example Definition:</a:t>
            </a:r>
            <a:br>
              <a:rPr lang="en-US" dirty="0" smtClean="0"/>
            </a:br>
            <a:r>
              <a:rPr lang="en-US" dirty="0" smtClean="0">
                <a:latin typeface="Courier New" pitchFamily="49" charset="0"/>
                <a:cs typeface="Courier New" pitchFamily="49" charset="0"/>
              </a:rPr>
              <a:t>&lt;!ENTITY va "Vitamin A"&gt;</a:t>
            </a:r>
          </a:p>
          <a:p>
            <a:r>
              <a:rPr lang="en-US" dirty="0" smtClean="0"/>
              <a:t>Example Usage:</a:t>
            </a:r>
            <a:br>
              <a:rPr lang="en-US" dirty="0" smtClean="0"/>
            </a:br>
            <a:r>
              <a:rPr lang="en-US" dirty="0" smtClean="0"/>
              <a:t>I must take some </a:t>
            </a:r>
            <a:r>
              <a:rPr lang="en-US" dirty="0" smtClean="0">
                <a:latin typeface="Courier New" pitchFamily="49" charset="0"/>
                <a:cs typeface="Courier New" pitchFamily="49" charset="0"/>
              </a:rPr>
              <a:t>&amp;va;</a:t>
            </a:r>
            <a:r>
              <a:rPr lang="en-US" dirty="0" smtClean="0"/>
              <a:t>. (I must take some Vitamin A.)</a:t>
            </a:r>
          </a:p>
          <a:p>
            <a:r>
              <a:rPr lang="en-US" dirty="0" smtClean="0"/>
              <a:t>Note that, oddly enough, if you use a DTD with your own entities defined in it, you “lose” the predefined ones, and must re-define them yourself if you wish to use those as well.</a:t>
            </a:r>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3411526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More DTD Anatomy (2 </a:t>
            </a:r>
            <a:r>
              <a:rPr lang="en-US" sz="3200" smtClean="0"/>
              <a:t>of 4)</a:t>
            </a:r>
            <a:r>
              <a:rPr lang="en-US" sz="3200" dirty="0" smtClean="0"/>
              <a:t/>
            </a:r>
            <a:br>
              <a:rPr lang="en-US" sz="3200" dirty="0" smtClean="0"/>
            </a:br>
            <a:r>
              <a:rPr lang="en-US" sz="3200" dirty="0" smtClean="0"/>
              <a:t>A Few Other Element and Attribute Data Types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In addition to </a:t>
            </a:r>
            <a:r>
              <a:rPr lang="en-US" dirty="0" smtClean="0">
                <a:latin typeface="Courier New" pitchFamily="49" charset="0"/>
                <a:cs typeface="Courier New" pitchFamily="49" charset="0"/>
              </a:rPr>
              <a:t>#PCDATA</a:t>
            </a:r>
            <a:r>
              <a:rPr lang="en-US" dirty="0" smtClean="0"/>
              <a:t> and </a:t>
            </a:r>
            <a:r>
              <a:rPr lang="en-US" dirty="0" smtClean="0">
                <a:latin typeface="Courier New" pitchFamily="49" charset="0"/>
                <a:cs typeface="Courier New" pitchFamily="49" charset="0"/>
              </a:rPr>
              <a:t>CDATA</a:t>
            </a:r>
            <a:r>
              <a:rPr lang="en-US" dirty="0" smtClean="0"/>
              <a:t>, you can specify the following for element content (you must use an XML schema for more fine-tuned data type specification):</a:t>
            </a:r>
          </a:p>
          <a:p>
            <a:pPr lvl="1"/>
            <a:r>
              <a:rPr lang="en-US" dirty="0" smtClean="0">
                <a:latin typeface="Courier New" pitchFamily="49" charset="0"/>
                <a:cs typeface="Courier New" pitchFamily="49" charset="0"/>
              </a:rPr>
              <a:t>EMPTY</a:t>
            </a:r>
            <a:r>
              <a:rPr lang="en-US" dirty="0" smtClean="0"/>
              <a:t> as a data type to indicate that an element contains no data (similar to </a:t>
            </a:r>
            <a:r>
              <a:rPr lang="en-US" smtClean="0"/>
              <a:t>an </a:t>
            </a:r>
            <a:r>
              <a:rPr lang="en-US" smtClean="0"/>
              <a:t>HTML </a:t>
            </a:r>
            <a:r>
              <a:rPr lang="en-US" dirty="0" smtClean="0">
                <a:latin typeface="Courier New" pitchFamily="49" charset="0"/>
                <a:cs typeface="Courier New" pitchFamily="49" charset="0"/>
              </a:rPr>
              <a:t>img</a:t>
            </a:r>
            <a:r>
              <a:rPr lang="en-US" dirty="0" smtClean="0"/>
              <a:t> element)</a:t>
            </a:r>
          </a:p>
          <a:p>
            <a:pPr lvl="1"/>
            <a:r>
              <a:rPr lang="en-US" dirty="0" smtClean="0">
                <a:latin typeface="Courier New" pitchFamily="49" charset="0"/>
                <a:cs typeface="Courier New" pitchFamily="49" charset="0"/>
              </a:rPr>
              <a:t>ANY</a:t>
            </a:r>
            <a:r>
              <a:rPr lang="en-US" dirty="0" smtClean="0"/>
              <a:t> as a data type to indicate that an element’s content can be most anything</a:t>
            </a:r>
          </a:p>
          <a:p>
            <a:r>
              <a:rPr lang="en-US" dirty="0" smtClean="0"/>
              <a:t>In addition to </a:t>
            </a:r>
            <a:r>
              <a:rPr lang="en-US" dirty="0" smtClean="0">
                <a:latin typeface="Courier New" pitchFamily="49" charset="0"/>
                <a:cs typeface="Courier New" pitchFamily="49" charset="0"/>
              </a:rPr>
              <a:t>CDATA</a:t>
            </a:r>
            <a:r>
              <a:rPr lang="en-US" dirty="0" smtClean="0"/>
              <a:t>, you can also specify </a:t>
            </a:r>
            <a:r>
              <a:rPr lang="en-US" dirty="0" smtClean="0">
                <a:latin typeface="Courier New" pitchFamily="49" charset="0"/>
                <a:cs typeface="Courier New" pitchFamily="49" charset="0"/>
              </a:rPr>
              <a:t>ENUMERATED</a:t>
            </a:r>
            <a:r>
              <a:rPr lang="en-US" dirty="0" smtClean="0"/>
              <a:t> as an attribute data type (a list of possible values separated by the </a:t>
            </a:r>
            <a:r>
              <a:rPr lang="en-US" dirty="0" smtClean="0">
                <a:latin typeface="Courier New" pitchFamily="49" charset="0"/>
                <a:cs typeface="Courier New" pitchFamily="49" charset="0"/>
              </a:rPr>
              <a:t>|</a:t>
            </a:r>
            <a:r>
              <a:rPr lang="en-US" dirty="0" smtClean="0"/>
              <a:t> symbol).</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40143134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DTD Anatomy (3 </a:t>
            </a:r>
            <a:r>
              <a:rPr lang="en-US" smtClean="0"/>
              <a:t>of 4)</a:t>
            </a:r>
            <a:r>
              <a:rPr lang="en-US" dirty="0" smtClean="0"/>
              <a:t/>
            </a:r>
            <a:br>
              <a:rPr lang="en-US" dirty="0" smtClean="0"/>
            </a:br>
            <a:r>
              <a:rPr lang="en-US" dirty="0" smtClean="0"/>
              <a:t>Attribute Value Specifiers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#REQUIRED (we saw this one earlier)</a:t>
            </a:r>
            <a:br>
              <a:rPr lang="en-US" dirty="0" smtClean="0"/>
            </a:br>
            <a:r>
              <a:rPr lang="en-US" dirty="0" smtClean="0"/>
              <a:t>Indicates that an attribute </a:t>
            </a:r>
            <a:r>
              <a:rPr lang="en-US" i="1" dirty="0" smtClean="0"/>
              <a:t>must</a:t>
            </a:r>
            <a:r>
              <a:rPr lang="en-US" dirty="0" smtClean="0"/>
              <a:t> have </a:t>
            </a:r>
            <a:r>
              <a:rPr lang="en-US" smtClean="0"/>
              <a:t>a </a:t>
            </a:r>
            <a:r>
              <a:rPr lang="en-US" smtClean="0"/>
              <a:t>value</a:t>
            </a:r>
            <a:br>
              <a:rPr lang="en-US" smtClean="0"/>
            </a:br>
            <a:r>
              <a:rPr lang="en-US" smtClean="0"/>
              <a:t>(of </a:t>
            </a:r>
            <a:r>
              <a:rPr lang="en-US" dirty="0" smtClean="0"/>
              <a:t>the indicated type).</a:t>
            </a:r>
          </a:p>
          <a:p>
            <a:r>
              <a:rPr lang="en-US" dirty="0" smtClean="0"/>
              <a:t>#FIXED</a:t>
            </a:r>
            <a:br>
              <a:rPr lang="en-US" dirty="0" smtClean="0"/>
            </a:br>
            <a:r>
              <a:rPr lang="en-US" dirty="0" smtClean="0"/>
              <a:t>Indicates that an attribute </a:t>
            </a:r>
            <a:r>
              <a:rPr lang="en-US" i="1" dirty="0" smtClean="0"/>
              <a:t>must</a:t>
            </a:r>
            <a:r>
              <a:rPr lang="en-US" dirty="0" smtClean="0"/>
              <a:t> have a specific value (supplied as a default value).</a:t>
            </a:r>
          </a:p>
          <a:p>
            <a:r>
              <a:rPr lang="en-US" dirty="0" smtClean="0"/>
              <a:t>#IMPLIED</a:t>
            </a:r>
            <a:br>
              <a:rPr lang="en-US" dirty="0" smtClean="0"/>
            </a:br>
            <a:r>
              <a:rPr lang="en-US" dirty="0" smtClean="0"/>
              <a:t>No default value specified, so the attribute may (or may not) have a value in a given element.</a:t>
            </a:r>
            <a:br>
              <a:rPr lang="en-US" dirty="0" smtClean="0"/>
            </a:b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4719813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DTD Anatomy (4 </a:t>
            </a:r>
            <a:r>
              <a:rPr lang="en-US" smtClean="0"/>
              <a:t>of 4)</a:t>
            </a:r>
            <a:r>
              <a:rPr lang="en-US" dirty="0" smtClean="0"/>
              <a:t/>
            </a:r>
            <a:br>
              <a:rPr lang="en-US" dirty="0" smtClean="0"/>
            </a:br>
            <a:r>
              <a:rPr lang="en-US" dirty="0" smtClean="0"/>
              <a:t>Numerical Qualifiers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Numerical qualifiers are similar to those used in regular expressions:</a:t>
            </a:r>
          </a:p>
          <a:p>
            <a:pPr lvl="1"/>
            <a:r>
              <a:rPr lang="en-US" dirty="0" smtClean="0"/>
              <a:t>+ means “one or more”</a:t>
            </a:r>
          </a:p>
          <a:p>
            <a:pPr lvl="1"/>
            <a:r>
              <a:rPr lang="en-US" dirty="0" smtClean="0"/>
              <a:t>* means “zero or more”</a:t>
            </a:r>
          </a:p>
          <a:p>
            <a:pPr lvl="1"/>
            <a:r>
              <a:rPr lang="en-US" dirty="0" smtClean="0"/>
              <a:t>? means “zero or one”</a:t>
            </a:r>
          </a:p>
          <a:p>
            <a:r>
              <a:rPr lang="en-US" dirty="0" smtClean="0"/>
              <a:t>Also, </a:t>
            </a:r>
            <a:r>
              <a:rPr lang="en-US" smtClean="0"/>
              <a:t>a </a:t>
            </a:r>
            <a:r>
              <a:rPr lang="en-US" smtClean="0"/>
              <a:t>comma-separated </a:t>
            </a:r>
            <a:r>
              <a:rPr lang="en-US" dirty="0" smtClean="0"/>
              <a:t>list </a:t>
            </a:r>
            <a:r>
              <a:rPr lang="en-US" smtClean="0"/>
              <a:t>means </a:t>
            </a:r>
            <a:r>
              <a:rPr lang="en-US" smtClean="0"/>
              <a:t>that the </a:t>
            </a:r>
            <a:r>
              <a:rPr lang="en-US" dirty="0" smtClean="0"/>
              <a:t>things in the list must appear </a:t>
            </a:r>
            <a:r>
              <a:rPr lang="en-US" smtClean="0"/>
              <a:t>in </a:t>
            </a:r>
            <a:r>
              <a:rPr lang="en-US" smtClean="0"/>
              <a:t>the list </a:t>
            </a:r>
            <a:r>
              <a:rPr lang="en-US" dirty="0" smtClean="0"/>
              <a:t>order, while </a:t>
            </a:r>
            <a:r>
              <a:rPr lang="en-US" smtClean="0"/>
              <a:t>a </a:t>
            </a:r>
            <a:r>
              <a:rPr lang="en-US" smtClean="0"/>
              <a:t>vertical-bar- </a:t>
            </a:r>
            <a:r>
              <a:rPr lang="en-US" dirty="0" smtClean="0"/>
              <a:t>separated list means “choose one”, and parentheses, as usual, are used for grouping.</a:t>
            </a:r>
          </a:p>
          <a:p>
            <a:r>
              <a:rPr lang="en-US" dirty="0" smtClean="0"/>
              <a:t>Example:</a:t>
            </a:r>
            <a:br>
              <a:rPr lang="en-US" dirty="0" smtClean="0"/>
            </a:br>
            <a:r>
              <a:rPr lang="en-US" sz="2100" dirty="0" smtClean="0">
                <a:latin typeface="Courier New" pitchFamily="49" charset="0"/>
                <a:cs typeface="Courier New" pitchFamily="49" charset="0"/>
              </a:rPr>
              <a:t>&lt;!ELEMENT person (parent+, spouse?, child*, (brother|sister)*)&gt;</a:t>
            </a:r>
            <a:r>
              <a:rPr lang="en-US" dirty="0" smtClean="0"/>
              <a:t/>
            </a:r>
            <a:br>
              <a:rPr lang="en-US" dirty="0" smtClean="0"/>
            </a:br>
            <a:r>
              <a:rPr lang="en-US" dirty="0" smtClean="0"/>
              <a:t>is interpreted to mean that a person has one or more parents, possibly a spouse, zero or more children</a:t>
            </a:r>
            <a:r>
              <a:rPr lang="en-US" smtClean="0"/>
              <a:t>, </a:t>
            </a:r>
            <a:r>
              <a:rPr lang="en-US" smtClean="0"/>
              <a:t>and any </a:t>
            </a:r>
            <a:r>
              <a:rPr lang="en-US" dirty="0" smtClean="0"/>
              <a:t>number of brothers and/or sisters, listed in that order.</a:t>
            </a:r>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407803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urier New" pitchFamily="49" charset="0"/>
                <a:cs typeface="Courier New" pitchFamily="49" charset="0"/>
              </a:rPr>
              <a:t>CDATA</a:t>
            </a:r>
            <a:r>
              <a:rPr lang="en-US" dirty="0" smtClean="0"/>
              <a:t> Sections in an XML Document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CDATA is not parsed.</a:t>
            </a:r>
          </a:p>
          <a:p>
            <a:r>
              <a:rPr lang="en-US" dirty="0" smtClean="0"/>
              <a:t>So … if your XML document contains many symbols (like </a:t>
            </a:r>
            <a:r>
              <a:rPr lang="en-US" dirty="0" smtClean="0">
                <a:latin typeface="Courier New" pitchFamily="49" charset="0"/>
                <a:cs typeface="Courier New" pitchFamily="49" charset="0"/>
              </a:rPr>
              <a:t>&lt;</a:t>
            </a:r>
            <a:r>
              <a:rPr lang="en-US" dirty="0" smtClean="0"/>
              <a:t> or </a:t>
            </a:r>
            <a:r>
              <a:rPr lang="en-US" dirty="0" smtClean="0">
                <a:latin typeface="Courier New" pitchFamily="49" charset="0"/>
                <a:cs typeface="Courier New" pitchFamily="49" charset="0"/>
              </a:rPr>
              <a:t>&amp;</a:t>
            </a:r>
            <a:r>
              <a:rPr lang="en-US" dirty="0" smtClean="0"/>
              <a:t>) that would have to appear as entities, you may want to put it in a “</a:t>
            </a:r>
            <a:r>
              <a:rPr lang="en-US" dirty="0" smtClean="0">
                <a:latin typeface="Courier New" pitchFamily="49" charset="0"/>
                <a:cs typeface="Courier New" pitchFamily="49" charset="0"/>
              </a:rPr>
              <a:t>CDATA</a:t>
            </a:r>
            <a:r>
              <a:rPr lang="en-US" dirty="0" smtClean="0"/>
              <a:t> section”.</a:t>
            </a:r>
          </a:p>
          <a:p>
            <a:r>
              <a:rPr lang="en-US" dirty="0" smtClean="0"/>
              <a:t>Example:</a:t>
            </a:r>
            <a:br>
              <a:rPr lang="en-US" dirty="0" smtClean="0"/>
            </a:br>
            <a:r>
              <a:rPr lang="en-US" dirty="0" smtClean="0">
                <a:latin typeface="Courier New" pitchFamily="49" charset="0"/>
                <a:cs typeface="Courier New" pitchFamily="49" charset="0"/>
              </a:rPr>
              <a:t>&lt;![CDATA[</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A section like this can contain things like &lt;&lt; or &gt;&gt;, as well as &amp; if we wish to use it for "and". This is convenient, since we don't have to use entities like &amp;lt;, &amp;gt; and &amp;amp;.</a:t>
            </a:r>
            <a:br>
              <a:rPr lang="en-US" dirty="0" smtClean="0">
                <a:latin typeface="Courier New" pitchFamily="49" charset="0"/>
                <a:cs typeface="Courier New" pitchFamily="49" charset="0"/>
              </a:rPr>
            </a:br>
            <a:r>
              <a:rPr lang="en-US" dirty="0" smtClean="0">
                <a:latin typeface="Courier New" pitchFamily="49" charset="0"/>
                <a:cs typeface="Courier New" pitchFamily="49" charset="0"/>
              </a:rPr>
              <a:t>]]&gt;</a:t>
            </a:r>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9194934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a Browser Know</a:t>
            </a:r>
            <a:br>
              <a:rPr lang="en-US" dirty="0" smtClean="0"/>
            </a:br>
            <a:r>
              <a:rPr lang="en-US" dirty="0" smtClean="0"/>
              <a:t>How to Display XML?</a:t>
            </a:r>
            <a:endParaRPr lang="en-US" dirty="0"/>
          </a:p>
        </p:txBody>
      </p:sp>
      <p:sp>
        <p:nvSpPr>
          <p:cNvPr id="3" name="Content Placeholder 2"/>
          <p:cNvSpPr>
            <a:spLocks noGrp="1"/>
          </p:cNvSpPr>
          <p:nvPr>
            <p:ph idx="1"/>
          </p:nvPr>
        </p:nvSpPr>
        <p:spPr/>
        <p:txBody>
          <a:bodyPr>
            <a:normAutofit lnSpcReduction="10000"/>
          </a:bodyPr>
          <a:lstStyle/>
          <a:p>
            <a:r>
              <a:rPr lang="en-US" dirty="0" smtClean="0"/>
              <a:t>Answer: It doesn’t, and that’s why it uses the “stylized”, or “outline-like” way we saw earlier.</a:t>
            </a:r>
          </a:p>
          <a:p>
            <a:r>
              <a:rPr lang="en-US" dirty="0" smtClean="0"/>
              <a:t>So, if we want to display the information in our XML files with a little more pizzazz, what to do?</a:t>
            </a:r>
          </a:p>
          <a:p>
            <a:r>
              <a:rPr lang="en-US" dirty="0" smtClean="0"/>
              <a:t>To the rescue come two possibilities:</a:t>
            </a:r>
          </a:p>
          <a:p>
            <a:pPr lvl="1"/>
            <a:r>
              <a:rPr lang="en-US" dirty="0" smtClean="0"/>
              <a:t>Our old friend, CSS</a:t>
            </a:r>
          </a:p>
          <a:p>
            <a:pPr lvl="1"/>
            <a:r>
              <a:rPr lang="en-US" dirty="0" smtClean="0"/>
              <a:t>XSLT (eXtensible Sheet Language Transformations, for which stay tuned)</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370248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and Objectives </a:t>
            </a:r>
            <a:r>
              <a:rPr lang="en-US" dirty="0" smtClean="0"/>
              <a:t>(2 </a:t>
            </a:r>
            <a:r>
              <a:rPr lang="en-US" dirty="0"/>
              <a:t>of 2)</a:t>
            </a:r>
          </a:p>
        </p:txBody>
      </p:sp>
      <p:sp>
        <p:nvSpPr>
          <p:cNvPr id="3" name="Content Placeholder 2"/>
          <p:cNvSpPr>
            <a:spLocks noGrp="1"/>
          </p:cNvSpPr>
          <p:nvPr>
            <p:ph idx="1"/>
          </p:nvPr>
        </p:nvSpPr>
        <p:spPr/>
        <p:txBody>
          <a:bodyPr/>
          <a:lstStyle/>
          <a:p>
            <a:r>
              <a:rPr lang="en-US" dirty="0" smtClean="0"/>
              <a:t>To have a very brief exposure to each of the following, just to know what they are:</a:t>
            </a:r>
          </a:p>
          <a:p>
            <a:pPr lvl="1"/>
            <a:r>
              <a:rPr lang="en-US" dirty="0" smtClean="0"/>
              <a:t>XSL (eXtensible Style Language)</a:t>
            </a:r>
          </a:p>
          <a:p>
            <a:pPr lvl="1"/>
            <a:r>
              <a:rPr lang="en-US" dirty="0" smtClean="0"/>
              <a:t>XSLT (XSL Transformations)</a:t>
            </a:r>
          </a:p>
          <a:p>
            <a:pPr lvl="1"/>
            <a:r>
              <a:rPr lang="en-US" dirty="0" smtClean="0"/>
              <a:t>XPath (to help you find your way around an XML document)</a:t>
            </a:r>
          </a:p>
          <a:p>
            <a:pPr lvl="1"/>
            <a:r>
              <a:rPr lang="en-US" dirty="0" smtClean="0"/>
              <a:t>XML namespaces (to help avoid name clashes in XML documents, and to provide useful collections of XML tags)</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200762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Browser Display of XML Styled with CSS</a:t>
            </a:r>
            <a:br>
              <a:rPr lang="en-US" sz="2800" dirty="0" smtClean="0"/>
            </a:br>
            <a:r>
              <a:rPr lang="en-US" sz="2800" dirty="0" smtClean="0">
                <a:latin typeface="Courier New" pitchFamily="49" charset="0"/>
                <a:cs typeface="Courier New" pitchFamily="49" charset="0"/>
              </a:rPr>
              <a:t>simpledata_with_css.xml</a:t>
            </a:r>
            <a:r>
              <a:rPr lang="en-US" sz="2800" dirty="0" smtClean="0"/>
              <a:t/>
            </a:r>
            <a:br>
              <a:rPr lang="en-US" sz="2800" dirty="0" smtClean="0"/>
            </a:br>
            <a:r>
              <a:rPr lang="en-US" sz="2800" dirty="0" smtClean="0"/>
              <a:t>(and see the following three slides)</a:t>
            </a:r>
            <a:endParaRPr lang="en-US" sz="28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2286000"/>
            <a:ext cx="4867275" cy="3028950"/>
          </a:xfrm>
        </p:spPr>
      </p:pic>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2937635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mn-lt"/>
                <a:cs typeface="Courier New" pitchFamily="49" charset="0"/>
              </a:rPr>
              <a:t>How Do We Connect An XML Document to the CSS File Used to Style It?</a:t>
            </a:r>
            <a:endParaRPr lang="en-US" sz="3600" dirty="0">
              <a:latin typeface="+mn-lt"/>
              <a:cs typeface="Courier New" pitchFamily="49" charset="0"/>
            </a:endParaRPr>
          </a:p>
        </p:txBody>
      </p:sp>
      <p:sp>
        <p:nvSpPr>
          <p:cNvPr id="3" name="Content Placeholder 2"/>
          <p:cNvSpPr>
            <a:spLocks noGrp="1"/>
          </p:cNvSpPr>
          <p:nvPr>
            <p:ph idx="1"/>
          </p:nvPr>
        </p:nvSpPr>
        <p:spPr/>
        <p:txBody>
          <a:bodyPr>
            <a:normAutofit lnSpcReduction="10000"/>
          </a:bodyPr>
          <a:lstStyle/>
          <a:p>
            <a:r>
              <a:rPr lang="en-US" dirty="0"/>
              <a:t>We “link” the XML file to the CSS file with the following line in the XML </a:t>
            </a:r>
            <a:r>
              <a:rPr lang="en-US" dirty="0" smtClean="0"/>
              <a:t>file:</a:t>
            </a:r>
            <a:br>
              <a:rPr lang="en-US" dirty="0" smtClean="0"/>
            </a:br>
            <a:r>
              <a:rPr lang="en-US" dirty="0"/>
              <a:t/>
            </a:r>
            <a:br>
              <a:rPr lang="en-US" dirty="0"/>
            </a:br>
            <a:r>
              <a:rPr lang="en-US" sz="1600" dirty="0">
                <a:latin typeface="Courier New" pitchFamily="49" charset="0"/>
                <a:cs typeface="Courier New" pitchFamily="49" charset="0"/>
              </a:rPr>
              <a:t>&lt;?xml-stylesheet type="text/css" href="supplements.css</a:t>
            </a:r>
            <a:r>
              <a:rPr lang="en-US" sz="1600" dirty="0" smtClean="0">
                <a:latin typeface="Courier New" pitchFamily="49" charset="0"/>
                <a:cs typeface="Courier New" pitchFamily="49" charset="0"/>
              </a:rPr>
              <a:t>"?&gt;</a:t>
            </a:r>
            <a:br>
              <a:rPr lang="en-US" sz="1600" dirty="0" smtClean="0">
                <a:latin typeface="Courier New" pitchFamily="49" charset="0"/>
                <a:cs typeface="Courier New" pitchFamily="49" charset="0"/>
              </a:rPr>
            </a:br>
            <a:endParaRPr lang="en-US" sz="1600" dirty="0">
              <a:latin typeface="Courier New" pitchFamily="49" charset="0"/>
              <a:cs typeface="Courier New" pitchFamily="49" charset="0"/>
            </a:endParaRPr>
          </a:p>
          <a:p>
            <a:r>
              <a:rPr lang="en-US" dirty="0" smtClean="0"/>
              <a:t>This line from </a:t>
            </a:r>
            <a:r>
              <a:rPr lang="en-US" sz="2400" dirty="0" smtClean="0">
                <a:latin typeface="Courier New" pitchFamily="49" charset="0"/>
                <a:cs typeface="Courier New" pitchFamily="49" charset="0"/>
              </a:rPr>
              <a:t>simpledata_with_css.xml</a:t>
            </a:r>
            <a:r>
              <a:rPr lang="en-US" dirty="0" smtClean="0"/>
              <a:t> is analogous to a </a:t>
            </a:r>
            <a:r>
              <a:rPr lang="en-US" dirty="0" smtClean="0">
                <a:latin typeface="Courier New" pitchFamily="49" charset="0"/>
                <a:cs typeface="Courier New" pitchFamily="49" charset="0"/>
              </a:rPr>
              <a:t>link</a:t>
            </a:r>
            <a:r>
              <a:rPr lang="en-US" dirty="0" smtClean="0"/>
              <a:t> element in </a:t>
            </a:r>
            <a:r>
              <a:rPr lang="en-US" smtClean="0"/>
              <a:t>an </a:t>
            </a:r>
            <a:r>
              <a:rPr lang="en-US" smtClean="0"/>
              <a:t>HTML </a:t>
            </a:r>
            <a:r>
              <a:rPr lang="en-US" dirty="0" smtClean="0"/>
              <a:t>file linking it to an external CSS file.</a:t>
            </a:r>
          </a:p>
          <a:p>
            <a:r>
              <a:rPr lang="en-US" dirty="0" smtClean="0"/>
              <a:t>Now see the next two slides for the contents of </a:t>
            </a:r>
            <a:r>
              <a:rPr lang="en-US" dirty="0" smtClean="0">
                <a:latin typeface="Courier New" pitchFamily="49" charset="0"/>
                <a:cs typeface="Courier New" pitchFamily="49" charset="0"/>
              </a:rPr>
              <a:t>supplements.css</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34269959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CSS Used to Style Vitamin Data (1 of 2)</a:t>
            </a:r>
            <a:br>
              <a:rPr lang="en-US" dirty="0"/>
            </a:br>
            <a:r>
              <a:rPr lang="en-US" dirty="0"/>
              <a:t>from </a:t>
            </a:r>
            <a:r>
              <a:rPr lang="en-US" dirty="0">
                <a:latin typeface="Courier New" pitchFamily="49" charset="0"/>
                <a:cs typeface="Courier New" pitchFamily="49" charset="0"/>
              </a:rPr>
              <a:t>supplements.css</a:t>
            </a:r>
            <a:endParaRPr lang="en-US" dirty="0"/>
          </a:p>
        </p:txBody>
      </p:sp>
      <p:sp>
        <p:nvSpPr>
          <p:cNvPr id="3" name="Content Placeholder 2"/>
          <p:cNvSpPr>
            <a:spLocks noGrp="1"/>
          </p:cNvSpPr>
          <p:nvPr>
            <p:ph idx="1"/>
          </p:nvPr>
        </p:nvSpPr>
        <p:spPr>
          <a:xfrm>
            <a:off x="2362200" y="1600200"/>
            <a:ext cx="4114800" cy="4525963"/>
          </a:xfrm>
        </p:spPr>
        <p:txBody>
          <a:bodyPr>
            <a:normAutofit fontScale="25000" lnSpcReduction="20000"/>
          </a:bodyPr>
          <a:lstStyle/>
          <a:p>
            <a:pPr marL="0" indent="0">
              <a:buNone/>
            </a:pPr>
            <a:r>
              <a:rPr lang="en-US" sz="4800" dirty="0">
                <a:latin typeface="Courier New" pitchFamily="49" charset="0"/>
                <a:cs typeface="Courier New" pitchFamily="49" charset="0"/>
              </a:rPr>
              <a:t>/*supplements.css*/</a:t>
            </a:r>
          </a:p>
          <a:p>
            <a:pPr marL="0" indent="0">
              <a:buNone/>
            </a:pPr>
            <a:endParaRPr lang="en-US" sz="4800" dirty="0">
              <a:latin typeface="Courier New" pitchFamily="49" charset="0"/>
              <a:cs typeface="Courier New" pitchFamily="49" charset="0"/>
            </a:endParaRPr>
          </a:p>
          <a:p>
            <a:pPr marL="0" indent="0">
              <a:buNone/>
            </a:pPr>
            <a:r>
              <a:rPr lang="en-US" sz="4800" dirty="0">
                <a:latin typeface="Courier New" pitchFamily="49" charset="0"/>
                <a:cs typeface="Courier New" pitchFamily="49" charset="0"/>
              </a:rPr>
              <a:t>supplements</a:t>
            </a:r>
          </a:p>
          <a:p>
            <a:pPr marL="0" indent="0">
              <a:buNone/>
            </a:pPr>
            <a:r>
              <a:rPr lang="en-US" sz="4800" dirty="0">
                <a:latin typeface="Courier New" pitchFamily="49" charset="0"/>
                <a:cs typeface="Courier New" pitchFamily="49" charset="0"/>
              </a:rPr>
              <a:t>{</a:t>
            </a:r>
          </a:p>
          <a:p>
            <a:pPr marL="0" indent="0">
              <a:buNone/>
            </a:pPr>
            <a:r>
              <a:rPr lang="en-US" sz="4800" dirty="0">
                <a:latin typeface="Courier New" pitchFamily="49" charset="0"/>
                <a:cs typeface="Courier New" pitchFamily="49" charset="0"/>
              </a:rPr>
              <a:t>  background-color: #ffffff;</a:t>
            </a:r>
          </a:p>
          <a:p>
            <a:pPr marL="0" indent="0">
              <a:buNone/>
            </a:pPr>
            <a:r>
              <a:rPr lang="en-US" sz="4800" dirty="0">
                <a:latin typeface="Courier New" pitchFamily="49" charset="0"/>
                <a:cs typeface="Courier New" pitchFamily="49" charset="0"/>
              </a:rPr>
              <a:t>  width: 100%;</a:t>
            </a:r>
          </a:p>
          <a:p>
            <a:pPr marL="0" indent="0">
              <a:buNone/>
            </a:pPr>
            <a:r>
              <a:rPr lang="en-US" sz="4800" dirty="0">
                <a:latin typeface="Courier New" pitchFamily="49" charset="0"/>
                <a:cs typeface="Courier New" pitchFamily="49" charset="0"/>
              </a:rPr>
              <a:t>  font-family: Arial, sans-serif;</a:t>
            </a:r>
          </a:p>
          <a:p>
            <a:pPr marL="0" indent="0">
              <a:buNone/>
            </a:pPr>
            <a:r>
              <a:rPr lang="en-US" sz="4800" dirty="0">
                <a:latin typeface="Courier New" pitchFamily="49" charset="0"/>
                <a:cs typeface="Courier New" pitchFamily="49" charset="0"/>
              </a:rPr>
              <a:t>}</a:t>
            </a:r>
          </a:p>
          <a:p>
            <a:pPr marL="0" indent="0">
              <a:buNone/>
            </a:pPr>
            <a:endParaRPr lang="en-US" sz="4800" dirty="0">
              <a:latin typeface="Courier New" pitchFamily="49" charset="0"/>
              <a:cs typeface="Courier New" pitchFamily="49" charset="0"/>
            </a:endParaRPr>
          </a:p>
          <a:p>
            <a:pPr marL="0" indent="0">
              <a:buNone/>
            </a:pPr>
            <a:r>
              <a:rPr lang="en-US" sz="4800" dirty="0">
                <a:latin typeface="Courier New" pitchFamily="49" charset="0"/>
                <a:cs typeface="Courier New" pitchFamily="49" charset="0"/>
              </a:rPr>
              <a:t>vitamin</a:t>
            </a:r>
          </a:p>
          <a:p>
            <a:pPr marL="0" indent="0">
              <a:buNone/>
            </a:pPr>
            <a:r>
              <a:rPr lang="en-US" sz="4800" dirty="0">
                <a:latin typeface="Courier New" pitchFamily="49" charset="0"/>
                <a:cs typeface="Courier New" pitchFamily="49" charset="0"/>
              </a:rPr>
              <a:t>{</a:t>
            </a:r>
          </a:p>
          <a:p>
            <a:pPr marL="0" indent="0">
              <a:buNone/>
            </a:pPr>
            <a:r>
              <a:rPr lang="en-US" sz="4800" dirty="0">
                <a:latin typeface="Courier New" pitchFamily="49" charset="0"/>
                <a:cs typeface="Courier New" pitchFamily="49" charset="0"/>
              </a:rPr>
              <a:t>  display: block;</a:t>
            </a:r>
          </a:p>
          <a:p>
            <a:pPr marL="0" indent="0">
              <a:buNone/>
            </a:pPr>
            <a:r>
              <a:rPr lang="en-US" sz="4800" dirty="0">
                <a:latin typeface="Courier New" pitchFamily="49" charset="0"/>
                <a:cs typeface="Courier New" pitchFamily="49" charset="0"/>
              </a:rPr>
              <a:t>  margin-top: 10pt;</a:t>
            </a:r>
          </a:p>
          <a:p>
            <a:pPr marL="0" indent="0">
              <a:buNone/>
            </a:pPr>
            <a:r>
              <a:rPr lang="en-US" sz="4800" dirty="0">
                <a:latin typeface="Courier New" pitchFamily="49" charset="0"/>
                <a:cs typeface="Courier New" pitchFamily="49" charset="0"/>
              </a:rPr>
              <a:t>  margin-left:0pt;</a:t>
            </a:r>
          </a:p>
          <a:p>
            <a:pPr marL="0" indent="0">
              <a:buNone/>
            </a:pPr>
            <a:r>
              <a:rPr lang="en-US" sz="4800" dirty="0">
                <a:latin typeface="Courier New" pitchFamily="49" charset="0"/>
                <a:cs typeface="Courier New" pitchFamily="49" charset="0"/>
              </a:rPr>
              <a:t>}</a:t>
            </a:r>
          </a:p>
          <a:p>
            <a:pPr marL="0" indent="0">
              <a:buNone/>
            </a:pPr>
            <a:endParaRPr lang="en-US" sz="4800" dirty="0">
              <a:latin typeface="Courier New" pitchFamily="49" charset="0"/>
              <a:cs typeface="Courier New" pitchFamily="49" charset="0"/>
            </a:endParaRPr>
          </a:p>
          <a:p>
            <a:pPr marL="0" indent="0">
              <a:buNone/>
            </a:pPr>
            <a:r>
              <a:rPr lang="en-US" sz="4800" dirty="0">
                <a:latin typeface="Courier New" pitchFamily="49" charset="0"/>
                <a:cs typeface="Courier New" pitchFamily="49" charset="0"/>
              </a:rPr>
              <a:t>name</a:t>
            </a:r>
          </a:p>
          <a:p>
            <a:pPr marL="0" indent="0">
              <a:buNone/>
            </a:pPr>
            <a:r>
              <a:rPr lang="en-US" sz="4800" dirty="0">
                <a:latin typeface="Courier New" pitchFamily="49" charset="0"/>
                <a:cs typeface="Courier New" pitchFamily="49" charset="0"/>
              </a:rPr>
              <a:t>{</a:t>
            </a:r>
          </a:p>
          <a:p>
            <a:pPr marL="0" indent="0">
              <a:buNone/>
            </a:pPr>
            <a:r>
              <a:rPr lang="en-US" sz="4800" dirty="0">
                <a:latin typeface="Courier New" pitchFamily="49" charset="0"/>
                <a:cs typeface="Courier New" pitchFamily="49" charset="0"/>
              </a:rPr>
              <a:t>  background-color: green;</a:t>
            </a:r>
          </a:p>
          <a:p>
            <a:pPr marL="0" indent="0">
              <a:buNone/>
            </a:pPr>
            <a:r>
              <a:rPr lang="en-US" sz="4800" dirty="0">
                <a:latin typeface="Courier New" pitchFamily="49" charset="0"/>
                <a:cs typeface="Courier New" pitchFamily="49" charset="0"/>
              </a:rPr>
              <a:t>  color: #FFFFFF;</a:t>
            </a:r>
          </a:p>
          <a:p>
            <a:pPr marL="0" indent="0">
              <a:buNone/>
            </a:pPr>
            <a:r>
              <a:rPr lang="en-US" sz="4800" dirty="0">
                <a:latin typeface="Courier New" pitchFamily="49" charset="0"/>
                <a:cs typeface="Courier New" pitchFamily="49" charset="0"/>
              </a:rPr>
              <a:t>  font-size: 1.5em;</a:t>
            </a:r>
          </a:p>
          <a:p>
            <a:pPr marL="0" indent="0">
              <a:buNone/>
            </a:pPr>
            <a:r>
              <a:rPr lang="en-US" sz="4800" dirty="0">
                <a:latin typeface="Courier New" pitchFamily="49" charset="0"/>
                <a:cs typeface="Courier New" pitchFamily="49" charset="0"/>
              </a:rPr>
              <a:t>  padding: 5pt;</a:t>
            </a:r>
          </a:p>
          <a:p>
            <a:pPr marL="0" indent="0">
              <a:buNone/>
            </a:pPr>
            <a:r>
              <a:rPr lang="en-US" sz="4800" dirty="0">
                <a:latin typeface="Courier New" pitchFamily="49" charset="0"/>
                <a:cs typeface="Courier New" pitchFamily="49" charset="0"/>
              </a:rPr>
              <a:t>  margin-bottom:3pt;</a:t>
            </a:r>
          </a:p>
          <a:p>
            <a:pPr marL="0" indent="0">
              <a:buNone/>
            </a:pPr>
            <a:r>
              <a:rPr lang="en-US" sz="4800" dirty="0">
                <a:latin typeface="Courier New" pitchFamily="49" charset="0"/>
                <a:cs typeface="Courier New" pitchFamily="49" charset="0"/>
              </a:rPr>
              <a:t>  margin-right:0;</a:t>
            </a:r>
          </a:p>
          <a:p>
            <a:pPr marL="0" indent="0">
              <a:buNone/>
            </a:pPr>
            <a:r>
              <a:rPr lang="en-US" sz="4800" dirty="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7017875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CSS Used to Style Vitamin Data </a:t>
            </a:r>
            <a:r>
              <a:rPr lang="en-US" dirty="0" smtClean="0"/>
              <a:t>(2 </a:t>
            </a:r>
            <a:r>
              <a:rPr lang="en-US" dirty="0"/>
              <a:t>of 2)</a:t>
            </a:r>
            <a:br>
              <a:rPr lang="en-US" dirty="0"/>
            </a:br>
            <a:r>
              <a:rPr lang="en-US" dirty="0"/>
              <a:t>from </a:t>
            </a:r>
            <a:r>
              <a:rPr lang="en-US" dirty="0">
                <a:latin typeface="Courier New" pitchFamily="49" charset="0"/>
                <a:cs typeface="Courier New" pitchFamily="49" charset="0"/>
              </a:rPr>
              <a:t>supplements.css</a:t>
            </a:r>
            <a:endParaRPr lang="en-US" dirty="0"/>
          </a:p>
        </p:txBody>
      </p:sp>
      <p:sp>
        <p:nvSpPr>
          <p:cNvPr id="3" name="Content Placeholder 2"/>
          <p:cNvSpPr>
            <a:spLocks noGrp="1"/>
          </p:cNvSpPr>
          <p:nvPr>
            <p:ph idx="1"/>
          </p:nvPr>
        </p:nvSpPr>
        <p:spPr>
          <a:xfrm>
            <a:off x="2819400" y="1600200"/>
            <a:ext cx="3200400" cy="4525963"/>
          </a:xfrm>
        </p:spPr>
        <p:txBody>
          <a:bodyPr>
            <a:noAutofit/>
          </a:bodyPr>
          <a:lstStyle/>
          <a:p>
            <a:pPr marL="0" indent="0">
              <a:spcBef>
                <a:spcPts val="0"/>
              </a:spcBef>
              <a:buNone/>
            </a:pPr>
            <a:r>
              <a:rPr lang="en-US" sz="1100" dirty="0">
                <a:latin typeface="Courier New" pitchFamily="49" charset="0"/>
                <a:cs typeface="Courier New" pitchFamily="49" charset="0"/>
              </a:rPr>
              <a:t>price</a:t>
            </a:r>
          </a:p>
          <a:p>
            <a:pPr marL="0" indent="0">
              <a:spcBef>
                <a:spcPts val="0"/>
              </a:spcBef>
              <a:buNone/>
            </a:pPr>
            <a:r>
              <a:rPr lang="en-US" sz="1100" dirty="0">
                <a:latin typeface="Courier New" pitchFamily="49" charset="0"/>
                <a:cs typeface="Courier New" pitchFamily="49" charset="0"/>
              </a:rPr>
              <a:t>{</a:t>
            </a:r>
          </a:p>
          <a:p>
            <a:pPr marL="0" indent="0">
              <a:spcBef>
                <a:spcPts val="0"/>
              </a:spcBef>
              <a:buNone/>
            </a:pPr>
            <a:r>
              <a:rPr lang="en-US" sz="1100" dirty="0">
                <a:latin typeface="Courier New" pitchFamily="49" charset="0"/>
                <a:cs typeface="Courier New" pitchFamily="49" charset="0"/>
              </a:rPr>
              <a:t>  background-color: lime;</a:t>
            </a:r>
          </a:p>
          <a:p>
            <a:pPr marL="0" indent="0">
              <a:spcBef>
                <a:spcPts val="0"/>
              </a:spcBef>
              <a:buNone/>
            </a:pPr>
            <a:r>
              <a:rPr lang="en-US" sz="1100" dirty="0">
                <a:latin typeface="Courier New" pitchFamily="49" charset="0"/>
                <a:cs typeface="Courier New" pitchFamily="49" charset="0"/>
              </a:rPr>
              <a:t>  color: #000000;</a:t>
            </a:r>
          </a:p>
          <a:p>
            <a:pPr marL="0" indent="0">
              <a:spcBef>
                <a:spcPts val="0"/>
              </a:spcBef>
              <a:buNone/>
            </a:pPr>
            <a:r>
              <a:rPr lang="en-US" sz="1100" dirty="0">
                <a:latin typeface="Courier New" pitchFamily="49" charset="0"/>
                <a:cs typeface="Courier New" pitchFamily="49" charset="0"/>
              </a:rPr>
              <a:t>  font-size: 1.5em;</a:t>
            </a:r>
          </a:p>
          <a:p>
            <a:pPr marL="0" indent="0">
              <a:spcBef>
                <a:spcPts val="0"/>
              </a:spcBef>
              <a:buNone/>
            </a:pPr>
            <a:r>
              <a:rPr lang="en-US" sz="1100" dirty="0">
                <a:latin typeface="Courier New" pitchFamily="49" charset="0"/>
                <a:cs typeface="Courier New" pitchFamily="49" charset="0"/>
              </a:rPr>
              <a:t>  padding:5pt;</a:t>
            </a:r>
          </a:p>
          <a:p>
            <a:pPr marL="0" indent="0">
              <a:spcBef>
                <a:spcPts val="0"/>
              </a:spcBef>
              <a:buNone/>
            </a:pPr>
            <a:r>
              <a:rPr lang="en-US" sz="1100" dirty="0">
                <a:latin typeface="Courier New" pitchFamily="49" charset="0"/>
                <a:cs typeface="Courier New" pitchFamily="49" charset="0"/>
              </a:rPr>
              <a:t>  margin-bottom:3pt;</a:t>
            </a:r>
          </a:p>
          <a:p>
            <a:pPr marL="0" indent="0">
              <a:spcBef>
                <a:spcPts val="0"/>
              </a:spcBef>
              <a:buNone/>
            </a:pPr>
            <a:r>
              <a:rPr lang="en-US" sz="1100" dirty="0">
                <a:latin typeface="Courier New" pitchFamily="49" charset="0"/>
                <a:cs typeface="Courier New" pitchFamily="49" charset="0"/>
              </a:rPr>
              <a:t>  margin-left:0</a:t>
            </a:r>
          </a:p>
          <a:p>
            <a:pPr marL="0" indent="0">
              <a:spcBef>
                <a:spcPts val="0"/>
              </a:spcBef>
              <a:buNone/>
            </a:pPr>
            <a:r>
              <a:rPr lang="en-US" sz="1100" dirty="0">
                <a:latin typeface="Courier New" pitchFamily="49" charset="0"/>
                <a:cs typeface="Courier New" pitchFamily="49" charset="0"/>
              </a:rPr>
              <a:t>}</a:t>
            </a:r>
          </a:p>
          <a:p>
            <a:pPr marL="0" indent="0">
              <a:spcBef>
                <a:spcPts val="0"/>
              </a:spcBef>
              <a:buNone/>
            </a:pPr>
            <a:endParaRPr lang="en-US" sz="1100" dirty="0">
              <a:latin typeface="Courier New" pitchFamily="49" charset="0"/>
              <a:cs typeface="Courier New" pitchFamily="49" charset="0"/>
            </a:endParaRPr>
          </a:p>
          <a:p>
            <a:pPr marL="0" indent="0">
              <a:spcBef>
                <a:spcPts val="0"/>
              </a:spcBef>
              <a:buNone/>
            </a:pPr>
            <a:r>
              <a:rPr lang="en-US" sz="1100" dirty="0">
                <a:latin typeface="Courier New" pitchFamily="49" charset="0"/>
                <a:cs typeface="Courier New" pitchFamily="49" charset="0"/>
              </a:rPr>
              <a:t>helps_support</a:t>
            </a:r>
          </a:p>
          <a:p>
            <a:pPr marL="0" indent="0">
              <a:spcBef>
                <a:spcPts val="0"/>
              </a:spcBef>
              <a:buNone/>
            </a:pPr>
            <a:r>
              <a:rPr lang="en-US" sz="1100" dirty="0">
                <a:latin typeface="Courier New" pitchFamily="49" charset="0"/>
                <a:cs typeface="Courier New" pitchFamily="49" charset="0"/>
              </a:rPr>
              <a:t>{</a:t>
            </a:r>
          </a:p>
          <a:p>
            <a:pPr marL="0" indent="0">
              <a:spcBef>
                <a:spcPts val="0"/>
              </a:spcBef>
              <a:buNone/>
            </a:pPr>
            <a:r>
              <a:rPr lang="en-US" sz="1100" dirty="0">
                <a:latin typeface="Courier New" pitchFamily="49" charset="0"/>
                <a:cs typeface="Courier New" pitchFamily="49" charset="0"/>
              </a:rPr>
              <a:t>  display: block;</a:t>
            </a:r>
          </a:p>
          <a:p>
            <a:pPr marL="0" indent="0">
              <a:spcBef>
                <a:spcPts val="0"/>
              </a:spcBef>
              <a:buNone/>
            </a:pPr>
            <a:r>
              <a:rPr lang="en-US" sz="1100" dirty="0">
                <a:latin typeface="Courier New" pitchFamily="49" charset="0"/>
                <a:cs typeface="Courier New" pitchFamily="49" charset="0"/>
              </a:rPr>
              <a:t>  color: #000000;</a:t>
            </a:r>
          </a:p>
          <a:p>
            <a:pPr marL="0" indent="0">
              <a:spcBef>
                <a:spcPts val="0"/>
              </a:spcBef>
              <a:buNone/>
            </a:pPr>
            <a:r>
              <a:rPr lang="en-US" sz="1100" dirty="0">
                <a:latin typeface="Courier New" pitchFamily="49" charset="0"/>
                <a:cs typeface="Courier New" pitchFamily="49" charset="0"/>
              </a:rPr>
              <a:t>  font-size: 1.2em;</a:t>
            </a:r>
          </a:p>
          <a:p>
            <a:pPr marL="0" indent="0">
              <a:spcBef>
                <a:spcPts val="0"/>
              </a:spcBef>
              <a:buNone/>
            </a:pPr>
            <a:r>
              <a:rPr lang="en-US" sz="1100" dirty="0">
                <a:latin typeface="Courier New" pitchFamily="49" charset="0"/>
                <a:cs typeface="Courier New" pitchFamily="49" charset="0"/>
              </a:rPr>
              <a:t>  padding-top: 3pt;</a:t>
            </a:r>
          </a:p>
          <a:p>
            <a:pPr marL="0" indent="0">
              <a:spcBef>
                <a:spcPts val="0"/>
              </a:spcBef>
              <a:buNone/>
            </a:pPr>
            <a:r>
              <a:rPr lang="en-US" sz="1100" dirty="0">
                <a:latin typeface="Courier New" pitchFamily="49" charset="0"/>
                <a:cs typeface="Courier New" pitchFamily="49" charset="0"/>
              </a:rPr>
              <a:t>  margin-left: 20pt;</a:t>
            </a:r>
          </a:p>
          <a:p>
            <a:pPr marL="0" indent="0">
              <a:spcBef>
                <a:spcPts val="0"/>
              </a:spcBef>
              <a:buNone/>
            </a:pPr>
            <a:r>
              <a:rPr lang="en-US" sz="1100" dirty="0">
                <a:latin typeface="Courier New" pitchFamily="49" charset="0"/>
                <a:cs typeface="Courier New" pitchFamily="49" charset="0"/>
              </a:rPr>
              <a:t>}</a:t>
            </a:r>
          </a:p>
          <a:p>
            <a:pPr marL="0" indent="0">
              <a:spcBef>
                <a:spcPts val="0"/>
              </a:spcBef>
              <a:buNone/>
            </a:pPr>
            <a:endParaRPr lang="en-US" sz="1100" dirty="0">
              <a:latin typeface="Courier New" pitchFamily="49" charset="0"/>
              <a:cs typeface="Courier New" pitchFamily="49" charset="0"/>
            </a:endParaRPr>
          </a:p>
          <a:p>
            <a:pPr marL="0" indent="0">
              <a:spcBef>
                <a:spcPts val="0"/>
              </a:spcBef>
              <a:buNone/>
            </a:pPr>
            <a:r>
              <a:rPr lang="en-US" sz="1100" dirty="0">
                <a:latin typeface="Courier New" pitchFamily="49" charset="0"/>
                <a:cs typeface="Courier New" pitchFamily="49" charset="0"/>
              </a:rPr>
              <a:t>daily_requirement</a:t>
            </a:r>
          </a:p>
          <a:p>
            <a:pPr marL="0" indent="0">
              <a:spcBef>
                <a:spcPts val="0"/>
              </a:spcBef>
              <a:buNone/>
            </a:pPr>
            <a:r>
              <a:rPr lang="en-US" sz="1100" dirty="0">
                <a:latin typeface="Courier New" pitchFamily="49" charset="0"/>
                <a:cs typeface="Courier New" pitchFamily="49" charset="0"/>
              </a:rPr>
              <a:t>{</a:t>
            </a:r>
          </a:p>
          <a:p>
            <a:pPr marL="0" indent="0">
              <a:spcBef>
                <a:spcPts val="0"/>
              </a:spcBef>
              <a:buNone/>
            </a:pPr>
            <a:r>
              <a:rPr lang="en-US" sz="1100" dirty="0">
                <a:latin typeface="Courier New" pitchFamily="49" charset="0"/>
                <a:cs typeface="Courier New" pitchFamily="49" charset="0"/>
              </a:rPr>
              <a:t>  display: block;</a:t>
            </a:r>
          </a:p>
          <a:p>
            <a:pPr marL="0" indent="0">
              <a:spcBef>
                <a:spcPts val="0"/>
              </a:spcBef>
              <a:buNone/>
            </a:pPr>
            <a:r>
              <a:rPr lang="en-US" sz="1100" dirty="0">
                <a:latin typeface="Courier New" pitchFamily="49" charset="0"/>
                <a:cs typeface="Courier New" pitchFamily="49" charset="0"/>
              </a:rPr>
              <a:t>  color: #000000;</a:t>
            </a:r>
          </a:p>
          <a:p>
            <a:pPr marL="0" indent="0">
              <a:spcBef>
                <a:spcPts val="0"/>
              </a:spcBef>
              <a:buNone/>
            </a:pPr>
            <a:r>
              <a:rPr lang="en-US" sz="1100" dirty="0">
                <a:latin typeface="Courier New" pitchFamily="49" charset="0"/>
                <a:cs typeface="Courier New" pitchFamily="49" charset="0"/>
              </a:rPr>
              <a:t>  font-size: 1.2em;</a:t>
            </a:r>
          </a:p>
          <a:p>
            <a:pPr marL="0" indent="0">
              <a:spcBef>
                <a:spcPts val="0"/>
              </a:spcBef>
              <a:buNone/>
            </a:pPr>
            <a:r>
              <a:rPr lang="en-US" sz="1100" dirty="0">
                <a:latin typeface="Courier New" pitchFamily="49" charset="0"/>
                <a:cs typeface="Courier New" pitchFamily="49" charset="0"/>
              </a:rPr>
              <a:t>  margin-left: 20pt;</a:t>
            </a:r>
          </a:p>
          <a:p>
            <a:pPr marL="0" indent="0">
              <a:spcBef>
                <a:spcPts val="0"/>
              </a:spcBef>
              <a:buNone/>
            </a:pPr>
            <a:r>
              <a:rPr lang="en-US" sz="11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056050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Namespaces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Since XML is used to describe data, many organizations have developed their own tag sets to describe their data.</a:t>
            </a:r>
          </a:p>
          <a:p>
            <a:r>
              <a:rPr lang="en-US" dirty="0" smtClean="0"/>
              <a:t>The holy grail of software development is “code reuse”, so many people will want to use one or more tag sets from one or more sources.</a:t>
            </a:r>
          </a:p>
          <a:p>
            <a:r>
              <a:rPr lang="en-US" dirty="0"/>
              <a:t>P</a:t>
            </a:r>
            <a:r>
              <a:rPr lang="en-US" dirty="0" smtClean="0"/>
              <a:t>roblem: Same tag is used for a different purpose in different tag sets (</a:t>
            </a:r>
            <a:r>
              <a:rPr lang="en-US" dirty="0" smtClean="0">
                <a:latin typeface="Courier New" pitchFamily="49" charset="0"/>
                <a:cs typeface="Courier New" pitchFamily="49" charset="0"/>
              </a:rPr>
              <a:t>table</a:t>
            </a:r>
            <a:r>
              <a:rPr lang="en-US" dirty="0" smtClean="0"/>
              <a:t> as used by </a:t>
            </a:r>
            <a:r>
              <a:rPr lang="en-US" smtClean="0"/>
              <a:t>the </a:t>
            </a:r>
            <a:r>
              <a:rPr lang="en-US" smtClean="0"/>
              <a:t>HTML </a:t>
            </a:r>
            <a:r>
              <a:rPr lang="en-US" dirty="0" smtClean="0"/>
              <a:t>folks, and by the furniture-making folks, for example).</a:t>
            </a:r>
          </a:p>
          <a:p>
            <a:r>
              <a:rPr lang="en-US" dirty="0" smtClean="0"/>
              <a:t>Solution: Every tag set that might be used by others should be placed in its own </a:t>
            </a:r>
            <a:r>
              <a:rPr lang="en-US" i="1" dirty="0" smtClean="0"/>
              <a:t>namespace</a:t>
            </a:r>
            <a:r>
              <a:rPr lang="en-US" dirty="0" smtClean="0"/>
              <a:t>.</a:t>
            </a:r>
          </a:p>
          <a:p>
            <a:r>
              <a:rPr lang="en-US" smtClean="0"/>
              <a:t>Example:</a:t>
            </a:r>
            <a:r>
              <a:rPr lang="en-US" dirty="0"/>
              <a:t/>
            </a:r>
            <a:br>
              <a:rPr lang="en-US" dirty="0"/>
            </a:br>
            <a:r>
              <a:rPr lang="en-US" sz="2600" dirty="0">
                <a:latin typeface="Courier New" pitchFamily="49" charset="0"/>
                <a:cs typeface="Courier New" pitchFamily="49" charset="0"/>
              </a:rPr>
              <a:t>&lt;</a:t>
            </a:r>
            <a:r>
              <a:rPr lang="en-US" sz="2600">
                <a:latin typeface="Courier New" pitchFamily="49" charset="0"/>
                <a:cs typeface="Courier New" pitchFamily="49" charset="0"/>
              </a:rPr>
              <a:t>html </a:t>
            </a:r>
            <a:r>
              <a:rPr lang="en-US" sz="2600" smtClean="0">
                <a:latin typeface="Courier New" pitchFamily="49" charset="0"/>
                <a:cs typeface="Courier New" pitchFamily="49" charset="0"/>
              </a:rPr>
              <a:t>xmlns="http</a:t>
            </a:r>
            <a:r>
              <a:rPr lang="en-US" sz="2600">
                <a:latin typeface="Courier New" pitchFamily="49" charset="0"/>
                <a:cs typeface="Courier New" pitchFamily="49" charset="0"/>
              </a:rPr>
              <a:t>://</a:t>
            </a:r>
            <a:r>
              <a:rPr lang="en-US" sz="2600">
                <a:latin typeface="Courier New" pitchFamily="49" charset="0"/>
                <a:cs typeface="Courier New" pitchFamily="49" charset="0"/>
              </a:rPr>
              <a:t>www.w3.org/1999/xhtml"&gt;</a:t>
            </a:r>
            <a:r>
              <a:rPr lang="en-US" sz="2600" dirty="0" smtClean="0">
                <a:latin typeface="Courier New" pitchFamily="49" charset="0"/>
                <a:cs typeface="Courier New" pitchFamily="49" charset="0"/>
              </a:rPr>
              <a:t/>
            </a:r>
            <a:br>
              <a:rPr lang="en-US" sz="2600" dirty="0" smtClean="0">
                <a:latin typeface="Courier New" pitchFamily="49" charset="0"/>
                <a:cs typeface="Courier New" pitchFamily="49" charset="0"/>
              </a:rPr>
            </a:br>
            <a:r>
              <a:rPr lang="en-US" sz="3100" dirty="0" smtClean="0">
                <a:cs typeface="Courier New" pitchFamily="49" charset="0"/>
              </a:rPr>
              <a:t>Here </a:t>
            </a:r>
            <a:r>
              <a:rPr lang="en-US" sz="3100" dirty="0" smtClean="0">
                <a:latin typeface="Courier New" pitchFamily="49" charset="0"/>
                <a:cs typeface="Courier New" pitchFamily="49" charset="0"/>
              </a:rPr>
              <a:t>xmlns</a:t>
            </a:r>
            <a:r>
              <a:rPr lang="en-US" sz="3100" dirty="0" smtClean="0">
                <a:cs typeface="Courier New" pitchFamily="49" charset="0"/>
              </a:rPr>
              <a:t> stands for “XML namespace”, and this </a:t>
            </a:r>
            <a:r>
              <a:rPr lang="en-US" sz="3100" smtClean="0">
                <a:cs typeface="Courier New" pitchFamily="49" charset="0"/>
              </a:rPr>
              <a:t>opening </a:t>
            </a:r>
            <a:r>
              <a:rPr lang="en-US" sz="3100" smtClean="0">
                <a:cs typeface="Courier New" pitchFamily="49" charset="0"/>
              </a:rPr>
              <a:t>tag would appear in an XHTML page, specifying </a:t>
            </a:r>
            <a:r>
              <a:rPr lang="en-US" sz="3100" dirty="0" smtClean="0">
                <a:cs typeface="Courier New" pitchFamily="49" charset="0"/>
              </a:rPr>
              <a:t>the namespace containing all XHTML </a:t>
            </a:r>
            <a:r>
              <a:rPr lang="en-US" sz="3100" smtClean="0">
                <a:cs typeface="Courier New" pitchFamily="49" charset="0"/>
              </a:rPr>
              <a:t>tags </a:t>
            </a:r>
            <a:r>
              <a:rPr lang="en-US" sz="3100" smtClean="0">
                <a:cs typeface="Courier New" pitchFamily="49" charset="0"/>
              </a:rPr>
              <a:t>to be used on an XHTML web page. Fortunately, when using HTML5, we no longer need this rather complicated attribute on our opening </a:t>
            </a:r>
            <a:r>
              <a:rPr lang="en-US" sz="3100" smtClean="0">
                <a:latin typeface="Courier New" panose="02070309020205020404" pitchFamily="49" charset="0"/>
                <a:cs typeface="Courier New" panose="02070309020205020404" pitchFamily="49" charset="0"/>
              </a:rPr>
              <a:t>html</a:t>
            </a:r>
            <a:r>
              <a:rPr lang="en-US" sz="3100" smtClean="0">
                <a:cs typeface="Courier New" pitchFamily="49" charset="0"/>
              </a:rPr>
              <a:t> tag.</a:t>
            </a:r>
            <a:endParaRPr lang="en-US" sz="31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3685243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XML Technologies</a:t>
            </a:r>
            <a:endParaRPr lang="en-US" dirty="0"/>
          </a:p>
        </p:txBody>
      </p:sp>
      <p:sp>
        <p:nvSpPr>
          <p:cNvPr id="3" name="Content Placeholder 2"/>
          <p:cNvSpPr>
            <a:spLocks noGrp="1"/>
          </p:cNvSpPr>
          <p:nvPr>
            <p:ph idx="1"/>
          </p:nvPr>
        </p:nvSpPr>
        <p:spPr/>
        <p:txBody>
          <a:bodyPr>
            <a:normAutofit fontScale="85000" lnSpcReduction="20000"/>
          </a:bodyPr>
          <a:lstStyle/>
          <a:p>
            <a:r>
              <a:rPr lang="en-US" smtClean="0"/>
              <a:t>XML </a:t>
            </a:r>
            <a:r>
              <a:rPr lang="en-US" smtClean="0"/>
              <a:t>schemas are </a:t>
            </a:r>
            <a:r>
              <a:rPr lang="en-US" dirty="0" smtClean="0"/>
              <a:t>a more flexible and powerful </a:t>
            </a:r>
            <a:r>
              <a:rPr lang="en-US" smtClean="0"/>
              <a:t>way </a:t>
            </a:r>
            <a:r>
              <a:rPr lang="en-US" smtClean="0"/>
              <a:t>than DTDs for specifying </a:t>
            </a:r>
            <a:r>
              <a:rPr lang="en-US" dirty="0" smtClean="0"/>
              <a:t>the permitted contents of an XML file.</a:t>
            </a:r>
          </a:p>
          <a:p>
            <a:r>
              <a:rPr lang="en-US" dirty="0" smtClean="0"/>
              <a:t>XSL (eXtensible Style Language) and XSLT (eXtensible Style Language Transformations) together allow one XML document </a:t>
            </a:r>
            <a:r>
              <a:rPr lang="en-US" smtClean="0"/>
              <a:t>to </a:t>
            </a:r>
            <a:r>
              <a:rPr lang="en-US" smtClean="0"/>
              <a:t>be “transformed</a:t>
            </a:r>
            <a:r>
              <a:rPr lang="en-US" dirty="0" smtClean="0"/>
              <a:t>” from one form to another.</a:t>
            </a:r>
          </a:p>
          <a:p>
            <a:r>
              <a:rPr lang="en-US" dirty="0"/>
              <a:t>XSL-FO (eXtensible Stylesheet Language Formatting Objects) is a language for formatting XML data for output to screen, paper or other media.</a:t>
            </a:r>
          </a:p>
          <a:p>
            <a:r>
              <a:rPr lang="en-US" dirty="0" smtClean="0"/>
              <a:t>XPath is used to navigate through elements and attributes of an XML document.</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4723789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Transforming XML to </a:t>
            </a:r>
            <a:r>
              <a:rPr lang="en-US" smtClean="0"/>
              <a:t>HTML</a:t>
            </a:r>
            <a:endParaRPr lang="en-US" dirty="0"/>
          </a:p>
        </p:txBody>
      </p:sp>
      <p:sp>
        <p:nvSpPr>
          <p:cNvPr id="3" name="Content Placeholder 2"/>
          <p:cNvSpPr>
            <a:spLocks noGrp="1"/>
          </p:cNvSpPr>
          <p:nvPr>
            <p:ph idx="1"/>
          </p:nvPr>
        </p:nvSpPr>
        <p:spPr/>
        <p:txBody>
          <a:bodyPr>
            <a:normAutofit fontScale="77500" lnSpcReduction="20000"/>
          </a:bodyPr>
          <a:lstStyle/>
          <a:p>
            <a:r>
              <a:rPr lang="en-US" smtClean="0"/>
              <a:t>XSLT can transform an XML document to many different forms.</a:t>
            </a:r>
          </a:p>
          <a:p>
            <a:r>
              <a:rPr lang="en-US" smtClean="0"/>
              <a:t>One of those forms is an </a:t>
            </a:r>
            <a:r>
              <a:rPr lang="en-US" smtClean="0"/>
              <a:t>HTML </a:t>
            </a:r>
            <a:r>
              <a:rPr lang="en-US" smtClean="0"/>
              <a:t>document for display in a browser.</a:t>
            </a:r>
          </a:p>
          <a:p>
            <a:r>
              <a:rPr lang="en-US" smtClean="0"/>
              <a:t>XSLT is a vast subject which we do not pursue in depth in this text.</a:t>
            </a:r>
          </a:p>
          <a:p>
            <a:r>
              <a:rPr lang="en-US" smtClean="0"/>
              <a:t>So, we end with an example that simply shows a browser display of the same data we have been using all along, but this time styled using XSLT rather than CSS.</a:t>
            </a:r>
          </a:p>
          <a:p>
            <a:r>
              <a:rPr lang="en-US" smtClean="0"/>
              <a:t>The next slide shows the display, and the final slide shows the XSL file that produced the display (as usual, the XSL file must be linked with the XML file).</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1772784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Browser Display of XML Styled </a:t>
            </a:r>
            <a:r>
              <a:rPr lang="en-US" sz="3600" smtClean="0"/>
              <a:t>with XSLT:</a:t>
            </a:r>
            <a:br>
              <a:rPr lang="en-US" sz="3600" smtClean="0"/>
            </a:br>
            <a:r>
              <a:rPr lang="en-US" sz="3600" smtClean="0">
                <a:latin typeface="Courier New" pitchFamily="49" charset="0"/>
                <a:cs typeface="Courier New" pitchFamily="49" charset="0"/>
              </a:rPr>
              <a:t>sampledata_with_xsl.xml</a:t>
            </a:r>
            <a:endParaRPr lang="en-US" sz="3600" dirty="0">
              <a:latin typeface="Courier New" pitchFamily="49" charset="0"/>
              <a:cs typeface="Courier New" pitchFamily="49"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676400"/>
            <a:ext cx="6191250" cy="3333750"/>
          </a:xfrm>
        </p:spPr>
      </p:pic>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36060550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XSL File for Display of Previous Slide:</a:t>
            </a:r>
            <a:br>
              <a:rPr lang="en-US" smtClean="0"/>
            </a:br>
            <a:r>
              <a:rPr lang="en-US" smtClean="0">
                <a:latin typeface="Courier New" pitchFamily="49" charset="0"/>
                <a:cs typeface="Courier New" pitchFamily="49" charset="0"/>
              </a:rPr>
              <a:t>supplements.xsl</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a:latin typeface="Courier New" pitchFamily="49" charset="0"/>
                <a:cs typeface="Courier New" pitchFamily="49" charset="0"/>
              </a:rPr>
              <a:t>&lt;!-- supplements.xsl --&gt;</a:t>
            </a:r>
          </a:p>
          <a:p>
            <a:pPr marL="0" indent="0">
              <a:buNone/>
            </a:pPr>
            <a:r>
              <a:rPr lang="en-US">
                <a:latin typeface="Courier New" pitchFamily="49" charset="0"/>
                <a:cs typeface="Courier New" pitchFamily="49" charset="0"/>
              </a:rPr>
              <a:t>&lt;xsl:stylesheet version="1.0"</a:t>
            </a:r>
          </a:p>
          <a:p>
            <a:pPr marL="0" indent="0">
              <a:buNone/>
            </a:pPr>
            <a:r>
              <a:rPr lang="en-US">
                <a:latin typeface="Courier New" pitchFamily="49" charset="0"/>
                <a:cs typeface="Courier New" pitchFamily="49" charset="0"/>
              </a:rPr>
              <a:t>  xmlns:xsl="http://www.w3.org/1999/XSL/Transform"</a:t>
            </a:r>
          </a:p>
          <a:p>
            <a:pPr marL="0" indent="0">
              <a:buNone/>
            </a:pPr>
            <a:r>
              <a:rPr lang="en-US">
                <a:latin typeface="Courier New" pitchFamily="49" charset="0"/>
                <a:cs typeface="Courier New" pitchFamily="49" charset="0"/>
              </a:rPr>
              <a:t>  xmlns="http://www.w3.org/1999/xhtml"&gt;</a:t>
            </a:r>
          </a:p>
          <a:p>
            <a:pPr marL="0" indent="0">
              <a:buNone/>
            </a:pPr>
            <a:r>
              <a:rPr lang="en-US">
                <a:latin typeface="Courier New" pitchFamily="49" charset="0"/>
                <a:cs typeface="Courier New" pitchFamily="49" charset="0"/>
              </a:rPr>
              <a:t>&lt;xsl:output method="html"/&gt;</a:t>
            </a:r>
          </a:p>
          <a:p>
            <a:pPr marL="0" indent="0">
              <a:buNone/>
            </a:pPr>
            <a:r>
              <a:rPr lang="en-US">
                <a:latin typeface="Courier New" pitchFamily="49" charset="0"/>
                <a:cs typeface="Courier New" pitchFamily="49" charset="0"/>
              </a:rPr>
              <a:t>  &lt;xsl:template match="supplements"&gt;</a:t>
            </a:r>
          </a:p>
          <a:p>
            <a:pPr marL="0" indent="0">
              <a:buNone/>
            </a:pPr>
            <a:r>
              <a:rPr lang="en-US">
                <a:latin typeface="Courier New" pitchFamily="49" charset="0"/>
                <a:cs typeface="Courier New" pitchFamily="49" charset="0"/>
              </a:rPr>
              <a:t>  &lt;html&gt;</a:t>
            </a:r>
          </a:p>
          <a:p>
            <a:pPr marL="0" indent="0">
              <a:buNone/>
            </a:pPr>
            <a:r>
              <a:rPr lang="en-US">
                <a:latin typeface="Courier New" pitchFamily="49" charset="0"/>
                <a:cs typeface="Courier New" pitchFamily="49" charset="0"/>
              </a:rPr>
              <a:t>    &lt;head&gt;</a:t>
            </a:r>
          </a:p>
          <a:p>
            <a:pPr marL="0" indent="0">
              <a:buNone/>
            </a:pPr>
            <a:r>
              <a:rPr lang="en-US">
                <a:latin typeface="Courier New" pitchFamily="49" charset="0"/>
                <a:cs typeface="Courier New" pitchFamily="49" charset="0"/>
              </a:rPr>
              <a:t>      &lt;title&gt;Vitamin Supplements&lt;/title&gt;</a:t>
            </a:r>
          </a:p>
          <a:p>
            <a:pPr marL="0" indent="0">
              <a:buNone/>
            </a:pPr>
            <a:r>
              <a:rPr lang="en-US">
                <a:latin typeface="Courier New" pitchFamily="49" charset="0"/>
                <a:cs typeface="Courier New" pitchFamily="49" charset="0"/>
              </a:rPr>
              <a:t>    &lt;/head&gt;</a:t>
            </a:r>
          </a:p>
          <a:p>
            <a:pPr marL="0" indent="0">
              <a:buNone/>
            </a:pPr>
            <a:r>
              <a:rPr lang="en-US">
                <a:latin typeface="Courier New" pitchFamily="49" charset="0"/>
                <a:cs typeface="Courier New" pitchFamily="49" charset="0"/>
              </a:rPr>
              <a:t>    &lt;body style="width:600px;font-family:Arial;font-size:12pt;background-color:#EEEEEE"&gt;</a:t>
            </a:r>
          </a:p>
          <a:p>
            <a:pPr marL="0" indent="0">
              <a:buNone/>
            </a:pPr>
            <a:r>
              <a:rPr lang="en-US">
                <a:latin typeface="Courier New" pitchFamily="49" charset="0"/>
                <a:cs typeface="Courier New" pitchFamily="49" charset="0"/>
              </a:rPr>
              <a:t>      &lt;h2&gt;Vitamin Supplements&lt;/h2&gt;</a:t>
            </a:r>
          </a:p>
          <a:p>
            <a:pPr marL="0" indent="0">
              <a:buNone/>
            </a:pPr>
            <a:r>
              <a:rPr lang="en-US">
                <a:latin typeface="Courier New" pitchFamily="49" charset="0"/>
                <a:cs typeface="Courier New" pitchFamily="49" charset="0"/>
              </a:rPr>
              <a:t>      &lt;xsl:for-each select="vitamin"&gt;</a:t>
            </a:r>
          </a:p>
          <a:p>
            <a:pPr marL="0" indent="0">
              <a:buNone/>
            </a:pPr>
            <a:r>
              <a:rPr lang="en-US">
                <a:latin typeface="Courier New" pitchFamily="49" charset="0"/>
                <a:cs typeface="Courier New" pitchFamily="49" charset="0"/>
              </a:rPr>
              <a:t>        &lt;div style="background-color:teal;color:white;padding:4px"&gt;</a:t>
            </a:r>
          </a:p>
          <a:p>
            <a:pPr marL="0" indent="0">
              <a:buNone/>
            </a:pPr>
            <a:r>
              <a:rPr lang="en-US">
                <a:latin typeface="Courier New" pitchFamily="49" charset="0"/>
                <a:cs typeface="Courier New" pitchFamily="49" charset="0"/>
              </a:rPr>
              <a:t>          &lt;span style="font-weight:bold"&gt;&lt;xsl:value-of select="name"/&gt;&lt;/span&gt;</a:t>
            </a:r>
          </a:p>
          <a:p>
            <a:pPr marL="0" indent="0">
              <a:buNone/>
            </a:pPr>
            <a:r>
              <a:rPr lang="en-US">
                <a:latin typeface="Courier New" pitchFamily="49" charset="0"/>
                <a:cs typeface="Courier New" pitchFamily="49" charset="0"/>
              </a:rPr>
              <a:t>          - &lt;xsl:value-of select="price"/&gt;</a:t>
            </a:r>
          </a:p>
          <a:p>
            <a:pPr marL="0" indent="0">
              <a:buNone/>
            </a:pPr>
            <a:r>
              <a:rPr lang="en-US">
                <a:latin typeface="Courier New" pitchFamily="49" charset="0"/>
                <a:cs typeface="Courier New" pitchFamily="49" charset="0"/>
              </a:rPr>
              <a:t>        &lt;/div&gt;</a:t>
            </a:r>
          </a:p>
          <a:p>
            <a:pPr marL="0" indent="0">
              <a:buNone/>
            </a:pPr>
            <a:r>
              <a:rPr lang="en-US">
                <a:latin typeface="Courier New" pitchFamily="49" charset="0"/>
                <a:cs typeface="Courier New" pitchFamily="49" charset="0"/>
              </a:rPr>
              <a:t>        &lt;div style="margin-left:20px;margin-bottom:1em;font-size:10pt;font-weight:bold"&gt;</a:t>
            </a:r>
          </a:p>
          <a:p>
            <a:pPr marL="0" indent="0">
              <a:buNone/>
            </a:pPr>
            <a:r>
              <a:rPr lang="en-US">
                <a:latin typeface="Courier New" pitchFamily="49" charset="0"/>
                <a:cs typeface="Courier New" pitchFamily="49" charset="0"/>
              </a:rPr>
              <a:t>          Helps support: &lt;xsl:value-of select="helps_support"/&gt;&lt;br /&gt;</a:t>
            </a:r>
          </a:p>
          <a:p>
            <a:pPr marL="0" indent="0">
              <a:buNone/>
            </a:pPr>
            <a:r>
              <a:rPr lang="en-US">
                <a:latin typeface="Courier New" pitchFamily="49" charset="0"/>
                <a:cs typeface="Courier New" pitchFamily="49" charset="0"/>
              </a:rPr>
              <a:t>          &lt;span style="font-style:italic"&gt;</a:t>
            </a:r>
          </a:p>
          <a:p>
            <a:pPr marL="0" indent="0">
              <a:buNone/>
            </a:pPr>
            <a:r>
              <a:rPr lang="en-US">
                <a:latin typeface="Courier New" pitchFamily="49" charset="0"/>
                <a:cs typeface="Courier New" pitchFamily="49" charset="0"/>
              </a:rPr>
              <a:t>            Daily requirement: &lt;xsl:value-of select="daily_requirement"/&gt;</a:t>
            </a:r>
          </a:p>
          <a:p>
            <a:pPr marL="0" indent="0">
              <a:buNone/>
            </a:pPr>
            <a:r>
              <a:rPr lang="en-US">
                <a:latin typeface="Courier New" pitchFamily="49" charset="0"/>
                <a:cs typeface="Courier New" pitchFamily="49" charset="0"/>
              </a:rPr>
              <a:t>          &lt;/span&gt;</a:t>
            </a:r>
          </a:p>
          <a:p>
            <a:pPr marL="0" indent="0">
              <a:buNone/>
            </a:pPr>
            <a:r>
              <a:rPr lang="en-US">
                <a:latin typeface="Courier New" pitchFamily="49" charset="0"/>
                <a:cs typeface="Courier New" pitchFamily="49" charset="0"/>
              </a:rPr>
              <a:t>        &lt;/div&gt;</a:t>
            </a:r>
          </a:p>
          <a:p>
            <a:pPr marL="0" indent="0">
              <a:buNone/>
            </a:pPr>
            <a:r>
              <a:rPr lang="en-US">
                <a:latin typeface="Courier New" pitchFamily="49" charset="0"/>
                <a:cs typeface="Courier New" pitchFamily="49" charset="0"/>
              </a:rPr>
              <a:t>      &lt;/xsl:for-each&gt;</a:t>
            </a:r>
          </a:p>
          <a:p>
            <a:pPr marL="0" indent="0">
              <a:buNone/>
            </a:pPr>
            <a:r>
              <a:rPr lang="en-US">
                <a:latin typeface="Courier New" pitchFamily="49" charset="0"/>
                <a:cs typeface="Courier New" pitchFamily="49" charset="0"/>
              </a:rPr>
              <a:t>    &lt;/body&gt;</a:t>
            </a:r>
          </a:p>
          <a:p>
            <a:pPr marL="0" indent="0">
              <a:buNone/>
            </a:pPr>
            <a:r>
              <a:rPr lang="en-US">
                <a:latin typeface="Courier New" pitchFamily="49" charset="0"/>
                <a:cs typeface="Courier New" pitchFamily="49" charset="0"/>
              </a:rPr>
              <a:t>  &lt;/html&gt;</a:t>
            </a:r>
          </a:p>
          <a:p>
            <a:pPr marL="0" indent="0">
              <a:buNone/>
            </a:pPr>
            <a:r>
              <a:rPr lang="en-US">
                <a:latin typeface="Courier New" pitchFamily="49" charset="0"/>
                <a:cs typeface="Courier New" pitchFamily="49" charset="0"/>
              </a:rPr>
              <a:t>  &lt;/xsl:template&gt;</a:t>
            </a:r>
          </a:p>
          <a:p>
            <a:pPr marL="0" indent="0">
              <a:buNone/>
            </a:pPr>
            <a:r>
              <a:rPr lang="en-US">
                <a:latin typeface="Courier New" pitchFamily="49" charset="0"/>
                <a:cs typeface="Courier New" pitchFamily="49" charset="0"/>
              </a:rPr>
              <a:t>&lt;/xsl:stylesheet&gt;</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3105611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XML?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XML is a “meta language”, a language used to describe other languages, which are called “markup languages”.  So, XML can also be called a “meta markup language”.</a:t>
            </a:r>
          </a:p>
          <a:p>
            <a:r>
              <a:rPr lang="en-US" dirty="0" smtClean="0"/>
              <a:t>XML has </a:t>
            </a:r>
            <a:r>
              <a:rPr lang="en-US" smtClean="0"/>
              <a:t>been </a:t>
            </a:r>
            <a:r>
              <a:rPr lang="en-US" smtClean="0"/>
              <a:t>used to </a:t>
            </a:r>
            <a:r>
              <a:rPr lang="en-US" dirty="0" smtClean="0"/>
              <a:t>describe a particular version of the markup language HTML that we know as XHTML.</a:t>
            </a:r>
          </a:p>
          <a:p>
            <a:r>
              <a:rPr lang="en-US" dirty="0" smtClean="0"/>
              <a:t>XML can be used to create “languages” to describe many different kinds of data for business, science, or any other area of human endeavor.</a:t>
            </a:r>
          </a:p>
          <a:p>
            <a:r>
              <a:rPr lang="en-US" dirty="0" smtClean="0"/>
              <a:t>XML is </a:t>
            </a:r>
            <a:r>
              <a:rPr lang="en-US" i="1" dirty="0" smtClean="0"/>
              <a:t>not</a:t>
            </a:r>
            <a:r>
              <a:rPr lang="en-US" dirty="0" smtClean="0"/>
              <a:t> a programming language.</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408711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Fundamental XML Idea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XML lets you create your own “markup language” but it has no tags of its own.</a:t>
            </a:r>
          </a:p>
          <a:p>
            <a:r>
              <a:rPr lang="en-US" dirty="0" smtClean="0"/>
              <a:t>That forces you to make up your own tags:</a:t>
            </a:r>
          </a:p>
          <a:p>
            <a:pPr lvl="1"/>
            <a:r>
              <a:rPr lang="en-US" dirty="0" smtClean="0"/>
              <a:t>Example: If your business sells vitamins, you might want a </a:t>
            </a:r>
            <a:r>
              <a:rPr lang="en-US" dirty="0" smtClean="0">
                <a:latin typeface="Courier New" pitchFamily="49" charset="0"/>
                <a:cs typeface="Courier New" pitchFamily="49" charset="0"/>
              </a:rPr>
              <a:t>vitamin</a:t>
            </a:r>
            <a:r>
              <a:rPr lang="en-US" dirty="0" smtClean="0"/>
              <a:t> “element”, which could be enclosed in a </a:t>
            </a:r>
            <a:r>
              <a:rPr lang="en-US" dirty="0" smtClean="0">
                <a:latin typeface="Courier New" pitchFamily="49" charset="0"/>
                <a:cs typeface="Courier New" pitchFamily="49" charset="0"/>
              </a:rPr>
              <a:t>&lt;vitamin&gt;…&lt;/vitamin&gt;</a:t>
            </a:r>
            <a:r>
              <a:rPr lang="en-US" dirty="0" smtClean="0"/>
              <a:t> “tag pair”.</a:t>
            </a:r>
          </a:p>
          <a:p>
            <a:r>
              <a:rPr lang="en-US" dirty="0" smtClean="0"/>
              <a:t>Note the similarity in terminology </a:t>
            </a:r>
            <a:r>
              <a:rPr lang="en-US" smtClean="0"/>
              <a:t>to </a:t>
            </a:r>
            <a:r>
              <a:rPr lang="en-US" smtClean="0"/>
              <a:t>HTML</a:t>
            </a:r>
            <a:r>
              <a:rPr lang="en-US" dirty="0" smtClean="0"/>
              <a:t>. The big difference is that the tags </a:t>
            </a:r>
            <a:r>
              <a:rPr lang="en-US" smtClean="0"/>
              <a:t>in </a:t>
            </a:r>
            <a:r>
              <a:rPr lang="en-US" smtClean="0"/>
              <a:t>HTML </a:t>
            </a:r>
            <a:r>
              <a:rPr lang="en-US" dirty="0" smtClean="0"/>
              <a:t>are fixed and you can’t make up any new ones. </a:t>
            </a:r>
            <a:r>
              <a:rPr lang="en-US" i="1" dirty="0" smtClean="0"/>
              <a:t>In XML you have to make up new ones</a:t>
            </a:r>
            <a:r>
              <a:rPr lang="en-US" dirty="0" smtClean="0"/>
              <a:t>. This is the source of the adjective “extensible” in the name.</a:t>
            </a:r>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2844533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 Rules of XML (1 of 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XML is just text, so any editor can be used to create it, but there are also XML-specific editors.</a:t>
            </a:r>
          </a:p>
          <a:p>
            <a:r>
              <a:rPr lang="en-US" dirty="0" smtClean="0"/>
              <a:t>You create your own tags to describe your own elements:</a:t>
            </a:r>
          </a:p>
          <a:p>
            <a:pPr lvl="1"/>
            <a:r>
              <a:rPr lang="en-US" dirty="0" smtClean="0">
                <a:latin typeface="Courier New" pitchFamily="49" charset="0"/>
                <a:cs typeface="Courier New" pitchFamily="49" charset="0"/>
              </a:rPr>
              <a:t>&lt;tag&gt;…content…&lt;/tag&gt;</a:t>
            </a:r>
            <a:r>
              <a:rPr lang="en-US" dirty="0" smtClean="0"/>
              <a:t> is an element with content.</a:t>
            </a:r>
          </a:p>
          <a:p>
            <a:pPr lvl="1"/>
            <a:r>
              <a:rPr lang="en-US" dirty="0" smtClean="0">
                <a:latin typeface="Courier New" pitchFamily="49" charset="0"/>
                <a:cs typeface="Courier New" pitchFamily="49" charset="0"/>
              </a:rPr>
              <a:t>&lt;tag/&gt;</a:t>
            </a:r>
            <a:r>
              <a:rPr lang="en-US" dirty="0" smtClean="0"/>
              <a:t> is an empty element.</a:t>
            </a:r>
          </a:p>
          <a:p>
            <a:r>
              <a:rPr lang="en-US" dirty="0" smtClean="0"/>
              <a:t>Every XML document must have a single root element, with all other elements nested within it.</a:t>
            </a:r>
          </a:p>
          <a:p>
            <a:r>
              <a:rPr lang="en-US" dirty="0" smtClean="0"/>
              <a:t>XML elements may have attributes:</a:t>
            </a:r>
          </a:p>
          <a:p>
            <a:pPr lvl="1"/>
            <a:r>
              <a:rPr lang="en-US" dirty="0" smtClean="0"/>
              <a:t>Every attribute must have a value.</a:t>
            </a:r>
          </a:p>
          <a:p>
            <a:pPr lvl="1"/>
            <a:r>
              <a:rPr lang="en-US" dirty="0" smtClean="0"/>
              <a:t>Each value must be enclosed in quotes (single or double).</a:t>
            </a:r>
          </a:p>
          <a:p>
            <a:r>
              <a:rPr lang="en-US" dirty="0" smtClean="0"/>
              <a:t>XML is case-sensitive, and …</a:t>
            </a:r>
          </a:p>
          <a:p>
            <a:pPr lvl="1"/>
            <a:r>
              <a:rPr lang="en-US" dirty="0" smtClean="0"/>
              <a:t>Any name must start with a letter or underscore.</a:t>
            </a:r>
          </a:p>
          <a:p>
            <a:pPr lvl="1"/>
            <a:r>
              <a:rPr lang="en-US" dirty="0" smtClean="0"/>
              <a:t>The first character can be followed by any number of letters, digits, hyphens or underscores.</a:t>
            </a:r>
          </a:p>
          <a:p>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795782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 Rules of XML </a:t>
            </a:r>
            <a:r>
              <a:rPr lang="en-US" dirty="0" smtClean="0"/>
              <a:t>(2 </a:t>
            </a:r>
            <a:r>
              <a:rPr lang="en-US" dirty="0"/>
              <a:t>of </a:t>
            </a:r>
            <a:r>
              <a:rPr lang="en-US" dirty="0" smtClean="0"/>
              <a:t>2)</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XML has only five predefined entity references (see next slide).</a:t>
            </a:r>
          </a:p>
          <a:p>
            <a:r>
              <a:rPr lang="en-US" dirty="0" smtClean="0"/>
              <a:t>An XML comment has the (familiar) following syntax:</a:t>
            </a:r>
            <a:br>
              <a:rPr lang="en-US" dirty="0" smtClean="0"/>
            </a:br>
            <a:r>
              <a:rPr lang="en-US" dirty="0" smtClean="0">
                <a:latin typeface="Courier New" pitchFamily="49" charset="0"/>
                <a:cs typeface="Courier New" pitchFamily="49" charset="0"/>
              </a:rPr>
              <a:t>&lt;!-- … text of comment </a:t>
            </a:r>
            <a:r>
              <a:rPr lang="en-US" dirty="0" smtClean="0">
                <a:latin typeface="Courier New" pitchFamily="49" charset="0"/>
                <a:cs typeface="Courier New" pitchFamily="49" charset="0"/>
                <a:sym typeface="Wingdings" pitchFamily="2" charset="2"/>
              </a:rPr>
              <a:t>--&gt;</a:t>
            </a:r>
          </a:p>
          <a:p>
            <a:r>
              <a:rPr lang="en-US" dirty="0" smtClean="0">
                <a:cs typeface="Courier New" pitchFamily="49" charset="0"/>
              </a:rPr>
              <a:t>XML “preserves whitespace”, but there are subtleties involved in exactly what this means that you may or may not have to deal with.</a:t>
            </a:r>
          </a:p>
          <a:p>
            <a:r>
              <a:rPr lang="en-US" dirty="0" smtClean="0">
                <a:cs typeface="Courier New" pitchFamily="49" charset="0"/>
              </a:rPr>
              <a:t>With XML, unlike </a:t>
            </a:r>
            <a:r>
              <a:rPr lang="en-US" smtClean="0">
                <a:cs typeface="Courier New" pitchFamily="49" charset="0"/>
              </a:rPr>
              <a:t>with </a:t>
            </a:r>
            <a:r>
              <a:rPr lang="en-US" smtClean="0">
                <a:cs typeface="Courier New" pitchFamily="49" charset="0"/>
              </a:rPr>
              <a:t>HTML</a:t>
            </a:r>
            <a:r>
              <a:rPr lang="en-US" dirty="0" smtClean="0">
                <a:cs typeface="Courier New" pitchFamily="49" charset="0"/>
              </a:rPr>
              <a:t>, </a:t>
            </a:r>
            <a:r>
              <a:rPr lang="en-US" i="1" dirty="0" smtClean="0">
                <a:cs typeface="Courier New" pitchFamily="49" charset="0"/>
              </a:rPr>
              <a:t>you have to get it right</a:t>
            </a:r>
            <a:r>
              <a:rPr lang="en-US" dirty="0" smtClean="0">
                <a:cs typeface="Courier New" pitchFamily="49" charset="0"/>
              </a:rPr>
              <a:t>. </a:t>
            </a:r>
            <a:r>
              <a:rPr lang="en-US" smtClean="0">
                <a:cs typeface="Courier New" pitchFamily="49" charset="0"/>
              </a:rPr>
              <a:t>That </a:t>
            </a:r>
            <a:r>
              <a:rPr lang="en-US" smtClean="0">
                <a:cs typeface="Courier New" pitchFamily="49" charset="0"/>
              </a:rPr>
              <a:t>is, </a:t>
            </a:r>
            <a:r>
              <a:rPr lang="en-US" dirty="0" smtClean="0">
                <a:cs typeface="Courier New" pitchFamily="49" charset="0"/>
              </a:rPr>
              <a:t>you have to make sure you have followed the rules of XML, or your XML document will simply not be processed.</a:t>
            </a:r>
            <a:endParaRPr lang="en-US" dirty="0">
              <a:cs typeface="Courier New" pitchFamily="49" charset="0"/>
            </a:endParaRPr>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3825651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Five Pre-defined </a:t>
            </a:r>
            <a:r>
              <a:rPr lang="en-US" dirty="0"/>
              <a:t>XML </a:t>
            </a:r>
            <a:r>
              <a:rPr lang="en-US" dirty="0" smtClean="0"/>
              <a:t>Entities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90245499"/>
              </p:ext>
            </p:extLst>
          </p:nvPr>
        </p:nvGraphicFramePr>
        <p:xfrm>
          <a:off x="457200" y="1600200"/>
          <a:ext cx="8229600" cy="2225040"/>
        </p:xfrm>
        <a:graphic>
          <a:graphicData uri="http://schemas.openxmlformats.org/drawingml/2006/table">
            <a:tbl>
              <a:tblPr firstRow="1" bandRow="1">
                <a:tableStyleId>{5C22544A-7EE6-4342-B048-85BDC9FD1C3A}</a:tableStyleId>
              </a:tblPr>
              <a:tblGrid>
                <a:gridCol w="1524000"/>
                <a:gridCol w="1143000"/>
                <a:gridCol w="5562600"/>
              </a:tblGrid>
              <a:tr h="370840">
                <a:tc>
                  <a:txBody>
                    <a:bodyPr/>
                    <a:lstStyle/>
                    <a:p>
                      <a:r>
                        <a:rPr lang="en-US" dirty="0" smtClean="0"/>
                        <a:t>Entity</a:t>
                      </a:r>
                      <a:endParaRPr lang="en-US" dirty="0"/>
                    </a:p>
                  </a:txBody>
                  <a:tcPr/>
                </a:tc>
                <a:tc>
                  <a:txBody>
                    <a:bodyPr/>
                    <a:lstStyle/>
                    <a:p>
                      <a:r>
                        <a:rPr lang="en-US" dirty="0" smtClean="0"/>
                        <a:t>Symbol</a:t>
                      </a:r>
                      <a:endParaRPr lang="en-US" dirty="0"/>
                    </a:p>
                  </a:txBody>
                  <a:tcPr/>
                </a:tc>
                <a:tc>
                  <a:txBody>
                    <a:bodyPr/>
                    <a:lstStyle/>
                    <a:p>
                      <a:r>
                        <a:rPr lang="en-US" dirty="0" smtClean="0"/>
                        <a:t>Meaning</a:t>
                      </a:r>
                      <a:endParaRPr lang="en-US" dirty="0"/>
                    </a:p>
                  </a:txBody>
                  <a:tcPr/>
                </a:tc>
              </a:tr>
              <a:tr h="370840">
                <a:tc>
                  <a:txBody>
                    <a:bodyPr/>
                    <a:lstStyle/>
                    <a:p>
                      <a:r>
                        <a:rPr lang="en-US" dirty="0" smtClean="0">
                          <a:latin typeface="Courier New" pitchFamily="49" charset="0"/>
                          <a:cs typeface="Courier New" pitchFamily="49" charset="0"/>
                        </a:rPr>
                        <a:t>&amp;lt;</a:t>
                      </a:r>
                      <a:endParaRPr lang="en-US" dirty="0">
                        <a:latin typeface="Courier New" pitchFamily="49" charset="0"/>
                        <a:cs typeface="Courier New" pitchFamily="49" charset="0"/>
                      </a:endParaRPr>
                    </a:p>
                  </a:txBody>
                  <a:tcPr/>
                </a:tc>
                <a:tc>
                  <a:txBody>
                    <a:bodyPr/>
                    <a:lstStyle/>
                    <a:p>
                      <a:pPr algn="ctr"/>
                      <a:r>
                        <a:rPr lang="en-US" dirty="0" smtClean="0">
                          <a:latin typeface="Courier New" pitchFamily="49" charset="0"/>
                          <a:cs typeface="Courier New" pitchFamily="49" charset="0"/>
                        </a:rPr>
                        <a:t>&lt;</a:t>
                      </a:r>
                      <a:endParaRPr lang="en-US" dirty="0">
                        <a:latin typeface="Courier New" pitchFamily="49" charset="0"/>
                        <a:cs typeface="Courier New" pitchFamily="49" charset="0"/>
                      </a:endParaRPr>
                    </a:p>
                  </a:txBody>
                  <a:tcPr/>
                </a:tc>
                <a:tc>
                  <a:txBody>
                    <a:bodyPr/>
                    <a:lstStyle/>
                    <a:p>
                      <a:r>
                        <a:rPr lang="en-US" dirty="0" smtClean="0"/>
                        <a:t>less than</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urier New" pitchFamily="49" charset="0"/>
                          <a:cs typeface="Courier New" pitchFamily="49" charset="0"/>
                        </a:rPr>
                        <a:t>&amp;gt;</a:t>
                      </a:r>
                    </a:p>
                  </a:txBody>
                  <a:tcPr/>
                </a:tc>
                <a:tc>
                  <a:txBody>
                    <a:bodyPr/>
                    <a:lstStyle/>
                    <a:p>
                      <a:pPr algn="ctr"/>
                      <a:r>
                        <a:rPr lang="en-US" dirty="0" smtClean="0">
                          <a:latin typeface="Courier New" pitchFamily="49" charset="0"/>
                          <a:cs typeface="Courier New" pitchFamily="49" charset="0"/>
                        </a:rPr>
                        <a:t>&gt;</a:t>
                      </a:r>
                      <a:endParaRPr lang="en-US" dirty="0">
                        <a:latin typeface="Courier New" pitchFamily="49" charset="0"/>
                        <a:cs typeface="Courier New" pitchFamily="49" charset="0"/>
                      </a:endParaRPr>
                    </a:p>
                  </a:txBody>
                  <a:tcPr/>
                </a:tc>
                <a:tc>
                  <a:txBody>
                    <a:bodyPr/>
                    <a:lstStyle/>
                    <a:p>
                      <a:r>
                        <a:rPr lang="en-US" dirty="0" smtClean="0"/>
                        <a:t>greater than</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urier New" pitchFamily="49" charset="0"/>
                          <a:cs typeface="Courier New" pitchFamily="49" charset="0"/>
                        </a:rPr>
                        <a:t>&amp;amp;</a:t>
                      </a:r>
                    </a:p>
                  </a:txBody>
                  <a:tcPr/>
                </a:tc>
                <a:tc>
                  <a:txBody>
                    <a:bodyPr/>
                    <a:lstStyle/>
                    <a:p>
                      <a:pPr algn="ctr"/>
                      <a:r>
                        <a:rPr lang="en-US" dirty="0" smtClean="0">
                          <a:latin typeface="Courier New" pitchFamily="49" charset="0"/>
                          <a:cs typeface="Courier New" pitchFamily="49" charset="0"/>
                        </a:rPr>
                        <a:t>&amp;</a:t>
                      </a:r>
                      <a:endParaRPr lang="en-US" dirty="0">
                        <a:latin typeface="Courier New" pitchFamily="49" charset="0"/>
                        <a:cs typeface="Courier New" pitchFamily="49" charset="0"/>
                      </a:endParaRPr>
                    </a:p>
                  </a:txBody>
                  <a:tcPr/>
                </a:tc>
                <a:tc>
                  <a:txBody>
                    <a:bodyPr/>
                    <a:lstStyle/>
                    <a:p>
                      <a:r>
                        <a:rPr lang="en-US" dirty="0" smtClean="0"/>
                        <a:t>ampersand</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urier New" pitchFamily="49" charset="0"/>
                          <a:cs typeface="Courier New" pitchFamily="49" charset="0"/>
                        </a:rPr>
                        <a:t>&amp;apos;</a:t>
                      </a:r>
                    </a:p>
                  </a:txBody>
                  <a:tcPr/>
                </a:tc>
                <a:tc>
                  <a:txBody>
                    <a:bodyPr/>
                    <a:lstStyle/>
                    <a:p>
                      <a:pPr algn="ct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txBody>
                  <a:tcPr/>
                </a:tc>
                <a:tc>
                  <a:txBody>
                    <a:bodyPr/>
                    <a:lstStyle/>
                    <a:p>
                      <a:r>
                        <a:rPr lang="en-US" dirty="0" smtClean="0"/>
                        <a:t>apostrophe (single quotation mark)</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urier New" pitchFamily="49" charset="0"/>
                          <a:cs typeface="Courier New" pitchFamily="49" charset="0"/>
                        </a:rPr>
                        <a:t>&amp;quot;</a:t>
                      </a:r>
                    </a:p>
                  </a:txBody>
                  <a:tcPr/>
                </a:tc>
                <a:tc>
                  <a:txBody>
                    <a:bodyPr/>
                    <a:lstStyle/>
                    <a:p>
                      <a:pPr algn="ct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a:txBody>
                  <a:tcPr/>
                </a:tc>
                <a:tc>
                  <a:txBody>
                    <a:bodyPr/>
                    <a:lstStyle/>
                    <a:p>
                      <a:r>
                        <a:rPr lang="en-US" dirty="0" smtClean="0"/>
                        <a:t>quotation mark (double quotation mark)</a:t>
                      </a:r>
                      <a:endParaRPr lang="en-US" dirty="0"/>
                    </a:p>
                  </a:txBody>
                  <a:tcPr/>
                </a:tc>
              </a:tr>
            </a:tbl>
          </a:graphicData>
        </a:graphic>
      </p:graphicFrame>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1307821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Describing Data with</a:t>
            </a:r>
            <a:br>
              <a:rPr lang="en-US" dirty="0" smtClean="0"/>
            </a:br>
            <a:r>
              <a:rPr lang="en-US" dirty="0" smtClean="0"/>
              <a:t>Well-Formed XML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XML looks much </a:t>
            </a:r>
            <a:r>
              <a:rPr lang="en-US" smtClean="0"/>
              <a:t>like </a:t>
            </a:r>
            <a:r>
              <a:rPr lang="en-US" smtClean="0"/>
              <a:t>HTML</a:t>
            </a:r>
            <a:r>
              <a:rPr lang="en-US" dirty="0" smtClean="0"/>
              <a:t>, except that you make up your own element tags and attributes.</a:t>
            </a:r>
          </a:p>
          <a:p>
            <a:r>
              <a:rPr lang="en-US" dirty="0"/>
              <a:t>To be </a:t>
            </a:r>
            <a:r>
              <a:rPr lang="en-US" i="1" dirty="0"/>
              <a:t>well-formed</a:t>
            </a:r>
            <a:r>
              <a:rPr lang="en-US" dirty="0"/>
              <a:t> your XML must follow all the </a:t>
            </a:r>
            <a:r>
              <a:rPr lang="en-US" dirty="0" smtClean="0"/>
              <a:t>XML rules (proper nesting, quoted attribute values, consistent capitalization, and so on).</a:t>
            </a:r>
          </a:p>
          <a:p>
            <a:pPr marL="0" indent="0">
              <a:buNone/>
            </a:pPr>
            <a:r>
              <a:rPr lang="en-US" dirty="0" smtClean="0"/>
              <a:t>Example:</a:t>
            </a:r>
            <a:br>
              <a:rPr lang="en-US" dirty="0" smtClean="0"/>
            </a:br>
            <a:r>
              <a:rPr lang="en-US" dirty="0" smtClean="0">
                <a:latin typeface="Courier New" pitchFamily="49" charset="0"/>
                <a:cs typeface="Courier New" pitchFamily="49" charset="0"/>
              </a:rPr>
              <a:t> </a:t>
            </a:r>
            <a:r>
              <a:rPr lang="en-US" sz="2200" dirty="0" smtClean="0">
                <a:latin typeface="Courier New" pitchFamily="49" charset="0"/>
                <a:cs typeface="Courier New" pitchFamily="49" charset="0"/>
              </a:rPr>
              <a:t>&lt;</a:t>
            </a:r>
            <a:r>
              <a:rPr lang="en-US" sz="2200" dirty="0">
                <a:latin typeface="Courier New" pitchFamily="49" charset="0"/>
                <a:cs typeface="Courier New" pitchFamily="49" charset="0"/>
              </a:rPr>
              <a:t>vitamin product_id="10"&gt;</a:t>
            </a:r>
          </a:p>
          <a:p>
            <a:pPr marL="0" indent="0">
              <a:buNone/>
            </a:pPr>
            <a:r>
              <a:rPr lang="en-US" sz="2200" dirty="0">
                <a:latin typeface="Courier New" pitchFamily="49" charset="0"/>
                <a:cs typeface="Courier New" pitchFamily="49" charset="0"/>
              </a:rPr>
              <a:t>    &lt;name&gt;Vitamin A&lt;/name&gt;</a:t>
            </a:r>
          </a:p>
          <a:p>
            <a:pPr marL="0" indent="0">
              <a:buNone/>
            </a:pPr>
            <a:r>
              <a:rPr lang="en-US" sz="2200" dirty="0">
                <a:latin typeface="Courier New" pitchFamily="49" charset="0"/>
                <a:cs typeface="Courier New" pitchFamily="49" charset="0"/>
              </a:rPr>
              <a:t>    &lt;price&gt;$8.99&lt;/price&gt;</a:t>
            </a:r>
          </a:p>
          <a:p>
            <a:pPr marL="0" indent="0">
              <a:buNone/>
            </a:pPr>
            <a:r>
              <a:rPr lang="en-US" sz="2200" dirty="0">
                <a:latin typeface="Courier New" pitchFamily="49" charset="0"/>
                <a:cs typeface="Courier New" pitchFamily="49" charset="0"/>
              </a:rPr>
              <a:t>    &lt;helps_support&gt;Your eyes&lt;/helps_support&gt;</a:t>
            </a:r>
          </a:p>
          <a:p>
            <a:pPr marL="0" indent="0">
              <a:buNone/>
            </a:pPr>
            <a:r>
              <a:rPr lang="en-US" sz="2200" dirty="0">
                <a:latin typeface="Courier New" pitchFamily="49" charset="0"/>
                <a:cs typeface="Courier New" pitchFamily="49" charset="0"/>
              </a:rPr>
              <a:t>    &lt;daily_requirement&gt;5000 IU&lt;/daily_requirement&gt;</a:t>
            </a:r>
          </a:p>
          <a:p>
            <a:pPr marL="0" indent="0">
              <a:buNone/>
            </a:pPr>
            <a:r>
              <a:rPr lang="en-US" sz="2200" dirty="0">
                <a:latin typeface="Courier New" pitchFamily="49" charset="0"/>
                <a:cs typeface="Courier New" pitchFamily="49" charset="0"/>
              </a:rPr>
              <a:t>  &lt;/vitamin&gt;</a:t>
            </a:r>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XML (eXtensible Markup Language) for Data Description</a:t>
            </a:r>
            <a:endParaRPr lang="en-US" dirty="0"/>
          </a:p>
        </p:txBody>
      </p:sp>
    </p:spTree>
    <p:extLst>
      <p:ext uri="{BB962C8B-B14F-4D97-AF65-F5344CB8AC3E}">
        <p14:creationId xmlns:p14="http://schemas.microsoft.com/office/powerpoint/2010/main" val="3651545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2344</TotalTime>
  <Words>3044</Words>
  <Application>Microsoft Office PowerPoint</Application>
  <PresentationFormat>On-screen Show (4:3)</PresentationFormat>
  <Paragraphs>364</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XML (eXtensible Markup Language) for Data Description</vt:lpstr>
      <vt:lpstr>Overview and Objectives (1 of 2)</vt:lpstr>
      <vt:lpstr>Overview and Objectives (2 of 2)</vt:lpstr>
      <vt:lpstr>What Is XML?</vt:lpstr>
      <vt:lpstr>A Fundamental XML Idea</vt:lpstr>
      <vt:lpstr>The Basic Rules of XML (1 of 2)</vt:lpstr>
      <vt:lpstr>The Basic Rules of XML (2 of 2)</vt:lpstr>
      <vt:lpstr>The Five Pre-defined XML Entities</vt:lpstr>
      <vt:lpstr>Describing Data with Well-Formed XML</vt:lpstr>
      <vt:lpstr>Nested Elements vs. Tag Attributes</vt:lpstr>
      <vt:lpstr>XML Processing by XML Parsers</vt:lpstr>
      <vt:lpstr>A Well-formed XML Document: sampledata.xml</vt:lpstr>
      <vt:lpstr>Browser Display of “Raw” Well-Formed XML from sampledata.xml</vt:lpstr>
      <vt:lpstr>Error Message When Browser Attempts to Display XML That Is Not Well-Formed</vt:lpstr>
      <vt:lpstr>What Is a Valid XML Document?</vt:lpstr>
      <vt:lpstr>DTD vs. XML Schema Pros and Cons</vt:lpstr>
      <vt:lpstr>A Simple DTD: simpledata_with_dtd.dtd </vt:lpstr>
      <vt:lpstr>Discussion of the Simple DTD (1 of 4)</vt:lpstr>
      <vt:lpstr>Discussion of the Simple DTD (2 of 4)</vt:lpstr>
      <vt:lpstr>Discussion of the Simple DTD (3 of 4)</vt:lpstr>
      <vt:lpstr>Discussion of the Simple DTD (4 of 4)</vt:lpstr>
      <vt:lpstr>Connecting Our XML Document with Its Corresponding DTD</vt:lpstr>
      <vt:lpstr>Validating an XML Document Against a DTD</vt:lpstr>
      <vt:lpstr>More DTD Anatomy (1 of 4) User-defined Entities</vt:lpstr>
      <vt:lpstr>More DTD Anatomy (2 of 4) A Few Other Element and Attribute Data Types</vt:lpstr>
      <vt:lpstr>More DTD Anatomy (3 of 4) Attribute Value Specifiers</vt:lpstr>
      <vt:lpstr>More DTD Anatomy (4 of 4) Numerical Qualifiers</vt:lpstr>
      <vt:lpstr>CDATA Sections in an XML Document</vt:lpstr>
      <vt:lpstr>How Does a Browser Know How to Display XML?</vt:lpstr>
      <vt:lpstr>Browser Display of XML Styled with CSS simpledata_with_css.xml (and see the following three slides)</vt:lpstr>
      <vt:lpstr>How Do We Connect An XML Document to the CSS File Used to Style It?</vt:lpstr>
      <vt:lpstr>CSS Used to Style Vitamin Data (1 of 2) from supplements.css</vt:lpstr>
      <vt:lpstr>CSS Used to Style Vitamin Data (2 of 2) from supplements.css</vt:lpstr>
      <vt:lpstr>XML Namespaces</vt:lpstr>
      <vt:lpstr>Other XML Technologies</vt:lpstr>
      <vt:lpstr>Transforming XML to HTML</vt:lpstr>
      <vt:lpstr>Browser Display of XML Styled with XSLT: sampledata_with_xsl.xml</vt:lpstr>
      <vt:lpstr>XSL File for Display of Previous Slide: supplements.xsl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XML (eXtensible Markup Language) for Data Description</dc:title>
  <dc:creator>Porter Scobey</dc:creator>
  <cp:lastModifiedBy>Porter Scobey</cp:lastModifiedBy>
  <cp:revision>81</cp:revision>
  <cp:lastPrinted>2012-03-03T15:56:17Z</cp:lastPrinted>
  <dcterms:created xsi:type="dcterms:W3CDTF">2012-02-21T20:47:06Z</dcterms:created>
  <dcterms:modified xsi:type="dcterms:W3CDTF">2016-04-26T18:21:22Z</dcterms:modified>
</cp:coreProperties>
</file>