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7"/>
  </p:notesMasterIdLst>
  <p:handoutMasterIdLst>
    <p:handoutMasterId r:id="rId98"/>
  </p:handoutMasterIdLst>
  <p:sldIdLst>
    <p:sldId id="256" r:id="rId2"/>
    <p:sldId id="258" r:id="rId3"/>
    <p:sldId id="259" r:id="rId4"/>
    <p:sldId id="343" r:id="rId5"/>
    <p:sldId id="345" r:id="rId6"/>
    <p:sldId id="346" r:id="rId7"/>
    <p:sldId id="351" r:id="rId8"/>
    <p:sldId id="347" r:id="rId9"/>
    <p:sldId id="352" r:id="rId10"/>
    <p:sldId id="348" r:id="rId11"/>
    <p:sldId id="349" r:id="rId12"/>
    <p:sldId id="353" r:id="rId13"/>
    <p:sldId id="350" r:id="rId14"/>
    <p:sldId id="260" r:id="rId15"/>
    <p:sldId id="261" r:id="rId16"/>
    <p:sldId id="262" r:id="rId17"/>
    <p:sldId id="263" r:id="rId18"/>
    <p:sldId id="264" r:id="rId19"/>
    <p:sldId id="265" r:id="rId20"/>
    <p:sldId id="269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1" r:id="rId31"/>
    <p:sldId id="340" r:id="rId32"/>
    <p:sldId id="341" r:id="rId33"/>
    <p:sldId id="284" r:id="rId34"/>
    <p:sldId id="304" r:id="rId35"/>
    <p:sldId id="285" r:id="rId36"/>
    <p:sldId id="287" r:id="rId37"/>
    <p:sldId id="286" r:id="rId38"/>
    <p:sldId id="305" r:id="rId39"/>
    <p:sldId id="342" r:id="rId40"/>
    <p:sldId id="288" r:id="rId41"/>
    <p:sldId id="289" r:id="rId42"/>
    <p:sldId id="290" r:id="rId43"/>
    <p:sldId id="291" r:id="rId44"/>
    <p:sldId id="292" r:id="rId45"/>
    <p:sldId id="354" r:id="rId46"/>
    <p:sldId id="355" r:id="rId47"/>
    <p:sldId id="294" r:id="rId48"/>
    <p:sldId id="293" r:id="rId49"/>
    <p:sldId id="306" r:id="rId50"/>
    <p:sldId id="307" r:id="rId51"/>
    <p:sldId id="308" r:id="rId52"/>
    <p:sldId id="329" r:id="rId53"/>
    <p:sldId id="356" r:id="rId54"/>
    <p:sldId id="309" r:id="rId55"/>
    <p:sldId id="339" r:id="rId56"/>
    <p:sldId id="310" r:id="rId57"/>
    <p:sldId id="311" r:id="rId58"/>
    <p:sldId id="312" r:id="rId59"/>
    <p:sldId id="365" r:id="rId60"/>
    <p:sldId id="366" r:id="rId61"/>
    <p:sldId id="313" r:id="rId62"/>
    <p:sldId id="330" r:id="rId63"/>
    <p:sldId id="331" r:id="rId64"/>
    <p:sldId id="314" r:id="rId65"/>
    <p:sldId id="332" r:id="rId66"/>
    <p:sldId id="315" r:id="rId67"/>
    <p:sldId id="317" r:id="rId68"/>
    <p:sldId id="318" r:id="rId69"/>
    <p:sldId id="319" r:id="rId70"/>
    <p:sldId id="316" r:id="rId71"/>
    <p:sldId id="320" r:id="rId72"/>
    <p:sldId id="333" r:id="rId73"/>
    <p:sldId id="334" r:id="rId74"/>
    <p:sldId id="321" r:id="rId75"/>
    <p:sldId id="323" r:id="rId76"/>
    <p:sldId id="324" r:id="rId77"/>
    <p:sldId id="325" r:id="rId78"/>
    <p:sldId id="357" r:id="rId79"/>
    <p:sldId id="326" r:id="rId80"/>
    <p:sldId id="358" r:id="rId81"/>
    <p:sldId id="359" r:id="rId82"/>
    <p:sldId id="360" r:id="rId83"/>
    <p:sldId id="361" r:id="rId84"/>
    <p:sldId id="362" r:id="rId85"/>
    <p:sldId id="363" r:id="rId86"/>
    <p:sldId id="364" r:id="rId87"/>
    <p:sldId id="327" r:id="rId88"/>
    <p:sldId id="335" r:id="rId89"/>
    <p:sldId id="337" r:id="rId90"/>
    <p:sldId id="367" r:id="rId91"/>
    <p:sldId id="368" r:id="rId92"/>
    <p:sldId id="369" r:id="rId93"/>
    <p:sldId id="370" r:id="rId94"/>
    <p:sldId id="371" r:id="rId95"/>
    <p:sldId id="372" r:id="rId9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139" y="-8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>
              <a:defRPr sz="1200"/>
            </a:lvl1pPr>
          </a:lstStyle>
          <a:p>
            <a:fld id="{5A91902A-AE0B-4D3C-B2F3-8705E41C14AE}" type="datetimeFigureOut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r">
              <a:defRPr sz="1200"/>
            </a:lvl1pPr>
          </a:lstStyle>
          <a:p>
            <a:fld id="{E97234CE-47E9-4537-805F-EB9706F2AB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7840" cy="465138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>
              <a:defRPr sz="1200"/>
            </a:lvl1pPr>
          </a:lstStyle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96677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>
              <a:defRPr sz="1200"/>
            </a:lvl1pPr>
          </a:lstStyle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>
              <a:defRPr sz="1200"/>
            </a:lvl1pPr>
          </a:lstStyle>
          <a:p>
            <a:fld id="{C4A8A2E2-451F-4C0F-AF0B-348957E4FAFF}" type="datetimeFigureOut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3" tIns="46026" rIns="92053" bIns="4602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053" tIns="46026" rIns="92053" bIns="4602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r">
              <a:defRPr sz="1200"/>
            </a:lvl1pPr>
          </a:lstStyle>
          <a:p>
            <a:fld id="{2BDDAF0C-0D6F-4591-9A53-9A5DF7599F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0942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DAF0C-0D6F-4591-9A53-9A5DF7599FB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82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4380-064D-4658-B64B-F0879845A236}" type="datetime1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4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001B-D98F-4F87-AE8F-C8F28DB6F7BE}" type="datetime1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38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387D-472C-4944-8AE5-158A32D740DC}" type="datetime1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2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A62F-11A9-4845-8867-083B2D49E6EB}" type="datetime1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02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8236-CFC4-47FA-9FDC-543D209027B0}" type="datetime1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9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0174-CE12-44A6-B294-5406475A75A1}" type="datetime1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D8B5-63EA-4991-8A71-2DA1B03EF480}" type="datetime1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039F-4DB8-49B6-A817-F1693FE7C63C}" type="datetime1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1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E3B5-8E28-486C-90AC-BDF68CD9AEE9}" type="datetime1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3D5C1-73DC-4DED-A1E5-705A8E647D95}" type="datetime1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5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DC63-0A77-4C04-94E0-C0AFF8E9DB44}" type="datetime1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9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39ED5-DBFC-49F8-B9F5-318B53BBED48}" type="datetime1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6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PHP and MySQL for Client-Server Database Interaction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10</a:t>
            </a:r>
          </a:p>
        </p:txBody>
      </p:sp>
    </p:spTree>
    <p:extLst>
      <p:ext uri="{BB962C8B-B14F-4D97-AF65-F5344CB8AC3E}">
        <p14:creationId xmlns:p14="http://schemas.microsoft.com/office/powerpoint/2010/main" val="298067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More on PHP </a:t>
            </a:r>
            <a:r>
              <a:rPr lang="en-US" smtClean="0"/>
              <a:t>Arrays </a:t>
            </a:r>
            <a:r>
              <a:rPr lang="en-US"/>
              <a:t>(Part 7 </a:t>
            </a:r>
            <a:r>
              <a:rPr lang="en-US" smtClean="0"/>
              <a:t>of 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php &gt; //The count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() function gives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you the size of an array.</a:t>
            </a:r>
          </a:p>
          <a:p>
            <a:pPr marL="514350" indent="-51435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php &gt; echo count($a);</a:t>
            </a:r>
          </a:p>
          <a:p>
            <a:pPr marL="514350" indent="-51435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6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5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More on PHP </a:t>
            </a:r>
            <a:r>
              <a:rPr lang="en-US" smtClean="0"/>
              <a:t>Arrays </a:t>
            </a:r>
            <a:r>
              <a:rPr lang="en-US"/>
              <a:t>(Part 8 </a:t>
            </a:r>
            <a:r>
              <a:rPr lang="en-US" smtClean="0"/>
              <a:t>of </a:t>
            </a:r>
            <a:r>
              <a:rPr lang="en-US"/>
              <a:t>9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php &gt; //The "construct" array() (not a function) can </a:t>
            </a:r>
            <a:r>
              <a:rPr lang="en-US" sz="1400" smtClean="0">
                <a:latin typeface="Courier New" pitchFamily="49" charset="0"/>
                <a:cs typeface="Courier New" pitchFamily="49" charset="0"/>
              </a:rPr>
              <a:t>be used</a:t>
            </a:r>
          </a:p>
          <a:p>
            <a:pPr marL="514350" indent="-514350"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php &gt; //to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create an entire array.</a:t>
            </a:r>
          </a:p>
          <a:p>
            <a:pPr marL="514350" indent="-51435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php &gt; $a = array("This", "is", "different", 5, 6, 7);</a:t>
            </a:r>
          </a:p>
          <a:p>
            <a:pPr marL="514350" indent="-51435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php &gt; print_r($a);</a:t>
            </a:r>
          </a:p>
          <a:p>
            <a:pPr marL="514350" indent="-51435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Array</a:t>
            </a:r>
          </a:p>
          <a:p>
            <a:pPr marL="514350" indent="-51435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 marL="514350" indent="-514350">
              <a:buNone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[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0] =&gt; This</a:t>
            </a:r>
          </a:p>
          <a:p>
            <a:pPr marL="514350" indent="-514350">
              <a:buNone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[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1] =&gt; is</a:t>
            </a:r>
          </a:p>
          <a:p>
            <a:pPr marL="514350" indent="-514350">
              <a:buNone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[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2] =&gt; different</a:t>
            </a:r>
          </a:p>
          <a:p>
            <a:pPr marL="514350" indent="-514350">
              <a:buNone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[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3] =&gt; 5</a:t>
            </a:r>
          </a:p>
          <a:p>
            <a:pPr marL="514350" indent="-514350">
              <a:buNone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[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4] =&gt; 6</a:t>
            </a:r>
          </a:p>
          <a:p>
            <a:pPr marL="514350" indent="-514350">
              <a:buNone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[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5] =&gt; 7</a:t>
            </a:r>
          </a:p>
          <a:p>
            <a:pPr marL="514350" indent="-51435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6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More on PHP </a:t>
            </a:r>
            <a:r>
              <a:rPr lang="en-US" smtClean="0"/>
              <a:t>Arrays </a:t>
            </a:r>
            <a:r>
              <a:rPr lang="en-US"/>
              <a:t>(Part 9 </a:t>
            </a:r>
            <a:r>
              <a:rPr lang="en-US" smtClean="0"/>
              <a:t>of </a:t>
            </a:r>
            <a:r>
              <a:rPr lang="en-US"/>
              <a:t>9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php &gt; //</a:t>
            </a:r>
            <a:r>
              <a:rPr lang="en-US" sz="1400" smtClean="0">
                <a:latin typeface="Courier New" pitchFamily="49" charset="0"/>
                <a:cs typeface="Courier New" pitchFamily="49" charset="0"/>
              </a:rPr>
              <a:t>The construct array() also allows you to specify the indices.</a:t>
            </a:r>
          </a:p>
          <a:p>
            <a:pPr marL="514350" indent="-514350"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php &gt; //Note the secondary </a:t>
            </a:r>
            <a:r>
              <a:rPr lang="en-US" sz="1400">
                <a:latin typeface="Courier New" pitchFamily="49" charset="0"/>
                <a:cs typeface="Courier New" pitchFamily="49" charset="0"/>
              </a:rPr>
              <a:t>prompt "php (".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php &gt; $a=array(7=&gt;"This</a:t>
            </a: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", 0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=&gt;"</a:t>
            </a: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is", 8=&gt;"different",</a:t>
            </a:r>
          </a:p>
          <a:p>
            <a:pPr marL="0" indent="0">
              <a:buNone/>
            </a:pP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hp ( "five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"=&gt;5</a:t>
            </a: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, 6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=&gt;6, "eight"=&gt;7);</a:t>
            </a:r>
          </a:p>
          <a:p>
            <a:pPr marL="0" indent="0">
              <a:buNone/>
            </a:pP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php &gt; print_r($a);</a:t>
            </a:r>
          </a:p>
          <a:p>
            <a:pPr marL="0" indent="0">
              <a:buNone/>
            </a:pP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Array </a:t>
            </a:r>
          </a:p>
          <a:p>
            <a:pPr marL="0" indent="0">
              <a:buNone/>
            </a:pP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</a:p>
          <a:p>
            <a:pPr marL="0" indent="0">
              <a:buNone/>
            </a:pP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   [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7] =&gt; This </a:t>
            </a:r>
          </a:p>
          <a:p>
            <a:pPr marL="0" indent="0">
              <a:buNone/>
            </a:pP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   [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0] =&gt; is </a:t>
            </a:r>
          </a:p>
          <a:p>
            <a:pPr marL="0" indent="0">
              <a:buNone/>
            </a:pP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   [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8] =&gt; different </a:t>
            </a:r>
          </a:p>
          <a:p>
            <a:pPr marL="0" indent="0">
              <a:buNone/>
            </a:pP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   [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five] =&gt; 5 </a:t>
            </a:r>
          </a:p>
          <a:p>
            <a:pPr marL="0" indent="0">
              <a:buNone/>
            </a:pP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   [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6] =&gt; 6 </a:t>
            </a:r>
          </a:p>
          <a:p>
            <a:pPr marL="0" indent="0">
              <a:buNone/>
            </a:pP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   [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eight] =&gt; 7 </a:t>
            </a:r>
          </a:p>
          <a:p>
            <a:pPr marL="514350" indent="-514350">
              <a:buNone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PHP Arrays: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Autofit/>
          </a:bodyPr>
          <a:lstStyle/>
          <a:p>
            <a:r>
              <a:rPr lang="en-US" sz="2200" dirty="0" smtClean="0"/>
              <a:t>A PHP array index is really just a means of accessing a particular element in an array. It does not necessarily suggest an ordering. That is why we can use -90 as an index, which is stored in the array after the index 1.</a:t>
            </a:r>
          </a:p>
          <a:p>
            <a:r>
              <a:rPr lang="en-US" sz="2200" dirty="0" smtClean="0"/>
              <a:t>If we do not </a:t>
            </a:r>
            <a:r>
              <a:rPr lang="en-US" sz="2200" smtClean="0"/>
              <a:t>use </a:t>
            </a:r>
            <a:r>
              <a:rPr lang="en-US" sz="2200" smtClean="0"/>
              <a:t>a specific </a:t>
            </a:r>
            <a:r>
              <a:rPr lang="en-US" sz="2200" dirty="0" smtClean="0"/>
              <a:t>index to place a value in an array, </a:t>
            </a:r>
            <a:r>
              <a:rPr lang="en-US" sz="2200" smtClean="0"/>
              <a:t>the </a:t>
            </a:r>
            <a:r>
              <a:rPr lang="en-US" sz="2200" smtClean="0"/>
              <a:t>index used is first </a:t>
            </a:r>
            <a:r>
              <a:rPr lang="en-US" sz="2200" dirty="0" smtClean="0"/>
              <a:t>numeric </a:t>
            </a:r>
            <a:r>
              <a:rPr lang="en-US" sz="2200" smtClean="0"/>
              <a:t>index </a:t>
            </a:r>
            <a:r>
              <a:rPr lang="en-US" sz="2200" smtClean="0"/>
              <a:t>that is greater </a:t>
            </a:r>
            <a:r>
              <a:rPr lang="en-US" sz="2200" dirty="0" smtClean="0"/>
              <a:t>than </a:t>
            </a:r>
            <a:r>
              <a:rPr lang="en-US" sz="2200" smtClean="0"/>
              <a:t>the </a:t>
            </a:r>
            <a:r>
              <a:rPr lang="en-US" sz="2200" smtClean="0"/>
              <a:t>largest already-used numeric index.</a:t>
            </a:r>
            <a:endParaRPr lang="en-US" sz="2200" dirty="0" smtClean="0"/>
          </a:p>
          <a:p>
            <a:r>
              <a:rPr lang="en-US" sz="2200" dirty="0" smtClean="0"/>
              <a:t>Array elements can be displayed using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  <a:r>
              <a:rPr lang="en-US" sz="2200" dirty="0" smtClean="0"/>
              <a:t>, but you need to use the built-in </a:t>
            </a:r>
            <a:r>
              <a:rPr lang="en-US" sz="2200" smtClean="0"/>
              <a:t>function 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print_r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200" dirty="0" smtClean="0"/>
              <a:t> to print an entire array.</a:t>
            </a:r>
          </a:p>
          <a:p>
            <a:r>
              <a:rPr lang="en-US" sz="2200" dirty="0" smtClean="0"/>
              <a:t>A function called 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count()</a:t>
            </a:r>
            <a:r>
              <a:rPr lang="en-US" sz="2200" dirty="0" smtClean="0"/>
              <a:t> gives us the size of an array.</a:t>
            </a:r>
          </a:p>
          <a:p>
            <a:r>
              <a:rPr lang="en-US" sz="2200" dirty="0" smtClean="0"/>
              <a:t>An entire array can be created by using the 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array()</a:t>
            </a:r>
            <a:r>
              <a:rPr lang="en-US" sz="2200" dirty="0" smtClean="0"/>
              <a:t> construct.</a:t>
            </a:r>
          </a:p>
          <a:p>
            <a:r>
              <a:rPr lang="en-US" sz="2200" dirty="0" smtClean="0"/>
              <a:t>If we </a:t>
            </a:r>
            <a:r>
              <a:rPr lang="en-US" sz="2200" smtClean="0"/>
              <a:t>want </a:t>
            </a:r>
            <a:r>
              <a:rPr lang="en-US" sz="2200" smtClean="0"/>
              <a:t>values with conventionally </a:t>
            </a:r>
            <a:r>
              <a:rPr lang="en-US" sz="2200" dirty="0" smtClean="0"/>
              <a:t>ordered numeric indices from an associative array, we can use the </a:t>
            </a:r>
            <a:r>
              <a:rPr lang="en-US" sz="2200" smtClean="0"/>
              <a:t>function 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array_values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200" dirty="0" smtClean="0"/>
              <a:t>.</a:t>
            </a:r>
            <a:endParaRPr lang="en-US" sz="22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2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State </a:t>
            </a:r>
            <a:r>
              <a:rPr lang="en-US" smtClean="0"/>
              <a:t>of Our Website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1529" y="1600200"/>
            <a:ext cx="708094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Bird's-Eye </a:t>
            </a:r>
            <a:r>
              <a:rPr lang="en-US" dirty="0" smtClean="0"/>
              <a:t>View of e-store Functionality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1811" y="1600200"/>
            <a:ext cx="6280378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PHP Code for Connecting to MySQL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>
                <a:cs typeface="Courier New" pitchFamily="49" charset="0"/>
              </a:rPr>
              <a:t>Content of the 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database.inc</a:t>
            </a:r>
            <a:r>
              <a:rPr lang="en-US" sz="2000">
                <a:cs typeface="Courier New" pitchFamily="49" charset="0"/>
              </a:rPr>
              <a:t> file: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&lt;?php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$dbLocation = "localhost"; //Location of the MySQL server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$dbUsername = "webbook2e"; //The user’s MySQL username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$dbPassword = "secret_password"; //Not really </a:t>
            </a:r>
            <a:r>
              <a:rPr lang="en-US" sz="1600"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</a:t>
            </a:r>
            <a:endParaRPr lang="en-US" sz="160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$dbName = "webbook2e"; //The name of the database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?&gt;</a:t>
            </a:r>
          </a:p>
          <a:p>
            <a:pPr>
              <a:buNone/>
            </a:pPr>
            <a:r>
              <a:rPr lang="en-US" sz="2000" smtClean="0">
                <a:cs typeface="Courier New" pitchFamily="49" charset="0"/>
              </a:rPr>
              <a:t>Partial content </a:t>
            </a:r>
            <a:r>
              <a:rPr lang="en-US" sz="2000">
                <a:cs typeface="Courier New" pitchFamily="49" charset="0"/>
              </a:rPr>
              <a:t>of the </a:t>
            </a:r>
            <a:r>
              <a:rPr lang="en-US" sz="2000" smtClean="0">
                <a:latin typeface="Courier New" panose="02070309020205020404" pitchFamily="49" charset="0"/>
                <a:cs typeface="Courier New" panose="02070309020205020404" pitchFamily="49" charset="0"/>
              </a:rPr>
              <a:t>connectToDatabase.php</a:t>
            </a:r>
            <a:r>
              <a:rPr lang="en-US" sz="2000" smtClean="0">
                <a:cs typeface="Courier New" pitchFamily="49" charset="0"/>
              </a:rPr>
              <a:t> </a:t>
            </a:r>
            <a:r>
              <a:rPr lang="en-US" sz="2000">
                <a:cs typeface="Courier New" pitchFamily="49" charset="0"/>
              </a:rPr>
              <a:t>file: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$db = mysqli_connect($dbLocation,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                 $dbUsername,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                 $dbPassword,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                 $dbName);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if (mysqli_connect_errno() || ($db == null))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printf("Database connection failed: %s&lt;br&gt;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       Connection script now terminating.",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       mysqli_connect_error());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exit(0);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Registering for Our Web Site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0567" y="1600200"/>
            <a:ext cx="5922865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Possible Registration </a:t>
            </a:r>
            <a:r>
              <a:rPr lang="en-US" dirty="0" smtClean="0"/>
              <a:t>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During the registration process we must be prepared to deal with at least the following possible scenarios:</a:t>
            </a:r>
          </a:p>
          <a:p>
            <a:pPr lvl="1"/>
            <a:r>
              <a:rPr lang="en-US" dirty="0" smtClean="0"/>
              <a:t>the user enters data that causes no problem and simply completes a successful registration</a:t>
            </a:r>
          </a:p>
          <a:p>
            <a:pPr lvl="1"/>
            <a:r>
              <a:rPr lang="en-US" dirty="0" smtClean="0"/>
              <a:t>the user enters something on the form that does not pass JavaScript validation on the client side</a:t>
            </a:r>
          </a:p>
          <a:p>
            <a:pPr lvl="1"/>
            <a:r>
              <a:rPr lang="en-US" dirty="0" smtClean="0"/>
              <a:t>a user has already </a:t>
            </a:r>
            <a:r>
              <a:rPr lang="en-US" smtClean="0"/>
              <a:t>registered but has </a:t>
            </a:r>
            <a:r>
              <a:rPr lang="en-US" dirty="0" smtClean="0"/>
              <a:t>perhaps </a:t>
            </a:r>
            <a:r>
              <a:rPr lang="en-US" smtClean="0"/>
              <a:t>forgotten about it, </a:t>
            </a:r>
            <a:r>
              <a:rPr lang="en-US" dirty="0" smtClean="0"/>
              <a:t>which will be recognized </a:t>
            </a:r>
            <a:r>
              <a:rPr lang="en-US" smtClean="0"/>
              <a:t>when that </a:t>
            </a:r>
            <a:r>
              <a:rPr lang="en-US" dirty="0" smtClean="0"/>
              <a:t>user is discovered to be in the database already</a:t>
            </a:r>
          </a:p>
          <a:p>
            <a:pPr lvl="1"/>
            <a:r>
              <a:rPr lang="en-US" dirty="0" smtClean="0"/>
              <a:t>the user attempts </a:t>
            </a:r>
            <a:r>
              <a:rPr lang="en-US" smtClean="0"/>
              <a:t>to register by choosing a </a:t>
            </a:r>
            <a:r>
              <a:rPr lang="en-US" dirty="0" smtClean="0"/>
              <a:t>login name that is already in use by a previously-registered customer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HTML </a:t>
            </a:r>
            <a:r>
              <a:rPr lang="en-US" sz="4000" smtClean="0"/>
              <a:t>Markup Excerpt from </a:t>
            </a:r>
            <a:r>
              <a:rPr lang="en-US" sz="4000" smtClean="0">
                <a:latin typeface="Courier New" panose="02070309020205020404" pitchFamily="49" charset="0"/>
                <a:cs typeface="Courier New" panose="02070309020205020404" pitchFamily="49" charset="0"/>
              </a:rPr>
              <a:t>registrationForm.php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200"/>
              <a:t> </a:t>
            </a: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&lt;main&gt;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&lt;article class="Registration"&gt;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&lt;h4&gt;Registration Form&lt;/h4&gt;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&lt;form id="registrationForm"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onsubmit="return registrationFormValidate();"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action="scripts/registrationFormResponse.php"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method="post"&gt;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&lt;table&gt;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&lt;tr&gt;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  &lt;td&gt;Salutation:&lt;/td&gt;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  &lt;td&gt;&lt;select name="salute"&gt;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    &lt;option&gt;&amp;nbsp;&lt;/option&gt;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    &lt;option&gt;Mrs.&lt;/option&gt;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    &lt;option&gt;Ms.&lt;/option&gt;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    &lt;option&gt;Mr.&lt;/option&gt;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    &lt;option&gt;Dr.&lt;/option&gt;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  &lt;/select&gt;&lt;/td&gt;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&lt;/tr&gt;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&lt;tr&gt;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  &lt;td&gt;First Name:&lt;/td&gt;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&lt;td&gt;&lt;input required type="text" name="firstName" size="40"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title="Initial capital, then lowercase and no spaces"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pattern="^[A-Z][a-z]*$"&gt;&lt;/td</a:t>
            </a:r>
            <a:r>
              <a:rPr lang="en-US" sz="12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endParaRPr lang="en-US" sz="120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&lt;/tr&gt;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96543" y="2690327"/>
            <a:ext cx="335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Notes</a:t>
            </a:r>
          </a:p>
          <a:p>
            <a:pPr marL="228600" indent="-228600">
              <a:buAutoNum type="arabicPeriod"/>
            </a:pPr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registrationFormValidate()</a:t>
            </a:r>
            <a:r>
              <a:rPr lang="en-US" sz="1200" smtClean="0"/>
              <a:t> just ensures that a blank form is not submitted. This is redundant here since we also use the </a:t>
            </a:r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required</a:t>
            </a:r>
            <a:r>
              <a:rPr lang="en-US" sz="1200" smtClean="0"/>
              <a:t> attribute on our form controls.</a:t>
            </a:r>
          </a:p>
          <a:p>
            <a:pPr marL="228600" indent="-228600">
              <a:buAutoNum type="arabicPeriod"/>
            </a:pPr>
            <a:r>
              <a:rPr lang="en-US" sz="1200" smtClean="0"/>
              <a:t>Most of our validation is done via the </a:t>
            </a:r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pattern</a:t>
            </a:r>
            <a:r>
              <a:rPr lang="en-US" sz="1200" smtClean="0"/>
              <a:t> attribute, with popup “tooltip” suggestions from the value of the </a:t>
            </a:r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en-US" sz="1200" smtClean="0"/>
              <a:t> attribute.</a:t>
            </a:r>
          </a:p>
          <a:p>
            <a:pPr marL="228600" indent="-228600">
              <a:buAutoNum type="arabicPeriod"/>
            </a:pPr>
            <a:r>
              <a:rPr lang="en-US" sz="1200" smtClean="0"/>
              <a:t>The form is processed by the script in the file </a:t>
            </a:r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registrationFormResponse.php</a:t>
            </a:r>
            <a:r>
              <a:rPr lang="en-US" sz="1200" smtClean="0"/>
              <a:t>, which in turn will include another script, </a:t>
            </a:r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registrationFormProcess.php</a:t>
            </a:r>
            <a:r>
              <a:rPr lang="en-US" sz="12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and Objectives:</a:t>
            </a:r>
            <a:br>
              <a:rPr lang="en-US" dirty="0" smtClean="0"/>
            </a:br>
            <a:r>
              <a:rPr lang="en-US" dirty="0" smtClean="0"/>
              <a:t>New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Browse through our product </a:t>
            </a:r>
            <a:r>
              <a:rPr lang="en-US" smtClean="0"/>
              <a:t>catalog without registering (that is, “anonymously”)</a:t>
            </a:r>
            <a:endParaRPr lang="en-US" dirty="0" smtClean="0"/>
          </a:p>
          <a:p>
            <a:r>
              <a:rPr lang="en-US" dirty="0" smtClean="0"/>
              <a:t>Open an account by registering with our website</a:t>
            </a:r>
          </a:p>
          <a:p>
            <a:r>
              <a:rPr lang="en-US" dirty="0" smtClean="0"/>
              <a:t>Log in to our website as a registered user, and later log out</a:t>
            </a:r>
          </a:p>
          <a:p>
            <a:r>
              <a:rPr lang="en-US" dirty="0" smtClean="0"/>
              <a:t>Browse through our product catalog as a registered user</a:t>
            </a:r>
            <a:r>
              <a:rPr lang="en-US" smtClean="0"/>
              <a:t>, and </a:t>
            </a:r>
            <a:r>
              <a:rPr lang="en-US" dirty="0" smtClean="0"/>
              <a:t>manage a </a:t>
            </a:r>
            <a:r>
              <a:rPr lang="en-US" smtClean="0"/>
              <a:t>shopping cart</a:t>
            </a:r>
            <a:br>
              <a:rPr lang="en-US" smtClean="0"/>
            </a:br>
            <a:r>
              <a:rPr lang="en-US" smtClean="0"/>
              <a:t>by adding and/or deleting items</a:t>
            </a:r>
            <a:endParaRPr lang="en-US" dirty="0" smtClean="0"/>
          </a:p>
          <a:p>
            <a:r>
              <a:rPr lang="en-US" smtClean="0"/>
              <a:t>Check out and “purchase” </a:t>
            </a:r>
            <a:r>
              <a:rPr lang="en-US" dirty="0" smtClean="0"/>
              <a:t>the shopping </a:t>
            </a:r>
            <a:r>
              <a:rPr lang="en-US" smtClean="0"/>
              <a:t>cart items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New User Registers Successfully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5309" y="2349245"/>
            <a:ext cx="6473381" cy="3027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</a:t>
            </a:r>
            <a:r>
              <a:rPr lang="en-US" smtClean="0"/>
              <a:t>mail </a:t>
            </a:r>
            <a:r>
              <a:rPr lang="en-US" dirty="0" smtClean="0"/>
              <a:t>Address Already in Database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6064" y="2349245"/>
            <a:ext cx="6471871" cy="3027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Re-registering for the Site with </a:t>
            </a:r>
            <a:r>
              <a:rPr lang="en-US" sz="3600" smtClean="0"/>
              <a:t>Different </a:t>
            </a:r>
            <a:r>
              <a:rPr lang="en-US" sz="3600" smtClean="0"/>
              <a:t>Email Address but </a:t>
            </a:r>
            <a:r>
              <a:rPr lang="en-US" sz="3600" dirty="0" smtClean="0"/>
              <a:t>Same Username</a:t>
            </a:r>
            <a:endParaRPr lang="en-US" sz="36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2994" y="1600200"/>
            <a:ext cx="6038011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Username Duplication Avoided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573" y="2215536"/>
            <a:ext cx="6502854" cy="3295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>
                <a:latin typeface="Courier New" panose="02070309020205020404" pitchFamily="49" charset="0"/>
                <a:cs typeface="Courier New" panose="02070309020205020404" pitchFamily="49" charset="0"/>
              </a:rPr>
              <a:t>registrationFormResponse.php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&lt;?php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//registrationFormResponse.php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include("../common/document_head.html");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&lt;body&gt;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&lt;header&gt;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&lt;?php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include("../common/banner.php");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include("../common/menus.html");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44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include("../scripts/connectToDatabase.php");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?&gt;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&lt;/header&gt;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&lt;main&gt;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&lt;article class="Registration"&gt;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  &lt;?php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44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include("../scripts/registrationFormProcess.php");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  ?&gt;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&lt;/article&gt;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&lt;/main&gt;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&lt;footer&gt;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&lt;?php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include("../common/footer_content.html");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?&gt;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&lt;/footer&gt;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&lt;/body&gt;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&lt;/html&gt;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Part 1 (of 2) of </a:t>
            </a:r>
            <a:r>
              <a:rPr lang="en-US" smtClean="0"/>
              <a:t>Main Part of Script </a:t>
            </a:r>
            <a:r>
              <a:rPr lang="en-US" smtClean="0"/>
              <a:t>from </a:t>
            </a:r>
            <a:r>
              <a:rPr lang="en-US" sz="3100" smtClean="0">
                <a:latin typeface="Courier New" pitchFamily="49" charset="0"/>
                <a:cs typeface="Courier New" pitchFamily="49" charset="0"/>
              </a:rPr>
              <a:t>registrationFormProcess.php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//========== main script begins here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if (isset($_POST['gender']) &amp;&amp; ($_POST['gender'] == "Female"))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$gender = "F";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else if (isset($_POST['gender']) &amp;&amp; ($_POST['gender'] == "Male"))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$gender = "M";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else $gender = "O"; //for "Other"</a:t>
            </a:r>
          </a:p>
          <a:p>
            <a:pPr marL="0" indent="0">
              <a:buNone/>
            </a:pP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if (emailAlreadyExists($db, $_POST['email']))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echo "&lt;h3&gt;Sorry, but your e-mail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address is already registered.&lt;/h3&gt;";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$unique_login = getUniqueID($db, $_POST['loginName']);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if ($unique_login != $_POST['loginName'])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echo "&lt;h3&gt;Your preferred login name already exists.&lt;br&gt;So ...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  we have assigned $unique_login as your login name.&lt;/h3&gt;";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Part </a:t>
            </a:r>
            <a:r>
              <a:rPr lang="en-US" smtClean="0"/>
              <a:t>2 </a:t>
            </a:r>
            <a:r>
              <a:rPr lang="en-US"/>
              <a:t>(of 2) of </a:t>
            </a:r>
            <a:r>
              <a:rPr lang="en-US" smtClean="0"/>
              <a:t>Main Part of Script </a:t>
            </a:r>
            <a:r>
              <a:rPr lang="en-US"/>
              <a:t>from </a:t>
            </a:r>
            <a:r>
              <a:rPr lang="en-US" sz="3100">
                <a:latin typeface="Courier New" pitchFamily="49" charset="0"/>
                <a:cs typeface="Courier New" pitchFamily="49" charset="0"/>
              </a:rPr>
              <a:t>registrationFormProcess.php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/>
              <a:t> </a:t>
            </a: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$query = "INSERT INTO Customers(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  customer_id,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  salutation,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  customer_first_name, customer_middle_initial, customer_last_name,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  gender,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  email_address,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  login_name, login_password,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  phone_number,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  address, town_city, county, country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)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VALUES (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  NULL,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  '$_POST[salute]',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  '$_POST[firstName]', '$_POST[middleInitial]', '$_POST[lastName]',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  '$_POST[gender]',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  '$_POST[email]',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  '$unique_login', '$_POST[loginPassword]',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  '$_POST[phone]',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  '$_POST[address]', '$_POST[city]', '$_POST[state]', '$_POST[country]'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);";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$success = mysqli_query($db, $query);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echo "&lt;h3&gt;Thank you for registering with our e-store.&lt;/h3&gt;";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echo "&lt;h3&gt;To log in and start shopping please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   &lt;a href='pages/loginForm.php'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      class='NoDecoration'&gt;click here&lt;/a&gt;.&lt;/h3&gt;";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mysqli_close($db);</a:t>
            </a:r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mtClean="0"/>
              <a:t>First of Two Helper Functions </a:t>
            </a:r>
            <a:r>
              <a:rPr lang="en-US" sz="3600" dirty="0" smtClean="0"/>
              <a:t>from</a:t>
            </a:r>
            <a:br>
              <a:rPr lang="en-US" sz="3600" dirty="0" smtClean="0"/>
            </a:br>
            <a:r>
              <a:rPr lang="en-US" sz="3600" smtClean="0">
                <a:latin typeface="Courier New" pitchFamily="49" charset="0"/>
                <a:cs typeface="Courier New" pitchFamily="49" charset="0"/>
              </a:rPr>
              <a:t> registrationFormProcess.php</a:t>
            </a:r>
            <a:endParaRPr lang="en-US" sz="36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function emailAlreadyExists($db, $email)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$query =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  "SELECT *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  FROM Customers 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  WHERE email_address = '$email'";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$customers = mysqli_query($db, $query);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$numRecords = mysqli_num_rows($customers);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return ($numRecords &gt; 0) ? true : false;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mtClean="0"/>
              <a:t>Second of </a:t>
            </a:r>
            <a:r>
              <a:rPr lang="en-US" sz="3600"/>
              <a:t>Two Helper Functions from</a:t>
            </a:r>
            <a:br>
              <a:rPr lang="en-US" sz="3600"/>
            </a:br>
            <a:r>
              <a:rPr lang="en-US" sz="3600">
                <a:latin typeface="Courier New" pitchFamily="49" charset="0"/>
                <a:cs typeface="Courier New" pitchFamily="49" charset="0"/>
              </a:rPr>
              <a:t> registrationFormProcess.php</a:t>
            </a:r>
            <a:endParaRPr lang="en-US" sz="36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function getUniqueID($db, $loginName)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$unique_login = $loginName;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$query =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"SELECT *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FROM Customers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WHERE login_name = '$unique_login'";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$customers = mysqli_query($db, $query);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$numRecords = mysqli_num_rows($customers);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if ($numRecords != 0)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//Try appending non-negative integers 0, 1, 2 ...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//till you get a unique login name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$i = -1;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do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$i++;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$unique_login = $loginName.$i;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$query =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  "SELECT *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  FROM Customers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  WHERE login_name = '$unique_login'";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$customers = mysqli_query($db, $query);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$numRecords = mysqli_num_rows($customers);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while ($numRecords != 0);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return $unique_login;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Logging In to the e-store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78026"/>
            <a:ext cx="8229600" cy="4170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Skills That </a:t>
            </a:r>
            <a:r>
              <a:rPr lang="en-US" dirty="0"/>
              <a:t>W</a:t>
            </a:r>
            <a:r>
              <a:rPr lang="en-US" dirty="0" smtClean="0"/>
              <a:t>ill </a:t>
            </a:r>
            <a:r>
              <a:rPr lang="en-US" dirty="0"/>
              <a:t>B</a:t>
            </a:r>
            <a:r>
              <a:rPr lang="en-US" dirty="0" smtClean="0"/>
              <a:t>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a PHP script connects to a MySQL database</a:t>
            </a:r>
          </a:p>
          <a:p>
            <a:r>
              <a:rPr lang="en-US" dirty="0" smtClean="0"/>
              <a:t>How a PHP script issues </a:t>
            </a:r>
            <a:r>
              <a:rPr lang="en-US" i="1" smtClean="0"/>
              <a:t>queries</a:t>
            </a:r>
            <a:r>
              <a:rPr lang="en-US" smtClean="0"/>
              <a:t> (requests for information) to </a:t>
            </a:r>
            <a:r>
              <a:rPr lang="en-US" dirty="0" smtClean="0"/>
              <a:t>a MySQL database and then receives and processes the replies</a:t>
            </a:r>
          </a:p>
          <a:p>
            <a:r>
              <a:rPr lang="en-US"/>
              <a:t>How to use a PHP </a:t>
            </a:r>
            <a:r>
              <a:rPr lang="en-US" i="1"/>
              <a:t>session</a:t>
            </a:r>
            <a:r>
              <a:rPr lang="en-US"/>
              <a:t> to keep track of a user’s activity during a visit to our website</a:t>
            </a:r>
          </a:p>
          <a:p>
            <a:r>
              <a:rPr lang="en-US" smtClean="0"/>
              <a:t>More </a:t>
            </a:r>
            <a:r>
              <a:rPr lang="en-US" dirty="0" smtClean="0"/>
              <a:t>about </a:t>
            </a:r>
            <a:r>
              <a:rPr lang="en-US" smtClean="0"/>
              <a:t>PHP arrays will be helpful, so we begin with </a:t>
            </a:r>
            <a:r>
              <a:rPr lang="en-US" smtClean="0"/>
              <a:t>a sequence of slides on that topic.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Part 1 (of 3) of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loginForm.php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&lt;?php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//loginForm.php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session_start();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if (isset($_SESSION['customer_id'])) header('Location: estore.php');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$retrying = isset($_GET['retrying']) ? true : false;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include("../common/document_head.html");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&lt;body&gt;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&lt;header&gt;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&lt;?php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include("../common/banner.php");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include("../common/menus.html");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?&gt;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&lt;/header&gt;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&lt;main&gt;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&lt;article class="Login"&gt;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&lt;h4&gt;Login Form&lt;/h4&gt;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&lt;form id="loginForm"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  onsubmit="return loginFormValidate();"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  action="scripts/loginFormProcess.php"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  method="post"&gt;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27432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Notes</a:t>
            </a:r>
          </a:p>
          <a:p>
            <a:r>
              <a:rPr lang="en-US" smtClean="0"/>
              <a:t>This time the validation function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loginFormValidate()</a:t>
            </a:r>
            <a:r>
              <a:rPr lang="en-US" smtClean="0">
                <a:cs typeface="Courier New" panose="02070309020205020404" pitchFamily="49" charset="0"/>
              </a:rPr>
              <a:t> again just ensures that a blank form is not submitted but this time it is actually necessary since (for variety) we’ve left the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required</a:t>
            </a:r>
            <a:r>
              <a:rPr lang="en-US" smtClean="0">
                <a:cs typeface="Courier New" panose="02070309020205020404" pitchFamily="49" charset="0"/>
              </a:rPr>
              <a:t> attribute off of our form controls.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 </a:t>
            </a:r>
            <a:r>
              <a:rPr lang="en-US" smtClean="0"/>
              <a:t>2 </a:t>
            </a:r>
            <a:r>
              <a:rPr lang="en-US"/>
              <a:t>(of </a:t>
            </a:r>
            <a:r>
              <a:rPr lang="en-US" smtClean="0"/>
              <a:t>3) </a:t>
            </a:r>
            <a:r>
              <a:rPr lang="en-US"/>
              <a:t>of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loginForm.php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05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&lt;</a:t>
            </a:r>
            <a:r>
              <a:rPr lang="en-US" sz="1050">
                <a:latin typeface="Courier New" panose="02070309020205020404" pitchFamily="49" charset="0"/>
                <a:cs typeface="Courier New" panose="02070309020205020404" pitchFamily="49" charset="0"/>
              </a:rPr>
              <a:t>table class="TableCellSpacer"&gt;</a:t>
            </a:r>
          </a:p>
          <a:p>
            <a:pPr marL="0" indent="0">
              <a:buNone/>
            </a:pPr>
            <a:r>
              <a:rPr lang="en-US" sz="1050">
                <a:latin typeface="Courier New" panose="02070309020205020404" pitchFamily="49" charset="0"/>
                <a:cs typeface="Courier New" panose="02070309020205020404" pitchFamily="49" charset="0"/>
              </a:rPr>
              <a:t>              &lt;tr&gt;</a:t>
            </a:r>
          </a:p>
          <a:p>
            <a:pPr marL="0" indent="0">
              <a:buNone/>
            </a:pPr>
            <a:r>
              <a:rPr lang="en-US" sz="1050">
                <a:latin typeface="Courier New" panose="02070309020205020404" pitchFamily="49" charset="0"/>
                <a:cs typeface="Courier New" panose="02070309020205020404" pitchFamily="49" charset="0"/>
              </a:rPr>
              <a:t>                &lt;td&gt;Username:&lt;/td&gt;</a:t>
            </a:r>
          </a:p>
          <a:p>
            <a:pPr marL="0" indent="0">
              <a:buNone/>
            </a:pPr>
            <a:r>
              <a:rPr lang="en-US" sz="1050">
                <a:latin typeface="Courier New" panose="02070309020205020404" pitchFamily="49" charset="0"/>
                <a:cs typeface="Courier New" panose="02070309020205020404" pitchFamily="49" charset="0"/>
              </a:rPr>
              <a:t>                &lt;td&gt;&lt;input name="loginName"</a:t>
            </a:r>
          </a:p>
          <a:p>
            <a:pPr marL="0" indent="0">
              <a:buNone/>
            </a:pPr>
            <a:r>
              <a:rPr lang="en-US" sz="1050">
                <a:latin typeface="Courier New" panose="02070309020205020404" pitchFamily="49" charset="0"/>
                <a:cs typeface="Courier New" panose="02070309020205020404" pitchFamily="49" charset="0"/>
              </a:rPr>
              <a:t>                  type="text" size="20"</a:t>
            </a:r>
          </a:p>
          <a:p>
            <a:pPr marL="0" indent="0">
              <a:buNone/>
            </a:pPr>
            <a:r>
              <a:rPr lang="en-US" sz="1050">
                <a:latin typeface="Courier New" panose="02070309020205020404" pitchFamily="49" charset="0"/>
                <a:cs typeface="Courier New" panose="02070309020205020404" pitchFamily="49" charset="0"/>
              </a:rPr>
              <a:t>                  title="Must be at least 6 letters and or digits"</a:t>
            </a:r>
          </a:p>
          <a:p>
            <a:pPr marL="0" indent="0">
              <a:buNone/>
            </a:pPr>
            <a:r>
              <a:rPr lang="en-US" sz="1050">
                <a:latin typeface="Courier New" panose="02070309020205020404" pitchFamily="49" charset="0"/>
                <a:cs typeface="Courier New" panose="02070309020205020404" pitchFamily="49" charset="0"/>
              </a:rPr>
              <a:t>                  pattern="^\w{6,}$"&gt;&lt;/td&gt;</a:t>
            </a:r>
          </a:p>
          <a:p>
            <a:pPr marL="0" indent="0">
              <a:buNone/>
            </a:pPr>
            <a:r>
              <a:rPr lang="en-US" sz="1050">
                <a:latin typeface="Courier New" panose="02070309020205020404" pitchFamily="49" charset="0"/>
                <a:cs typeface="Courier New" panose="02070309020205020404" pitchFamily="49" charset="0"/>
              </a:rPr>
              <a:t>                &lt;td rowspan="3"&gt;</a:t>
            </a:r>
          </a:p>
          <a:p>
            <a:pPr marL="0" indent="0">
              <a:buNone/>
            </a:pPr>
            <a:r>
              <a:rPr lang="en-US" sz="1050">
                <a:latin typeface="Courier New" panose="02070309020205020404" pitchFamily="49" charset="0"/>
                <a:cs typeface="Courier New" panose="02070309020205020404" pitchFamily="49" charset="0"/>
              </a:rPr>
              <a:t>                  Important Note:</a:t>
            </a:r>
          </a:p>
          <a:p>
            <a:pPr marL="0" indent="0">
              <a:buNone/>
            </a:pPr>
            <a:r>
              <a:rPr lang="en-US" sz="1050">
                <a:latin typeface="Courier New" panose="02070309020205020404" pitchFamily="49" charset="0"/>
                <a:cs typeface="Courier New" panose="02070309020205020404" pitchFamily="49" charset="0"/>
              </a:rPr>
              <a:t>                  &lt;br&gt;Purchasing and checkout require logging in.</a:t>
            </a:r>
          </a:p>
          <a:p>
            <a:pPr marL="0" indent="0">
              <a:buNone/>
            </a:pPr>
            <a:r>
              <a:rPr lang="en-US" sz="1050">
                <a:latin typeface="Courier New" panose="02070309020205020404" pitchFamily="49" charset="0"/>
                <a:cs typeface="Courier New" panose="02070309020205020404" pitchFamily="49" charset="0"/>
              </a:rPr>
              <a:t>                  &lt;br&gt;And if you have not yet registered with our</a:t>
            </a:r>
          </a:p>
          <a:p>
            <a:pPr marL="0" indent="0">
              <a:buNone/>
            </a:pPr>
            <a:r>
              <a:rPr lang="en-US" sz="1050">
                <a:latin typeface="Courier New" panose="02070309020205020404" pitchFamily="49" charset="0"/>
                <a:cs typeface="Courier New" panose="02070309020205020404" pitchFamily="49" charset="0"/>
              </a:rPr>
              <a:t>                  &lt;br&gt;e-store, before login you must</a:t>
            </a:r>
          </a:p>
          <a:p>
            <a:pPr marL="0" indent="0">
              <a:buNone/>
            </a:pPr>
            <a:r>
              <a:rPr lang="en-US" sz="1050">
                <a:latin typeface="Courier New" panose="02070309020205020404" pitchFamily="49" charset="0"/>
                <a:cs typeface="Courier New" panose="02070309020205020404" pitchFamily="49" charset="0"/>
              </a:rPr>
              <a:t>                  &lt;a href="pages/registrationForm.php"</a:t>
            </a:r>
          </a:p>
          <a:p>
            <a:pPr marL="0" indent="0">
              <a:buNone/>
            </a:pPr>
            <a:r>
              <a:rPr lang="en-US" sz="105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class="NoDecoration"&gt;register here&lt;/a&gt;.</a:t>
            </a:r>
          </a:p>
          <a:p>
            <a:pPr marL="0" indent="0">
              <a:buNone/>
            </a:pPr>
            <a:r>
              <a:rPr lang="en-US" sz="1050">
                <a:latin typeface="Courier New" panose="02070309020205020404" pitchFamily="49" charset="0"/>
                <a:cs typeface="Courier New" panose="02070309020205020404" pitchFamily="49" charset="0"/>
              </a:rPr>
              <a:t>                &lt;/td&gt;</a:t>
            </a:r>
          </a:p>
          <a:p>
            <a:pPr marL="0" indent="0">
              <a:buNone/>
            </a:pPr>
            <a:r>
              <a:rPr lang="en-US" sz="1050">
                <a:latin typeface="Courier New" panose="02070309020205020404" pitchFamily="49" charset="0"/>
                <a:cs typeface="Courier New" panose="02070309020205020404" pitchFamily="49" charset="0"/>
              </a:rPr>
              <a:t>              &lt;/tr&gt;</a:t>
            </a:r>
          </a:p>
          <a:p>
            <a:pPr marL="0" indent="0">
              <a:buNone/>
            </a:pPr>
            <a:r>
              <a:rPr lang="en-US" sz="1050">
                <a:latin typeface="Courier New" panose="02070309020205020404" pitchFamily="49" charset="0"/>
                <a:cs typeface="Courier New" panose="02070309020205020404" pitchFamily="49" charset="0"/>
              </a:rPr>
              <a:t>              &lt;tr&gt;</a:t>
            </a:r>
          </a:p>
          <a:p>
            <a:pPr marL="0" indent="0">
              <a:buNone/>
            </a:pPr>
            <a:r>
              <a:rPr lang="en-US" sz="1050">
                <a:latin typeface="Courier New" panose="02070309020205020404" pitchFamily="49" charset="0"/>
                <a:cs typeface="Courier New" panose="02070309020205020404" pitchFamily="49" charset="0"/>
              </a:rPr>
              <a:t>                &lt;td&gt;Password:&lt;/td&gt;</a:t>
            </a:r>
          </a:p>
          <a:p>
            <a:pPr marL="0" indent="0">
              <a:buNone/>
            </a:pPr>
            <a:r>
              <a:rPr lang="en-US" sz="1050">
                <a:latin typeface="Courier New" panose="02070309020205020404" pitchFamily="49" charset="0"/>
                <a:cs typeface="Courier New" panose="02070309020205020404" pitchFamily="49" charset="0"/>
              </a:rPr>
              <a:t>                &lt;td&gt;&lt;input name="loginPassword"</a:t>
            </a:r>
          </a:p>
          <a:p>
            <a:pPr marL="0" indent="0">
              <a:buNone/>
            </a:pPr>
            <a:r>
              <a:rPr lang="en-US" sz="1050">
                <a:latin typeface="Courier New" panose="02070309020205020404" pitchFamily="49" charset="0"/>
                <a:cs typeface="Courier New" panose="02070309020205020404" pitchFamily="49" charset="0"/>
              </a:rPr>
              <a:t>                  type="password" size="20"</a:t>
            </a:r>
          </a:p>
          <a:p>
            <a:pPr marL="0" indent="0">
              <a:buNone/>
            </a:pPr>
            <a:r>
              <a:rPr lang="en-US" sz="1050">
                <a:latin typeface="Courier New" panose="02070309020205020404" pitchFamily="49" charset="0"/>
                <a:cs typeface="Courier New" panose="02070309020205020404" pitchFamily="49" charset="0"/>
              </a:rPr>
              <a:t>                  title="Must be at least 6 letters and or digits"</a:t>
            </a:r>
          </a:p>
          <a:p>
            <a:pPr marL="0" indent="0">
              <a:buNone/>
            </a:pPr>
            <a:r>
              <a:rPr lang="en-US" sz="1050">
                <a:latin typeface="Courier New" panose="02070309020205020404" pitchFamily="49" charset="0"/>
                <a:cs typeface="Courier New" panose="02070309020205020404" pitchFamily="49" charset="0"/>
              </a:rPr>
              <a:t>                  pattern="^\w{6,}$"&gt;&lt;/td&gt;</a:t>
            </a:r>
          </a:p>
          <a:p>
            <a:pPr marL="0" indent="0">
              <a:buNone/>
            </a:pPr>
            <a:r>
              <a:rPr lang="en-US" sz="1050">
                <a:latin typeface="Courier New" panose="02070309020205020404" pitchFamily="49" charset="0"/>
                <a:cs typeface="Courier New" panose="02070309020205020404" pitchFamily="49" charset="0"/>
              </a:rPr>
              <a:t>              &lt;/tr&gt;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10: PHP and MySQL for Client-Server Database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 </a:t>
            </a:r>
            <a:r>
              <a:rPr lang="en-US" smtClean="0"/>
              <a:t>3 </a:t>
            </a:r>
            <a:r>
              <a:rPr lang="en-US"/>
              <a:t>(of 3) of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loginForm.php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&lt;</a:t>
            </a:r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tr&gt;</a:t>
            </a:r>
          </a:p>
          <a:p>
            <a:pPr marL="0" indent="0">
              <a:buNone/>
            </a:pPr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                &lt;td&gt;&lt;input type="submit" value="Login"&gt;&lt;/td&gt;</a:t>
            </a:r>
          </a:p>
          <a:p>
            <a:pPr marL="0" indent="0">
              <a:buNone/>
            </a:pPr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                &lt;td&gt;&lt;input type="reset" value="Reset Form"&gt;&lt;/td&gt;</a:t>
            </a:r>
          </a:p>
          <a:p>
            <a:pPr marL="0" indent="0">
              <a:buNone/>
            </a:pPr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              &lt;/tr&gt;</a:t>
            </a:r>
          </a:p>
          <a:p>
            <a:pPr marL="0" indent="0">
              <a:buNone/>
            </a:pPr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</a:p>
          <a:p>
            <a:pPr marL="0" indent="0">
              <a:buNone/>
            </a:pPr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              &lt;?php if ($retrying) { ?&gt;</a:t>
            </a:r>
          </a:p>
          <a:p>
            <a:pPr marL="0" indent="0">
              <a:buNone/>
            </a:pPr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</a:p>
          <a:p>
            <a:pPr marL="0" indent="0">
              <a:buNone/>
            </a:pPr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              &lt;tr&gt;</a:t>
            </a:r>
          </a:p>
          <a:p>
            <a:pPr marL="0" indent="0">
              <a:buNone/>
            </a:pPr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                &lt;td colspan="2" class="ErrorMessage"&gt;</a:t>
            </a:r>
          </a:p>
          <a:p>
            <a:pPr marL="0" indent="0">
              <a:buNone/>
            </a:pPr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Sorry, but your login procedure failed.</a:t>
            </a:r>
          </a:p>
          <a:p>
            <a:pPr marL="0" indent="0">
              <a:buNone/>
            </a:pPr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&lt;br&gt;An invalid username or password was entered.</a:t>
            </a:r>
          </a:p>
          <a:p>
            <a:pPr marL="0" indent="0">
              <a:buNone/>
            </a:pPr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&lt;br&gt;Please try again to enter correct login information.</a:t>
            </a:r>
          </a:p>
          <a:p>
            <a:pPr marL="0" indent="0">
              <a:buNone/>
            </a:pPr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                &lt;/td&gt;</a:t>
            </a:r>
          </a:p>
          <a:p>
            <a:pPr marL="0" indent="0">
              <a:buNone/>
            </a:pPr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              &lt;/tr&gt;</a:t>
            </a:r>
          </a:p>
          <a:p>
            <a:pPr marL="0" indent="0">
              <a:buNone/>
            </a:pPr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</a:p>
          <a:p>
            <a:pPr marL="0" indent="0">
              <a:buNone/>
            </a:pPr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              &lt;?php } ?&gt;</a:t>
            </a:r>
          </a:p>
          <a:p>
            <a:pPr marL="0" indent="0">
              <a:buNone/>
            </a:pPr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</a:p>
          <a:p>
            <a:pPr marL="0" indent="0">
              <a:buNone/>
            </a:pPr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          &lt;/table&gt;</a:t>
            </a:r>
          </a:p>
          <a:p>
            <a:pPr marL="0" indent="0">
              <a:buNone/>
            </a:pPr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        &lt;/form&gt;</a:t>
            </a:r>
          </a:p>
          <a:p>
            <a:pPr marL="0" indent="0">
              <a:buNone/>
            </a:pPr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      &lt;/article&gt;</a:t>
            </a:r>
          </a:p>
          <a:p>
            <a:pPr marL="0" indent="0">
              <a:buNone/>
            </a:pPr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    &lt;/main&gt;</a:t>
            </a:r>
          </a:p>
          <a:p>
            <a:pPr marL="0" indent="0">
              <a:buNone/>
            </a:pPr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    &lt;footer&gt;</a:t>
            </a:r>
          </a:p>
          <a:p>
            <a:pPr marL="0" indent="0">
              <a:buNone/>
            </a:pPr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      &lt;?php</a:t>
            </a:r>
          </a:p>
          <a:p>
            <a:pPr marL="0" indent="0">
              <a:buNone/>
            </a:pPr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      include("../common/footer_content.html");</a:t>
            </a:r>
          </a:p>
          <a:p>
            <a:pPr marL="0" indent="0">
              <a:buNone/>
            </a:pPr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      ?&gt;</a:t>
            </a:r>
          </a:p>
          <a:p>
            <a:pPr marL="0" indent="0">
              <a:buNone/>
            </a:pPr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    &lt;/footer&gt;</a:t>
            </a:r>
          </a:p>
          <a:p>
            <a:pPr marL="0" indent="0">
              <a:buNone/>
            </a:pPr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  &lt;/body&gt;</a:t>
            </a:r>
          </a:p>
          <a:p>
            <a:pPr marL="0" indent="0">
              <a:buNone/>
            </a:pPr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&lt;/html&gt;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10: PHP and MySQL for Client-Server Database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7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loginFormProcess.php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(Part 1 </a:t>
            </a:r>
            <a:r>
              <a:rPr lang="en-US" dirty="0" smtClean="0"/>
              <a:t>of 2)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session_start();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if (isset($_SESSION['customer_id']))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header("Location: ../pages/estore.php");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include("connectToDatabase.php");</a:t>
            </a:r>
          </a:p>
          <a:p>
            <a:pPr marL="0" indent="0">
              <a:buNone/>
            </a:pPr>
            <a:endParaRPr 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$query = "SELECT * FROM Customers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WHERE login_name = '$_POST[loginName]'";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$rowsWithMatchingLoginName = mysqli_query($db, $query);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$numRecords = mysqli_num_rows($rowsWithMatchingLoginName);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if ($numRecords == 0)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//No records were retrieved, so ...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header("Location: ../pages/loginForm.php?retrying=true");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loginFormProcess.php</a:t>
            </a:r>
            <a:r>
              <a:rPr lang="en-US"/>
              <a:t/>
            </a:r>
            <a:br>
              <a:rPr lang="en-US"/>
            </a:br>
            <a:r>
              <a:rPr lang="en-US"/>
              <a:t>(Part </a:t>
            </a:r>
            <a:r>
              <a:rPr lang="en-US" smtClean="0"/>
              <a:t>2 </a:t>
            </a:r>
            <a:r>
              <a:rPr lang="en-US"/>
              <a:t>of 2)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if ($numRecords == 1)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$row = mysqli_fetch_array($rowsWithMatchingLoginName, MYSQLI_ASSOC);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if ($_POST['loginPassword'] == $row['login_password'])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$_SESSION['customer_id'] = $row['customer_id'];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$_SESSION['salutation']  = $row['salutation'];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$_SESSION['customer_first_name'] = $row['customer_first_name'];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$_SESSION['customer_middle_initial'] =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$row['customer_middle_initial'];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$_SESSION['customer_last_name'] = $row['customer_last_name'];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$productID = $_SESSION['purchasePending'];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if ($productID != "")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unset($_SESSION['purchasePending']);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$destination =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    "../pages/shoppingCart.php?productID=$productID";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$goto  = "Location: $destination";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else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$destination = getenv('HTTP_REFERER'); 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$goto  = "Location: ".$destination;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header($goto);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else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//The password entered did not match the database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//password for the login name entered, so ...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header("Location: ../pages/loginForm.php?retrying=true");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mysqli_close($db);</a:t>
            </a:r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Request For a User to Try </a:t>
            </a:r>
            <a:r>
              <a:rPr lang="en-US" smtClean="0"/>
              <a:t>Again after </a:t>
            </a:r>
            <a:r>
              <a:rPr lang="en-US" dirty="0" smtClean="0"/>
              <a:t>a Failed Login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432" y="1784533"/>
            <a:ext cx="7483135" cy="4157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Passing Key/Value Pairs in a URL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$goto = "Location: </a:t>
            </a:r>
            <a:r>
              <a:rPr lang="en-US" sz="1900" smtClean="0">
                <a:latin typeface="Courier New" pitchFamily="49" charset="0"/>
                <a:cs typeface="Courier New" pitchFamily="49" charset="0"/>
              </a:rPr>
              <a:t>../</a:t>
            </a:r>
            <a:r>
              <a:rPr lang="en-US" sz="1900" smtClean="0">
                <a:latin typeface="Courier New" pitchFamily="49" charset="0"/>
                <a:cs typeface="Courier New" pitchFamily="49" charset="0"/>
              </a:rPr>
              <a:t>purchase.php?productID=$prodID";</a:t>
            </a:r>
            <a:endParaRPr lang="en-US" sz="19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header('Location: </a:t>
            </a:r>
            <a:r>
              <a:rPr lang="en-US" sz="1900" smtClean="0">
                <a:latin typeface="Courier New" pitchFamily="49" charset="0"/>
                <a:cs typeface="Courier New" pitchFamily="49" charset="0"/>
              </a:rPr>
              <a:t>../</a:t>
            </a:r>
            <a:r>
              <a:rPr lang="en-US" sz="1900" smtClean="0">
                <a:latin typeface="Courier New" pitchFamily="49" charset="0"/>
                <a:cs typeface="Courier New" pitchFamily="49" charset="0"/>
              </a:rPr>
              <a:t>login.php?retrying=true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');</a:t>
            </a:r>
          </a:p>
          <a:p>
            <a:r>
              <a:rPr lang="en-US" dirty="0" smtClean="0"/>
              <a:t>At the end of each of these lines we see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?</a:t>
            </a:r>
            <a:r>
              <a:rPr lang="en-US" dirty="0" smtClean="0"/>
              <a:t> separating a key/value pair in which the key and value are themselves separated by an equals sign</a:t>
            </a:r>
          </a:p>
          <a:p>
            <a:r>
              <a:rPr lang="en-US" dirty="0" smtClean="0"/>
              <a:t>The value half of the pair can be provided as a literal value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dirty="0" smtClean="0"/>
              <a:t>) or as a variable </a:t>
            </a:r>
            <a:r>
              <a:rPr lang="en-US" dirty="0" smtClean="0">
                <a:cs typeface="Courier New" pitchFamily="49" charset="0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$prod</a:t>
            </a:r>
            <a:r>
              <a:rPr lang="en-US" dirty="0" smtClean="0"/>
              <a:t>).</a:t>
            </a:r>
          </a:p>
          <a:p>
            <a:r>
              <a:rPr lang="en-US" dirty="0" smtClean="0"/>
              <a:t>More than one key/value pair can be passed along in this way, in which case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&amp;</a:t>
            </a:r>
            <a:r>
              <a:rPr lang="en-US" dirty="0" smtClean="0"/>
              <a:t> separates the key/value pairs:</a:t>
            </a:r>
          </a:p>
          <a:p>
            <a:pPr>
              <a:buNone/>
            </a:pPr>
            <a:r>
              <a:rPr lang="en-US" sz="230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300" smtClean="0">
                <a:latin typeface="Courier New" pitchFamily="49" charset="0"/>
                <a:cs typeface="Courier New" pitchFamily="49" charset="0"/>
              </a:rPr>
              <a:t>login.php?retrying=true&amp;otherKey=otherValue</a:t>
            </a:r>
            <a:endParaRPr lang="en-US" sz="23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ogout.php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(Part 1 of 3)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&lt;?php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//logout.php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session_start();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$needToUseLoggedInMessage = isset($_SESSION['customer_id']) ? true : false;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if (isset($_SESSION['customer_id']))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$customerID = $_SESSION['customer_id'];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include("../scripts/connectToDatabase.php");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include("../scripts/logoutProcess.php");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//Doing this ...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session_unset();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session_destroy();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//... requires that banner.php check to make sure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//that $_SESSION values are set before using them.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include("../common/document_head.html");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</a:p>
          <a:p>
            <a:pPr marL="0" indent="0">
              <a:buNone/>
            </a:pPr>
            <a:endParaRPr 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logout.php</a:t>
            </a:r>
            <a:r>
              <a:rPr lang="en-US" sz="4000"/>
              <a:t/>
            </a:r>
            <a:br>
              <a:rPr lang="en-US" sz="4000"/>
            </a:br>
            <a:r>
              <a:rPr lang="en-US" sz="4000"/>
              <a:t>(Part </a:t>
            </a:r>
            <a:r>
              <a:rPr lang="en-US" sz="4000" smtClean="0"/>
              <a:t>2 </a:t>
            </a:r>
            <a:r>
              <a:rPr lang="en-US" sz="4000"/>
              <a:t>of 3)</a:t>
            </a:r>
            <a:endParaRPr lang="en-US" sz="4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&lt;body&gt;</a:t>
            </a:r>
          </a:p>
          <a:p>
            <a:pPr marL="0" indent="0">
              <a:buNone/>
            </a:pP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&lt;header&gt;</a:t>
            </a:r>
          </a:p>
          <a:p>
            <a:pPr marL="0" indent="0">
              <a:buNone/>
            </a:pP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  &lt;?php</a:t>
            </a:r>
          </a:p>
          <a:p>
            <a:pPr marL="0" indent="0">
              <a:buNone/>
            </a:pP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  include("../common/banner.php");</a:t>
            </a:r>
          </a:p>
          <a:p>
            <a:pPr marL="0" indent="0">
              <a:buNone/>
            </a:pP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  include("../common/menus.html");</a:t>
            </a:r>
          </a:p>
          <a:p>
            <a:pPr marL="0" indent="0">
              <a:buNone/>
            </a:pP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  ?&gt;</a:t>
            </a:r>
          </a:p>
          <a:p>
            <a:pPr marL="0" indent="0">
              <a:buNone/>
            </a:pP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&lt;/header&gt;</a:t>
            </a:r>
          </a:p>
          <a:p>
            <a:pPr marL="0" indent="0">
              <a:buNone/>
            </a:pP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&lt;main&gt;</a:t>
            </a:r>
          </a:p>
          <a:p>
            <a:pPr marL="0" indent="0">
              <a:buNone/>
            </a:pP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  &lt;article class="Logout"&gt;</a:t>
            </a:r>
          </a:p>
          <a:p>
            <a:pPr marL="0" indent="0">
              <a:buNone/>
            </a:pP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    &lt;h4&gt;Logout&lt;/h4&gt;</a:t>
            </a:r>
          </a:p>
          <a:p>
            <a:pPr marL="0" indent="0">
              <a:buNone/>
            </a:pP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pPr marL="0" indent="0">
              <a:buNone/>
            </a:pP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    &lt;?php if ($needToUseLoggedInMessage) { ?&gt;</a:t>
            </a:r>
          </a:p>
          <a:p>
            <a:pPr marL="0" indent="0">
              <a:buNone/>
            </a:pP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pPr marL="0" indent="0">
              <a:buNone/>
            </a:pP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    &lt;p&gt;&lt;br&gt;Thank you for visiting our e-store.&lt;br&gt;</a:t>
            </a:r>
          </a:p>
          <a:p>
            <a:pPr marL="0" indent="0">
              <a:buNone/>
            </a:pP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       You have successfully logged out.&lt;/p&gt;</a:t>
            </a:r>
          </a:p>
          <a:p>
            <a:pPr marL="0" indent="0">
              <a:buNone/>
            </a:pP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    &lt;p&gt;If you wish to log back in,</a:t>
            </a:r>
          </a:p>
          <a:p>
            <a:pPr marL="0" indent="0">
              <a:buNone/>
            </a:pP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      &lt;a href="pages/loginForm.php"</a:t>
            </a:r>
          </a:p>
          <a:p>
            <a:pPr marL="0" indent="0">
              <a:buNone/>
            </a:pP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         class="NoDecoration"&gt;click here&lt;/a&gt;.&lt;/p&gt;</a:t>
            </a:r>
          </a:p>
          <a:p>
            <a:pPr marL="0" indent="0">
              <a:buNone/>
            </a:pP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    &lt;p&gt;To browse our product catalog, </a:t>
            </a:r>
          </a:p>
          <a:p>
            <a:pPr marL="0" indent="0">
              <a:buNone/>
            </a:pP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      &lt;a href="pages/catalog.php"</a:t>
            </a:r>
          </a:p>
          <a:p>
            <a:pPr marL="0" indent="0">
              <a:buNone/>
            </a:pP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         class="NoDecoration"&gt;click here&lt;/a&gt;.&lt;/p&gt;</a:t>
            </a:r>
          </a:p>
          <a:p>
            <a:pPr marL="0" indent="0">
              <a:buNone/>
            </a:pP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</a:p>
          <a:p>
            <a:pPr marL="0" indent="0">
              <a:buNone/>
            </a:pP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    &lt;?php } else { ?&gt;</a:t>
            </a:r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logout.php</a:t>
            </a:r>
            <a:r>
              <a:rPr lang="en-US"/>
              <a:t/>
            </a:r>
            <a:br>
              <a:rPr lang="en-US"/>
            </a:br>
            <a:r>
              <a:rPr lang="en-US"/>
              <a:t>(Part </a:t>
            </a:r>
            <a:r>
              <a:rPr lang="en-US" smtClean="0"/>
              <a:t>3 </a:t>
            </a:r>
            <a:r>
              <a:rPr lang="en-US"/>
              <a:t>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&lt;?php } else { ?&gt;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&lt;p&gt;&lt;br&gt;Thank you for visiting Nature's Source.&lt;br&gt;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You have not yet logged in.&lt;/p&gt;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&lt;p&gt;If you do wish to log in,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&lt;a href="pages/loginForm.php"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 class="NoDecoration"&gt;click here&lt;/a&gt;.&lt;/p&gt;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&lt;p&gt;Or, just to browse our product catalog,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&lt;a href="pages/catalog.php"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 class="NoDecoration"&gt;click here&lt;/a&gt;.&lt;/p&gt;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&lt;?php } ?&gt;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&lt;/article&gt;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&lt;/main&gt;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&lt;footer&gt;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&lt;?php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include("../common/footer_content.html");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?&gt;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&lt;/footer&gt;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&lt;/body&gt;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&lt;/html&gt;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10: PHP and MySQL for Client-Server Database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More on PHP Arrays </a:t>
            </a:r>
            <a:r>
              <a:rPr lang="en-US" smtClean="0"/>
              <a:t>(Part 1 </a:t>
            </a:r>
            <a:r>
              <a:rPr lang="en-US" smtClean="0"/>
              <a:t>of </a:t>
            </a:r>
            <a:r>
              <a:rPr lang="en-US"/>
              <a:t>9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php &gt; //The following command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creates a one-element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array:</a:t>
            </a:r>
          </a:p>
          <a:p>
            <a:pPr marL="514350" indent="-51435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php &gt; $a[] = "Hello";</a:t>
            </a:r>
          </a:p>
          <a:p>
            <a:pPr marL="514350" indent="-51435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php &gt; //We omitted the subscript so the next available</a:t>
            </a:r>
          </a:p>
          <a:p>
            <a:pPr marL="514350" indent="-51435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php &gt; //subscript is used, which is 0 in this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case.</a:t>
            </a:r>
          </a:p>
          <a:p>
            <a:pPr marL="514350" indent="-514350"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php &gt; //The echo command can print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an array element.</a:t>
            </a:r>
            <a:endParaRPr lang="en-US" sz="180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php &gt; echo $a[0];</a:t>
            </a:r>
          </a:p>
          <a:p>
            <a:pPr marL="514350" indent="-514350"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Hello</a:t>
            </a:r>
          </a:p>
          <a:p>
            <a:pPr marL="514350" indent="-514350"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5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Display Indicating a Successful Logout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5967" y="2133585"/>
            <a:ext cx="6512066" cy="3459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Display When an Attempt is Made to Log Out Without Having Logged In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5396" y="2168091"/>
            <a:ext cx="6433207" cy="3390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e-store </a:t>
            </a:r>
            <a:r>
              <a:rPr lang="en-US" smtClean="0"/>
              <a:t>After </a:t>
            </a:r>
            <a:r>
              <a:rPr lang="en-US" smtClean="0"/>
              <a:t>a Successful </a:t>
            </a:r>
            <a:r>
              <a:rPr lang="en-US" dirty="0" smtClean="0"/>
              <a:t>Login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4475" y="1600200"/>
            <a:ext cx="631505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Revised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banner.php</a:t>
            </a:r>
            <a:r>
              <a:rPr lang="en-US" smtClean="0">
                <a:cs typeface="Courier New" pitchFamily="49" charset="0"/>
              </a:rPr>
              <a:t> </a:t>
            </a:r>
            <a:r>
              <a:rPr lang="en-US" smtClean="0">
                <a:cs typeface="Courier New" pitchFamily="49" charset="0"/>
              </a:rPr>
              <a:t>(Part 1 </a:t>
            </a:r>
            <a:r>
              <a:rPr lang="en-US" smtClean="0">
                <a:cs typeface="Courier New" pitchFamily="49" charset="0"/>
              </a:rPr>
              <a:t>of </a:t>
            </a:r>
            <a:r>
              <a:rPr lang="en-US">
                <a:cs typeface="Courier New" pitchFamily="49" charset="0"/>
              </a:rPr>
              <a:t>4</a:t>
            </a:r>
            <a:r>
              <a:rPr lang="en-US" smtClean="0">
                <a:cs typeface="Courier New" pitchFamily="49" charset="0"/>
              </a:rPr>
              <a:t>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/*banner.php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This file handles the "banner display" of our Nature's Source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website, which includes the logo and welcome message. The logo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is just HTML. A PHP script displays a Welcome and the current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date and time, including a personal Welcome if the user has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logged in. And finally, a JavaScript script uses AJAX and a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second PHP script to update the date and time every 60 seconds.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&lt;div id="logo"&gt;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  &lt;img src="images/naturelogo.gif"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       alt="Nature's Source"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       width="608" height="90"&gt;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&lt;/div&gt;</a:t>
            </a:r>
          </a:p>
          <a:p>
            <a:pPr marL="0" indent="0">
              <a:buNone/>
            </a:pPr>
            <a:endParaRPr lang="en-US" sz="37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&lt;div id="welcome"&gt;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&lt;?php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//Ensure that session_start() is called at the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//beginning of any file that includes this script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//and needs to make use of the $_SESSION array.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//Also because logout.php destroys the session 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//before its final display it is necessary here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//to check that the $_SESSION values are actually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//set and available before using them.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Revised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banner.php </a:t>
            </a:r>
            <a:r>
              <a:rPr lang="en-US">
                <a:cs typeface="Courier New" pitchFamily="49" charset="0"/>
              </a:rPr>
              <a:t>(Part 2 </a:t>
            </a:r>
            <a:r>
              <a:rPr lang="en-US" smtClean="0">
                <a:cs typeface="Courier New" pitchFamily="49" charset="0"/>
              </a:rPr>
              <a:t>of </a:t>
            </a:r>
            <a:r>
              <a:rPr lang="en-US">
                <a:cs typeface="Courier New" pitchFamily="49" charset="0"/>
              </a:rPr>
              <a:t>4</a:t>
            </a:r>
            <a:r>
              <a:rPr lang="en-US" smtClean="0">
                <a:cs typeface="Courier New" pitchFamily="49" charset="0"/>
              </a:rPr>
              <a:t>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$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loggedIn = isset($_SESSION['customer_id']) ? true : false;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if (isset($_SESSION['customer_id']))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$customerID = $_SESSION['customer_id'];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if (isset($_SESSION['salutation']))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$salutation = $_SESSION['salutation'];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if (isset($_SESSION['customer_first_name']))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$customerFirstName = $_SESSION['customer_first_name'];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if (isset($_SESSION['customer_middle_initial']))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$customerMiddleInitial = $_SESSION['customer_middle_initial'];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if (isset($_SESSION['customer_last_name']))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$customerLastName = $_SESSION['customer_last_name'];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if (!$loggedIn)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echo "&lt;h5&gt;Welcome!&lt;br&gt;";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else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echo "&lt;h5&gt;Welcome, $customerFirstName!&lt;br&gt;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    $salutation $customerFirstName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    $customerMiddleInitial $customerLastName&lt;br&gt;";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Revised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banner.php </a:t>
            </a:r>
            <a:r>
              <a:rPr lang="en-US">
                <a:cs typeface="Courier New" pitchFamily="49" charset="0"/>
              </a:rPr>
              <a:t>(Part 3 </a:t>
            </a:r>
            <a:r>
              <a:rPr lang="en-US" smtClean="0">
                <a:cs typeface="Courier New" pitchFamily="49" charset="0"/>
              </a:rPr>
              <a:t>of </a:t>
            </a:r>
            <a:r>
              <a:rPr lang="en-US">
                <a:cs typeface="Courier New" pitchFamily="49" charset="0"/>
              </a:rPr>
              <a:t>4</a:t>
            </a:r>
            <a:r>
              <a:rPr lang="en-US" smtClean="0">
                <a:cs typeface="Courier New" pitchFamily="49" charset="0"/>
              </a:rPr>
              <a:t>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72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$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date = date("l, F jS");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$time = date("g:ia");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echo "&lt;span id='datetime'&gt;It's $date.&lt;br&gt;";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echo "Our time is $time.&lt;/span&gt;";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if ($loggedIn)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echo "&lt;/h5&gt;&lt;a class='LongerButton'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href='pages/logout.php'&gt;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Click here to log out&lt;/a&gt;";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else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echo "&lt;/h5&gt;&lt;a class='LongerButton'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href='pages/loginForm.php'&gt;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Click here to log in&lt;/a&gt;";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?&gt;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&lt;/div&gt;</a:t>
            </a:r>
          </a:p>
        </p:txBody>
      </p:sp>
    </p:spTree>
    <p:extLst>
      <p:ext uri="{BB962C8B-B14F-4D97-AF65-F5344CB8AC3E}">
        <p14:creationId xmlns:p14="http://schemas.microsoft.com/office/powerpoint/2010/main" val="85679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Revised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banner.php </a:t>
            </a:r>
            <a:r>
              <a:rPr lang="en-US">
                <a:cs typeface="Courier New" pitchFamily="49" charset="0"/>
              </a:rPr>
              <a:t>(Part 4 </a:t>
            </a:r>
            <a:r>
              <a:rPr lang="en-US" smtClean="0">
                <a:cs typeface="Courier New" pitchFamily="49" charset="0"/>
              </a:rPr>
              <a:t>of </a:t>
            </a:r>
            <a:r>
              <a:rPr lang="en-US">
                <a:cs typeface="Courier New" pitchFamily="49" charset="0"/>
              </a:rPr>
              <a:t>4</a:t>
            </a:r>
            <a:r>
              <a:rPr lang="en-US" smtClean="0">
                <a:cs typeface="Courier New" pitchFamily="49" charset="0"/>
              </a:rPr>
              <a:t>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720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70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script&gt;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//This script sets up the AJAX infrastructure for 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//requesting date and time updates from the server.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var request = null;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function getCurrentTime()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    request = new XMLHttpRequest();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    var url = "common/time.php";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    request.open("GET", url, true);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    request.onreadystatechange = updatePage;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    request.send(null);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function updatePage()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    if (request.readyState == 4)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    {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        var dateDisplay = document.getElementById("datetime");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        dateDisplay.innerHTML = request.responseText;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getCurrentTime();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setInterval('getCurrentTime()', 60000)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&lt;/script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8514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Listing of the Departments and Product Categories in Our e-store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442" y="1600200"/>
            <a:ext cx="4481114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PHP Code </a:t>
            </a:r>
            <a:r>
              <a:rPr lang="en-US" smtClean="0"/>
              <a:t>for Displaying Departments</a:t>
            </a:r>
            <a:br>
              <a:rPr lang="en-US" smtClean="0"/>
            </a:br>
            <a:r>
              <a:rPr lang="en-US" smtClean="0"/>
              <a:t>and Product Categories </a:t>
            </a:r>
            <a:r>
              <a:rPr lang="en-US" smtClean="0"/>
              <a:t>(</a:t>
            </a:r>
            <a:r>
              <a:rPr lang="en-US">
                <a:cs typeface="Courier New" pitchFamily="49" charset="0"/>
              </a:rPr>
              <a:t>Part </a:t>
            </a:r>
            <a:r>
              <a:rPr lang="en-US" smtClean="0"/>
              <a:t>1 </a:t>
            </a:r>
            <a:r>
              <a:rPr lang="en-US" dirty="0" smtClean="0"/>
              <a:t>of 2)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&lt;?php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/*displayListOfCategories.php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Included in catalog.php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This script assumes a connection has already been made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to the database, from which it loads and displays all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product categories.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 marL="0" indent="0">
              <a:buNone/>
            </a:pP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$query = "SELECT * FROM Ref_Product_Categories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       ORDER BY department_name DESC";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$categories = mysqli_query($db, $query);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$numRecords = mysqli_num_rows($categories);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$categoryCount = 0;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$currentDepartment = "";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"&lt;table&gt;&lt;tr&gt;&lt;td&gt;&lt;ul&gt;";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for ($i=1; $i&lt;=$numRecords; $i++)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$row = mysqli_fetch_array($categories, MYSQLI_ASSOC);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if ($currentDepartment != $row['department_name'])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if ($currentDepartment != "") echo "&lt;/ol&gt;&lt;/li&gt;";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if ($categoryCount &gt; $numRecords/2)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    echo "&lt;/ul&gt;&lt;/td&gt;\r\n&lt;td class='AlignToTop'&gt;&lt;ul&gt;";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    $categoryCount = 0;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$currentDepartment = $row['department_name'];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echo "&lt;li&gt;$currentDepartment&lt;ol&gt;";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$prodCatCode = urlencode($row['product_category_code']);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$prodCatDesc = $row['product_category_description'];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$categoryURL = "pages/category.php?categoryCode=$prodCatCode";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echo "&lt;li&gt;&lt;a href='$categoryURL'&gt;$prodCatDesc&lt;/a&gt;&lt;/li&gt;\r\n";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$categoryCount++;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"&lt;/ol&gt;&lt;/li&gt;&lt;/ul&gt;&lt;/td&gt;&lt;/tr&gt;&lt;/table&gt;";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mysqli_close($db);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PHP Code for Displaying Departments</a:t>
            </a:r>
            <a:br>
              <a:rPr lang="en-US" smtClean="0"/>
            </a:br>
            <a:r>
              <a:rPr lang="en-US" smtClean="0"/>
              <a:t>and Product Categories (</a:t>
            </a:r>
            <a:r>
              <a:rPr lang="en-US" smtClean="0">
                <a:cs typeface="Courier New" pitchFamily="49" charset="0"/>
              </a:rPr>
              <a:t>Part </a:t>
            </a:r>
            <a:r>
              <a:rPr lang="en-US"/>
              <a:t>2</a:t>
            </a:r>
            <a:r>
              <a:rPr lang="en-US" smtClean="0"/>
              <a:t> of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More on PHP </a:t>
            </a:r>
            <a:r>
              <a:rPr lang="en-US" smtClean="0"/>
              <a:t>Arrays </a:t>
            </a:r>
            <a:r>
              <a:rPr lang="en-US"/>
              <a:t>(Part 2 </a:t>
            </a:r>
            <a:r>
              <a:rPr lang="en-US" smtClean="0"/>
              <a:t>of </a:t>
            </a:r>
            <a:r>
              <a:rPr lang="en-US"/>
              <a:t>9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php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&gt; //Next we add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 number of elements to our array.</a:t>
            </a:r>
          </a:p>
          <a:p>
            <a:pPr marL="514350" indent="-51435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php &gt; $a[] = "World";</a:t>
            </a:r>
          </a:p>
          <a:p>
            <a:pPr marL="514350" indent="-51435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php &gt; $a[-90] = "This is wild";</a:t>
            </a:r>
          </a:p>
          <a:p>
            <a:pPr marL="514350" indent="-51435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php &gt; $a[90] = "This is wild";</a:t>
            </a:r>
          </a:p>
          <a:p>
            <a:pPr marL="514350" indent="-51435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php &gt; $a[70] = "This is wild";</a:t>
            </a:r>
          </a:p>
          <a:p>
            <a:pPr marL="514350" indent="-51435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php &gt; $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a["name"]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= "Pawan";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listing of the Individual Products</a:t>
            </a:r>
            <a:br>
              <a:rPr lang="en-US" dirty="0" smtClean="0"/>
            </a:br>
            <a:r>
              <a:rPr lang="en-US" dirty="0" smtClean="0"/>
              <a:t>in a Category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1073" y="1600200"/>
            <a:ext cx="594185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PHP Code for Displaying Products</a:t>
            </a:r>
            <a:br>
              <a:rPr lang="en-US" dirty="0" smtClean="0"/>
            </a:br>
            <a:r>
              <a:rPr lang="en-US" dirty="0" smtClean="0"/>
              <a:t>in a </a:t>
            </a:r>
            <a:r>
              <a:rPr lang="en-US" smtClean="0"/>
              <a:t>Category </a:t>
            </a:r>
            <a:r>
              <a:rPr lang="en-US" smtClean="0"/>
              <a:t>(Part 1 </a:t>
            </a:r>
            <a:r>
              <a:rPr lang="en-US" smtClean="0"/>
              <a:t>of </a:t>
            </a:r>
            <a:r>
              <a:rPr lang="en-US" smtClean="0"/>
              <a:t>3)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&lt;?php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/*displayOneCategoryItems.php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This script is called when all product categories have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been displayed and the user clicks on a link to see all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prodcuts in a particular category.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$categoryCode = $_GET['categoryCode'];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$query = "SELECT * FROM Products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       WHERE product_category_code = '$categoryCode'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       ORDER BY product_name ASC";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$category = mysqli_query($db, $query);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$numRecords = mysqli_num_rows($category);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"&lt;table&gt;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&lt;tr&gt;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&lt;th&gt;Product Image&lt;/th&gt;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&lt;th&gt;Product Name&lt;/th&gt;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&lt;th&gt;Price&lt;/th&gt;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&lt;th&gt;# in Stock&lt;/th&gt;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&lt;th&gt;Purchase?&lt;/th&gt;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&lt;/tr&gt;";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PHP Code for Displaying Products</a:t>
            </a:r>
            <a:br>
              <a:rPr lang="en-US" dirty="0" smtClean="0"/>
            </a:br>
            <a:r>
              <a:rPr lang="en-US" dirty="0" smtClean="0"/>
              <a:t>in a </a:t>
            </a:r>
            <a:r>
              <a:rPr lang="en-US" smtClean="0"/>
              <a:t>Category </a:t>
            </a:r>
            <a:r>
              <a:rPr lang="en-US" smtClean="0"/>
              <a:t>(Part 2 </a:t>
            </a:r>
            <a:r>
              <a:rPr lang="en-US" smtClean="0"/>
              <a:t>of </a:t>
            </a:r>
            <a:r>
              <a:rPr lang="en-US" smtClean="0"/>
              <a:t>3)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5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($i=1; $i&lt;=$numRecords; $i++)</a:t>
            </a:r>
          </a:p>
          <a:p>
            <a:pPr marL="0" indent="0">
              <a:buNone/>
            </a:pP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    $row = mysqli_fetch_array($category, MYSQLI_ASSOC);</a:t>
            </a:r>
          </a:p>
          <a:p>
            <a:pPr marL="0" indent="0">
              <a:buNone/>
            </a:pP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    $productImageURL = $row['product_image_url'];</a:t>
            </a:r>
          </a:p>
          <a:p>
            <a:pPr marL="0" indent="0">
              <a:buNone/>
            </a:pP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    $productName = $row['product_name'];</a:t>
            </a:r>
          </a:p>
          <a:p>
            <a:pPr marL="0" indent="0">
              <a:buNone/>
            </a:pP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    $productPrice = $row['product_price'];</a:t>
            </a:r>
          </a:p>
          <a:p>
            <a:pPr marL="0" indent="0">
              <a:buNone/>
            </a:pP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    $productPriceAsString = sprintf("$%.2f", $productPrice);</a:t>
            </a:r>
          </a:p>
          <a:p>
            <a:pPr marL="0" indent="0">
              <a:buNone/>
            </a:pP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    $productInventory = $row['product_inventory'];</a:t>
            </a:r>
          </a:p>
          <a:p>
            <a:pPr marL="0" indent="0">
              <a:buNone/>
            </a:pP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    $productID = $row['product_id'];</a:t>
            </a:r>
          </a:p>
          <a:p>
            <a:pPr marL="0" indent="0">
              <a:buNone/>
            </a:pP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    $shoppingCartURL = "pages/shoppingCart.php?productID=$productID";</a:t>
            </a:r>
          </a:p>
          <a:p>
            <a:pPr marL="0" indent="0">
              <a:buNone/>
            </a:pP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    $catalogURL = "pages/catalog.php";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PHP Code for Displaying Products</a:t>
            </a:r>
            <a:br>
              <a:rPr lang="en-US" dirty="0" smtClean="0"/>
            </a:br>
            <a:r>
              <a:rPr lang="en-US" dirty="0" smtClean="0"/>
              <a:t>in a </a:t>
            </a:r>
            <a:r>
              <a:rPr lang="en-US" smtClean="0"/>
              <a:t>Category </a:t>
            </a:r>
            <a:r>
              <a:rPr lang="en-US" smtClean="0"/>
              <a:t>(Part 3 </a:t>
            </a:r>
            <a:r>
              <a:rPr lang="en-US" smtClean="0"/>
              <a:t>of </a:t>
            </a:r>
            <a:r>
              <a:rPr lang="en-US" smtClean="0"/>
              <a:t>3)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/>
              <a:t>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"&lt;tr&gt;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&lt;td&gt;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&lt;img height='70' width='70'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 src='$productImageURL'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 alt='Product Image'&gt;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&lt;/td&gt;&lt;td style='text-align: left;'&gt;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$productName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&lt;/td&gt;&lt;td&gt;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$productPriceAsString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&lt;/td&gt;&lt;td&gt;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$productInventory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&lt;/td&gt;&lt;td&gt;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&lt;a class='Button' href='$shoppingCartURL'&gt;Buy this item&lt;/a&gt;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&lt;a class='Button' href='$catalogURL'&gt;Return to list of 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product categories&lt;/a&gt;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&lt;/td&gt;&lt;/tr&gt;";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"&lt;/table&gt;";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mysqli_close($db);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42941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Purchasing a First Product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9645" y="1935177"/>
            <a:ext cx="6384709" cy="3856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Follow-up Display after</a:t>
            </a:r>
            <a:br>
              <a:rPr lang="en-US" smtClean="0"/>
            </a:br>
            <a:r>
              <a:rPr lang="en-US" smtClean="0"/>
              <a:t>Adding Product to Shopping Cart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96" y="1600200"/>
            <a:ext cx="749400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10: PHP and MySQL for Client-Server Database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9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Purchasing Additional Products:</a:t>
            </a:r>
            <a:br>
              <a:rPr lang="en-US" dirty="0" smtClean="0"/>
            </a:br>
            <a:r>
              <a:rPr lang="en-US" dirty="0" smtClean="0"/>
              <a:t>Trying to Buy More </a:t>
            </a:r>
            <a:r>
              <a:rPr lang="en-US" smtClean="0"/>
              <a:t>than </a:t>
            </a:r>
            <a:r>
              <a:rPr lang="en-US" smtClean="0"/>
              <a:t>Available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1072" y="1600200"/>
            <a:ext cx="6741856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Try Again: Do not Request</a:t>
            </a:r>
            <a:br>
              <a:rPr lang="en-US" dirty="0" smtClean="0"/>
            </a:br>
            <a:r>
              <a:rPr lang="en-US" dirty="0" smtClean="0"/>
              <a:t>More than Available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9463" y="1600200"/>
            <a:ext cx="6565073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Viewing the Shopping Cart with</a:t>
            </a:r>
            <a:br>
              <a:rPr lang="en-US" dirty="0" smtClean="0"/>
            </a:br>
            <a:r>
              <a:rPr lang="en-US" dirty="0" smtClean="0"/>
              <a:t>Two Items: Ready for Checkout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9463" y="1600200"/>
            <a:ext cx="6565073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mtClean="0"/>
              <a:t>The High-Level Shopping Cart</a:t>
            </a:r>
            <a:br>
              <a:rPr lang="en-US" sz="3600" smtClean="0"/>
            </a:br>
            <a:r>
              <a:rPr lang="en-US" sz="3600" smtClean="0"/>
              <a:t>Processing Page (Part 1 of 2)</a:t>
            </a:r>
            <a:endParaRPr lang="en-US" sz="3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&lt;?php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/*shoppingCart.php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This page provides the "high-level" shopping cart view, if in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fact the visitor has a shopping cart. Otherwise the visitor is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redirected to the login page.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session_start();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$customerID = isset($_SESSION[</a:t>
            </a: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'customer_id</a:t>
            </a:r>
            <a:r>
              <a:rPr lang="en-US" sz="5600" smtClean="0">
                <a:latin typeface="Courier New" panose="02070309020205020404" pitchFamily="49" charset="0"/>
                <a:cs typeface="Courier New" panose="02070309020205020404" pitchFamily="49" charset="0"/>
              </a:rPr>
              <a:t>'])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? </a:t>
            </a: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$_SESSION['customer_id'] : "";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$productID = $_GET['productID'];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if ($customerID == "")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$_SESSION['purchasePending'] = $productID;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header("Location: loginForm.php");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include("../common/document_head.html");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More on PHP </a:t>
            </a:r>
            <a:r>
              <a:rPr lang="en-US" smtClean="0"/>
              <a:t>Arrays </a:t>
            </a:r>
            <a:r>
              <a:rPr lang="en-US"/>
              <a:t>(Part 3 </a:t>
            </a:r>
            <a:r>
              <a:rPr lang="en-US" smtClean="0"/>
              <a:t>of </a:t>
            </a:r>
            <a:r>
              <a:rPr lang="en-US"/>
              <a:t>9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php </a:t>
            </a:r>
            <a:r>
              <a:rPr lang="en-US" sz="1400" smtClean="0">
                <a:latin typeface="Courier New" pitchFamily="49" charset="0"/>
                <a:cs typeface="Courier New" pitchFamily="49" charset="0"/>
              </a:rPr>
              <a:t>&gt; //</a:t>
            </a:r>
            <a:r>
              <a:rPr lang="en-US" sz="1400">
                <a:latin typeface="Courier New" pitchFamily="49" charset="0"/>
                <a:cs typeface="Courier New" pitchFamily="49" charset="0"/>
              </a:rPr>
              <a:t>U</a:t>
            </a:r>
            <a:r>
              <a:rPr lang="en-US" sz="1400" smtClean="0">
                <a:latin typeface="Courier New" pitchFamily="49" charset="0"/>
                <a:cs typeface="Courier New" pitchFamily="49" charset="0"/>
              </a:rPr>
              <a:t>se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the print_r() function to print an entire array.</a:t>
            </a:r>
          </a:p>
          <a:p>
            <a:pPr marL="514350" indent="-51435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php &gt; print_r($a);</a:t>
            </a:r>
          </a:p>
          <a:p>
            <a:pPr marL="514350" indent="-51435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Array</a:t>
            </a:r>
          </a:p>
          <a:p>
            <a:pPr marL="514350" indent="-51435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 marL="514350" indent="-514350">
              <a:buNone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[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0] =&gt; Hello</a:t>
            </a:r>
          </a:p>
          <a:p>
            <a:pPr marL="514350" indent="-514350">
              <a:buNone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[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1] =&gt; World</a:t>
            </a:r>
          </a:p>
          <a:p>
            <a:pPr marL="514350" indent="-514350">
              <a:buNone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[-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90] =&gt; This is wild</a:t>
            </a:r>
          </a:p>
          <a:p>
            <a:pPr marL="514350" indent="-514350">
              <a:buNone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[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90] =&gt; This is wild</a:t>
            </a:r>
          </a:p>
          <a:p>
            <a:pPr marL="514350" indent="-514350">
              <a:buNone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[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70] =&gt; This is wild</a:t>
            </a:r>
          </a:p>
          <a:p>
            <a:pPr marL="514350" indent="-514350">
              <a:buNone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[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name] =&gt; Pawan</a:t>
            </a:r>
          </a:p>
          <a:p>
            <a:pPr marL="514350" indent="-51435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514350" indent="-51435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php &gt; //As we can see, </a:t>
            </a:r>
            <a:r>
              <a:rPr lang="en-US" sz="1400" smtClean="0">
                <a:latin typeface="Courier New" pitchFamily="49" charset="0"/>
                <a:cs typeface="Courier New" pitchFamily="49" charset="0"/>
              </a:rPr>
              <a:t>the indices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are not ordered as you would have</a:t>
            </a:r>
          </a:p>
          <a:p>
            <a:pPr marL="514350" indent="-51435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php &gt; //expected, since -90 comes after 1, and 70 comes after 90.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mtClean="0"/>
              <a:t>The High-Level Shopping Cart</a:t>
            </a:r>
            <a:br>
              <a:rPr lang="en-US" sz="3600" smtClean="0"/>
            </a:br>
            <a:r>
              <a:rPr lang="en-US" sz="3600" smtClean="0"/>
              <a:t>Processing Page (Part 2 of 2)</a:t>
            </a:r>
            <a:endParaRPr lang="en-US" sz="3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&lt;body&gt;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&lt;header&gt;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&lt;?php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include("../common/banner.php");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include("../common/menus.html");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include("../scripts/connectToDatabase.php");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?&gt;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&lt;/header&gt;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&lt;main&gt;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&lt;article class="ShoppingCart"&gt;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  &lt;h4 class="ShoppingCartHeader"&gt;Shopping Cart&lt;/h4&gt;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  &lt;?php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  include("../scripts/shoppingCartProcess.php");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  ?&gt;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&lt;/article&gt;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&lt;/main&gt;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&lt;footer&gt;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&lt;?php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include("../common/footer_content.html");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?&gt;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&lt;/footer&gt;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&lt;/body&gt;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&lt;/html&gt;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PHP Code for Main Part of the PHP Script </a:t>
            </a:r>
            <a:r>
              <a:rPr lang="en-US" sz="3600" smtClean="0"/>
              <a:t>for </a:t>
            </a:r>
            <a:r>
              <a:rPr lang="en-US" sz="3600" smtClean="0"/>
              <a:t>Shopping Cart Processing (Part 1 </a:t>
            </a:r>
            <a:r>
              <a:rPr lang="en-US" sz="3600" dirty="0" smtClean="0"/>
              <a:t>of 3)</a:t>
            </a:r>
            <a:endParaRPr lang="en-US" sz="36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&lt;?php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/*shoppingCartProcess.php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Handles interaction between the user and the database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for Shopping Cart transactions.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Included by pages/shoppingCart.php.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Calls these functions (defined below):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getExistingOrder()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createOrder()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displayHeader()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displayExistingItemColumns()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displayNewItemColumns()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displayFooter()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 marL="0" indent="0">
              <a:buNone/>
            </a:pPr>
            <a:endParaRPr lang="en-US" sz="48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//========== main script begins here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$retrying = isset($_GET['retrying']) ? true : false;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$items = getExistingOrder($db, $customerID);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$numRecords = mysqli_num_rows($items);</a:t>
            </a:r>
          </a:p>
          <a:p>
            <a:pPr marL="0" indent="0">
              <a:buNone/>
            </a:pPr>
            <a:endParaRPr lang="en-US" sz="48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if ($numRecords == 0 &amp;&amp; $productID == 'view')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echo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"&lt;p class='Notification'&gt;Your shopping cart is empty.&lt;/p&gt;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&lt;p class='Notification'&gt;To continue shopping, please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&lt;a class='NoDecoration' href='pages/catalog.php'&gt;click here&lt;/a&gt;.&lt;/p&gt;";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/>
              <a:t>PHP Code for Main Part of the PHP Script for </a:t>
            </a:r>
            <a:r>
              <a:rPr lang="en-US" sz="3600"/>
              <a:t>Shopping </a:t>
            </a:r>
            <a:r>
              <a:rPr lang="en-US" sz="3600" smtClean="0"/>
              <a:t>Cart Processing (Part 2 </a:t>
            </a:r>
            <a:r>
              <a:rPr lang="en-US" sz="3600"/>
              <a:t>of 3)</a:t>
            </a:r>
            <a:endParaRPr lang="en-US" sz="36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displayHeader();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$grandTotal = 0;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if ($numRecords == 0) //Shopping cart is empty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createOrder($db, $customerID);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else //Shopping cart contains one or more items to display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for ($i=1; $i&lt;=$numRecords; $i++)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$grandTotal += displayExistingItemColumns($db, $items);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/>
              <a:t>PHP Code for Main Part of the PHP Script for </a:t>
            </a:r>
            <a:r>
              <a:rPr lang="en-US" sz="3600"/>
              <a:t>Shopping </a:t>
            </a:r>
            <a:r>
              <a:rPr lang="en-US" sz="3600" smtClean="0"/>
              <a:t>Cart Processing (Part 3 </a:t>
            </a:r>
            <a:r>
              <a:rPr lang="en-US" sz="3600"/>
              <a:t>of 3)</a:t>
            </a:r>
            <a:endParaRPr lang="en-US" sz="36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/>
              <a:t> 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if ($productID != 'view') //Display entry row for new item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if ($retrying)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echo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"&lt;tr&gt;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  &lt;td class='Notification' colspan='7'&gt;Please re-enter a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    product quantity not exceeding the inventory level.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  &lt;/td&gt;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 &lt;/tr&gt;";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} 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displayNewItemColumns($db, $productID);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displayFooter($grandTotal);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mysqli_close($db);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//========== main script ends here</a:t>
            </a:r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PHP Function for Retrieving Product Information for an Order-in-progress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/*getExistingOrder()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Retrieves from the database the items in an existing order,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that is, items currently in the shopping cart that have not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been purchased by going through checkout.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function getExistingOrder($db, $customerID)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$query =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"SELECT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Orders.order_id,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Orders.customer_id,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Orders.order_status_code,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Order_Items.*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FROM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Order_Items, Orders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WHERE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Orders.order_id = Order_Items.order_id and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Orders.order_status_code = 'IP'        and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Orders.customer_id = $customerID";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$items = mysqli_query($db, $query);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return $items;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PHP Function for Creating a New Order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/*createOrder()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Creates a new order, to which items may be added for purchase.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function createOrder($db, $customerID)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$query = "INSERT INTO Orders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(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  customer_id,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  order_status_code,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  date_order_placed,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  order_details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)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VALUES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(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  '$customerID',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  'IP',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  CURDATE(),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  NULL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)";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$success = mysqli_query($db, $query);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PHP Function for Displaying the Table Header for the Shopping Cart Display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/*displayHeader()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Displays headers for the seven columns of the shopping cart table.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function displayHeader()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    echo 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    "&lt;form id='orderForm'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           onsubmit='return shoppingCartAddItemFormValidate();'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           action='scripts/shoppingCartAddItem.php'&gt;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      &lt;table border='1px'&gt;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        &lt;tr&gt;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          &lt;th&gt;Product Image&lt;/th&gt;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          &lt;th&gt;Product Name&lt;/th&gt;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          &lt;th&gt;Price&lt;/th&gt;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          &lt;th&gt;# in Stock&lt;/th&gt;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          &lt;th&gt;Quantity&lt;/th&gt;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          &lt;th&gt;Total&lt;/th&gt;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          &lt;th&gt;Action&lt;/th&gt;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        &lt;/tr&gt;";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PHP Function for Displaying the First Four Table Columns for a Product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/*displayFirstFourColumns()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Displays the first four columns of a row of the shopping cart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table. The contents of the last three columns of a row of the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table will be different, depending on whether the row contains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information for an item that's already in the shopping cart,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or an item that has been chosen for adding to the cart but is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not yet in it.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function displayFirstFourColumns($db, $productID)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$</a:t>
            </a: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query </a:t>
            </a:r>
            <a:r>
              <a:rPr lang="en-US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Products </a:t>
            </a: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WHERE product_id='$productID'";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$product = mysqli_query($db, $query);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$row = mysqli_fetch_array($product, MYSQLI_ASSOC);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$productPrice = sprintf("$%1.2f", $row['product_price']);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echo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"&lt;tr&gt;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&lt;td&gt;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  &lt;img height='70' width='70'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       src='$row[product_image_url]' alt='Product Image'&gt;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&lt;/td&gt;&lt;td style='text-align: left;'&gt;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  $row[product_name]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&lt;/td&gt;&lt;td style='text-align: right;'&gt;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  $productPrice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&lt;/td&gt;&lt;td&gt;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  $row[product_inventory]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&lt;/td&gt;";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PHP Function for Displaying the Last Three Columns for Each Existing Item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/*displayExistingItemColumns()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Displays the last three columns of information for an item that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is alreay in the shopping cart. This information includes the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quantity ordered, the total price, and buttons to allow the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deletion of the item or continuing to shop by transferring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back to the product catalog. 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function displayExistingItemColumns($db, $items)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    $row = mysqli_fetch_array($items, MYSQLI_ASSOC);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    $productID = $row['product_id'];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    displayFirstFourColumns($db, $productID);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    $total = $row['order_item_quantity'] * $row['order_item_price'];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    $totalAsString = sprintf("$%1.2f", $total);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    echo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      "&lt;td&gt;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        $row[order_item_quantity]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       &lt;/td&gt;&lt;td style='text-align: right;'&gt;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        $totalAsString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       &lt;/td&gt;&lt;td&gt;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        &lt;p&gt;&lt;a class='Button'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            href='scripts/shoppingCartDeleteItem.php?orderItemID=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            $row[order_item_id]&amp;orderID=$row[order_id]'&gt;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            Delete from cart&lt;/a&gt;&lt;/p&gt;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        &lt;p&gt;&lt;a class='Button' href='pages/catalog.php'&gt;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            Continue shopping&lt;/a&gt;&lt;/p&gt;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        &lt;/td&gt;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      &lt;/tr&gt;";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    return $total;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PHP Function for Displaying the Last Three Columns for Each New Item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/*displayNewItemColumns()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Displays the last three columns of information for an new item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that has been chosen for purchase but has not yet been added to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the shopping cart. This information includes a box for entering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the quantity desired, TBA in the total price spot, and buttons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to allow the addition of the item to the shopping cart or just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continuing to shop by transferring back to the product catalog,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thereby ignoring the given item. 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function displayNewItemColumns($db, $productID)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displayFirstFourColumns($db, $productID);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echo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"&lt;td&gt;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  &lt;input type='hidden' id='productID' name='productID' value=$productID&gt;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  &lt;input type='text' id='quantity' name='quantity' size='3'&gt;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 &lt;/td&gt;&lt;td style='text-align: right;'&gt;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  TBA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 &lt;/td&gt;&lt;td&gt;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  &lt;p class='Centered' style='font-size:100%'&gt;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    &lt;input class='Button' type='submit' value='Add to cart'&gt;&lt;/p&gt;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  &lt;p&gt;&lt;a class='Button' href='pages/catalog.php'&gt;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    Continue shopping&lt;/a&gt;&lt;/p&gt;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 &lt;/td&gt;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&lt;/tr&gt;";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More on PHP </a:t>
            </a:r>
            <a:r>
              <a:rPr lang="en-US" smtClean="0"/>
              <a:t>Arrays </a:t>
            </a:r>
            <a:r>
              <a:rPr lang="en-US"/>
              <a:t>(Part 4 </a:t>
            </a:r>
            <a:r>
              <a:rPr lang="en-US" smtClean="0"/>
              <a:t>of </a:t>
            </a:r>
            <a:r>
              <a:rPr lang="en-US"/>
              <a:t>9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php &gt; //If we do not specify the index, it will be one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php &gt; //more than the highest current index, i.e., 90+1 = 91.</a:t>
            </a:r>
          </a:p>
          <a:p>
            <a:pPr marL="0" indent="0">
              <a:buNone/>
            </a:pP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php &gt; $a[] = "What is the index?";</a:t>
            </a:r>
          </a:p>
          <a:p>
            <a:pPr marL="0" indent="0">
              <a:buNone/>
            </a:pP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php &gt; print_r($a);</a:t>
            </a:r>
          </a:p>
          <a:p>
            <a:pPr marL="0" indent="0">
              <a:buNone/>
            </a:pP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Array </a:t>
            </a:r>
          </a:p>
          <a:p>
            <a:pPr marL="0" indent="0">
              <a:buNone/>
            </a:pP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</a:p>
          <a:p>
            <a:pPr marL="0" indent="0">
              <a:buNone/>
            </a:pP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   [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0] =&gt; Hello </a:t>
            </a:r>
          </a:p>
          <a:p>
            <a:pPr marL="0" indent="0">
              <a:buNone/>
            </a:pP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   [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1] =&gt; World </a:t>
            </a:r>
          </a:p>
          <a:p>
            <a:pPr marL="0" indent="0">
              <a:buNone/>
            </a:pP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   [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90] =&gt; This is wild </a:t>
            </a:r>
          </a:p>
          <a:p>
            <a:pPr marL="0" indent="0">
              <a:buNone/>
            </a:pP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   [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70] =&gt; This is wild </a:t>
            </a:r>
          </a:p>
          <a:p>
            <a:pPr marL="0" indent="0">
              <a:buNone/>
            </a:pP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   [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name] =&gt; Lingras </a:t>
            </a:r>
          </a:p>
          <a:p>
            <a:pPr marL="0" indent="0">
              <a:buNone/>
            </a:pP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   [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91] =&gt; What is the index? </a:t>
            </a:r>
          </a:p>
          <a:p>
            <a:pPr marL="0" indent="0">
              <a:buNone/>
            </a:pP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PHP Function for Displaying the Table Footer for the Shopping Cart Display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/*displayFooter()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Displays the final row of the shopping cart table, including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the grand total cost of items to be purchased and button to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permit proceeding to checkout.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function displayFooter($grandTotal)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$grandTotalAsString = sprintf("$%1.2f", $grandTotal);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echo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"&lt;tr&gt;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&lt;td class='Notification' colspan='5'&gt;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Grand Total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&lt;/td&gt;&lt;td class='RightAligned'&gt;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&lt;strong&gt;$grandTotalAsString&lt;/strong&gt;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&lt;/td&gt;&lt;td&gt;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&lt;p&gt;&lt;a class='Button' href='pages/checkout.php'&gt;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Proceed to checkout&lt;/a&gt;&lt;/p&gt;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&lt;/td&gt;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&lt;/tr&gt;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&lt;/table&gt;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&lt;/form&gt;";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PHP </a:t>
            </a:r>
            <a:r>
              <a:rPr lang="en-US" smtClean="0"/>
              <a:t>Code </a:t>
            </a:r>
            <a:r>
              <a:rPr lang="en-US" smtClean="0"/>
              <a:t>for Adding </a:t>
            </a:r>
            <a:r>
              <a:rPr lang="en-US" dirty="0" smtClean="0"/>
              <a:t>a </a:t>
            </a:r>
            <a:r>
              <a:rPr lang="en-US" smtClean="0"/>
              <a:t>New </a:t>
            </a:r>
            <a:r>
              <a:rPr lang="en-US" smtClean="0"/>
              <a:t>Item</a:t>
            </a:r>
            <a:br>
              <a:rPr lang="en-US" smtClean="0"/>
            </a:br>
            <a:r>
              <a:rPr lang="en-US" smtClean="0"/>
              <a:t>to </a:t>
            </a:r>
            <a:r>
              <a:rPr lang="en-US" dirty="0" smtClean="0"/>
              <a:t>the </a:t>
            </a:r>
            <a:r>
              <a:rPr lang="en-US" smtClean="0"/>
              <a:t>Cart </a:t>
            </a:r>
            <a:r>
              <a:rPr lang="en-US" smtClean="0"/>
              <a:t>(Part 1 </a:t>
            </a:r>
            <a:r>
              <a:rPr lang="en-US" dirty="0" smtClean="0"/>
              <a:t>of 3)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&lt;?php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/*shoppingCartAddItem.php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Adds an item to the user's shopping cart, and redisplays the cart.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session_start();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include("connectToDatabase.php");</a:t>
            </a:r>
          </a:p>
          <a:p>
            <a:pPr marL="0" indent="0">
              <a:buNone/>
            </a:pPr>
            <a:endParaRPr lang="en-US" sz="37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//========== main script begins here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$customerID = $_SESSION['customer_id'];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$productID = $_GET['productID'];</a:t>
            </a:r>
          </a:p>
          <a:p>
            <a:pPr marL="0" indent="0">
              <a:buNone/>
            </a:pPr>
            <a:endParaRPr lang="en-US" sz="37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//Get the order ID for the current order in progress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$query =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"SELECT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Orders.order_id,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Orders.order_status_code,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Orders.customer_id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FROM Orders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WHERE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Orders.order_status_code = 'IP' and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Orders.customer_id = $customerID";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$order = mysqli_query($db, $query);    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$row = mysqli_fetch_array($order, MYSQLI_ASSOC);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$orderID = $row['order_id'];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PHP </a:t>
            </a:r>
            <a:r>
              <a:rPr lang="en-US" smtClean="0"/>
              <a:t>Code </a:t>
            </a:r>
            <a:r>
              <a:rPr lang="en-US" smtClean="0"/>
              <a:t>for Adding </a:t>
            </a:r>
            <a:r>
              <a:rPr lang="en-US" dirty="0" smtClean="0"/>
              <a:t>a </a:t>
            </a:r>
            <a:r>
              <a:rPr lang="en-US" smtClean="0"/>
              <a:t>New </a:t>
            </a:r>
            <a:r>
              <a:rPr lang="en-US" smtClean="0"/>
              <a:t>Item</a:t>
            </a:r>
            <a:br>
              <a:rPr lang="en-US" smtClean="0"/>
            </a:br>
            <a:r>
              <a:rPr lang="en-US" smtClean="0"/>
              <a:t>to </a:t>
            </a:r>
            <a:r>
              <a:rPr lang="en-US" dirty="0" smtClean="0"/>
              <a:t>the </a:t>
            </a:r>
            <a:r>
              <a:rPr lang="en-US" smtClean="0"/>
              <a:t>Cart </a:t>
            </a:r>
            <a:r>
              <a:rPr lang="en-US" smtClean="0"/>
              <a:t>(Part 2 </a:t>
            </a:r>
            <a:r>
              <a:rPr lang="en-US" dirty="0" smtClean="0"/>
              <a:t>of 3)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//Get the quantity in inventory of the requested product</a:t>
            </a:r>
          </a:p>
          <a:p>
            <a:pPr marL="0" indent="0">
              <a:buNone/>
            </a:pPr>
            <a:r>
              <a:rPr 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$query =</a:t>
            </a:r>
          </a:p>
          <a:p>
            <a:pPr marL="0" indent="0">
              <a:buNone/>
            </a:pPr>
            <a:r>
              <a:rPr 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    "SELECT *</a:t>
            </a:r>
          </a:p>
          <a:p>
            <a:pPr marL="0" indent="0">
              <a:buNone/>
            </a:pPr>
            <a:r>
              <a:rPr 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    FROM Products</a:t>
            </a:r>
          </a:p>
          <a:p>
            <a:pPr marL="0" indent="0">
              <a:buNone/>
            </a:pPr>
            <a:r>
              <a:rPr 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    WHERE product_id = '$productID'";</a:t>
            </a:r>
          </a:p>
          <a:p>
            <a:pPr marL="0" indent="0">
              <a:buNone/>
            </a:pPr>
            <a:r>
              <a:rPr 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$product = mysqli_query($db, $query);</a:t>
            </a:r>
          </a:p>
          <a:p>
            <a:pPr marL="0" indent="0">
              <a:buNone/>
            </a:pPr>
            <a:r>
              <a:rPr 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$row = mysqli_fetch_array($product, MYSQLI_ASSOC);</a:t>
            </a:r>
          </a:p>
          <a:p>
            <a:pPr marL="0" indent="0">
              <a:buNone/>
            </a:pPr>
            <a:r>
              <a:rPr 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$productInventory = $row['product_inventory'];</a:t>
            </a:r>
          </a:p>
          <a:p>
            <a:pPr marL="0" indent="0">
              <a:buNone/>
            </a:pPr>
            <a:endParaRPr lang="en-US" sz="17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$quantityRequested = $_GET['quantity'];</a:t>
            </a:r>
          </a:p>
          <a:p>
            <a:pPr marL="0" indent="0">
              <a:buNone/>
            </a:pPr>
            <a:r>
              <a:rPr 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if ($quantityRequested &gt; $productInventory)</a:t>
            </a:r>
          </a:p>
          <a:p>
            <a:pPr marL="0" indent="0">
              <a:buNone/>
            </a:pPr>
            <a:r>
              <a:rPr 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    $gotoRetry = "../pages/shoppingCart.php?</a:t>
            </a:r>
          </a:p>
          <a:p>
            <a:pPr marL="0" indent="0">
              <a:buNone/>
            </a:pPr>
            <a:r>
              <a:rPr 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productID=$productID&amp;retrying=true";</a:t>
            </a:r>
          </a:p>
          <a:p>
            <a:pPr marL="0" indent="0">
              <a:buNone/>
            </a:pPr>
            <a:r>
              <a:rPr 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    header("Location: $gotoRetry");</a:t>
            </a:r>
          </a:p>
          <a:p>
            <a:pPr marL="0" indent="0">
              <a:buNone/>
            </a:pPr>
            <a:r>
              <a:rPr 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PHP </a:t>
            </a:r>
            <a:r>
              <a:rPr lang="en-US" smtClean="0"/>
              <a:t>Code </a:t>
            </a:r>
            <a:r>
              <a:rPr lang="en-US" smtClean="0"/>
              <a:t>for Adding </a:t>
            </a:r>
            <a:r>
              <a:rPr lang="en-US" dirty="0" smtClean="0"/>
              <a:t>a </a:t>
            </a:r>
            <a:r>
              <a:rPr lang="en-US" smtClean="0"/>
              <a:t>New </a:t>
            </a:r>
            <a:r>
              <a:rPr lang="en-US" smtClean="0"/>
              <a:t>Item</a:t>
            </a:r>
            <a:br>
              <a:rPr lang="en-US" smtClean="0"/>
            </a:br>
            <a:r>
              <a:rPr lang="en-US" smtClean="0"/>
              <a:t>to </a:t>
            </a:r>
            <a:r>
              <a:rPr lang="en-US" dirty="0" smtClean="0"/>
              <a:t>the </a:t>
            </a:r>
            <a:r>
              <a:rPr lang="en-US" smtClean="0"/>
              <a:t>Cart </a:t>
            </a:r>
            <a:r>
              <a:rPr lang="en-US" smtClean="0"/>
              <a:t>(Part 3 </a:t>
            </a:r>
            <a:r>
              <a:rPr lang="en-US" dirty="0" smtClean="0"/>
              <a:t>of 3)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$productPrice = $row['product_price'];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$query = "INSERT INTO Order_Items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(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order_item_status_code,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order_id,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product_id,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order_item_quantity,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order_item_price,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other_order_item_details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)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VALUES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(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'IP',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'$orderID',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'$productID',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'$quantityRequested',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'$productPrice',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NULL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)";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$success = mysqli_query($db, $query);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header("Location: ../pages/shoppingCart.php?productID=view");</a:t>
            </a:r>
          </a:p>
          <a:p>
            <a:pPr marL="0" indent="0">
              <a:buNone/>
            </a:pPr>
            <a:r>
              <a:rPr lang="en-US" sz="370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PHP </a:t>
            </a:r>
            <a:r>
              <a:rPr lang="en-US" smtClean="0"/>
              <a:t>Code </a:t>
            </a:r>
            <a:r>
              <a:rPr lang="en-US" smtClean="0"/>
              <a:t>for Deleting </a:t>
            </a:r>
            <a:r>
              <a:rPr lang="en-US" smtClean="0"/>
              <a:t>an </a:t>
            </a:r>
            <a:r>
              <a:rPr lang="en-US" smtClean="0"/>
              <a:t>Item</a:t>
            </a:r>
            <a:br>
              <a:rPr lang="en-US" smtClean="0"/>
            </a:br>
            <a:r>
              <a:rPr lang="en-US" smtClean="0"/>
              <a:t>from </a:t>
            </a:r>
            <a:r>
              <a:rPr lang="en-US" smtClean="0"/>
              <a:t>the </a:t>
            </a:r>
            <a:r>
              <a:rPr lang="en-US" smtClean="0"/>
              <a:t>Shopping Cart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&lt;?php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/*shoppingCartDeleteItem.php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Deletes an item from the user's shopping cart, and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redisplays the cart.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session_start();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include("connectToDatabase.php");</a:t>
            </a:r>
          </a:p>
          <a:p>
            <a:pPr marL="0" indent="0">
              <a:buNone/>
            </a:pPr>
            <a:endParaRPr lang="en-US" sz="48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$orderItemID = $_GET['orderItemID'];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$orderID = $_GET['orderID'];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query </a:t>
            </a:r>
            <a:r>
              <a:rPr lang="en-US" sz="480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"DELETE </a:t>
            </a: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4800" smtClean="0">
                <a:latin typeface="Courier New" panose="02070309020205020404" pitchFamily="49" charset="0"/>
                <a:cs typeface="Courier New" panose="02070309020205020404" pitchFamily="49" charset="0"/>
              </a:rPr>
              <a:t>Order_Items </a:t>
            </a: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WHERE order_item_id='$orderItemID'";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$success = mysqli_query($db, $query);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query </a:t>
            </a:r>
            <a:r>
              <a:rPr lang="en-US" sz="480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"SELECT COUNT(*) AS numItemsStillInOrder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4800" smtClean="0">
                <a:latin typeface="Courier New" panose="02070309020205020404" pitchFamily="49" charset="0"/>
                <a:cs typeface="Courier New" panose="02070309020205020404" pitchFamily="49" charset="0"/>
              </a:rPr>
              <a:t>Order_Items </a:t>
            </a: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WHERE order_id='$orderID'";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$return_value = mysqli_query($db, $query);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$row = mysqli_fetch_array($return_value, MYSQLI_ASSOC);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if ($row[numItemsStillInOrder] == 0)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$query = "DELETE FROM Orders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WHERE order_id='$orderID'";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$success = mysqli_query($db, $query);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header("Location: ../pages/shoppingCart.php?productID=view");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Receipt Displayed upon Completion of the Checkout Process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4314" y="1600200"/>
            <a:ext cx="5095371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Confirming the Reduction in Inventory after Purchase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5521" y="1611687"/>
            <a:ext cx="5792957" cy="4502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High-Level Checkout and Payment Processing Page (</a:t>
            </a:r>
            <a:r>
              <a:rPr lang="en-US"/>
              <a:t>Part </a:t>
            </a:r>
            <a:r>
              <a:rPr lang="en-US" smtClean="0"/>
              <a:t>1 </a:t>
            </a:r>
            <a:r>
              <a:rPr lang="en-US"/>
              <a:t>of 2)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&lt;?php</a:t>
            </a:r>
          </a:p>
          <a:p>
            <a:pPr marL="0" indent="0">
              <a:buNone/>
            </a:pP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/*checkout.php</a:t>
            </a:r>
          </a:p>
          <a:p>
            <a:pPr marL="0" indent="0">
              <a:buNone/>
            </a:pP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This page handles the user's checkout process at the highest-level,</a:t>
            </a:r>
          </a:p>
          <a:p>
            <a:pPr marL="0" indent="0">
              <a:buNone/>
            </a:pP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if that user has come here from his or her shopping cart, and</a:t>
            </a:r>
          </a:p>
          <a:p>
            <a:pPr marL="0" indent="0">
              <a:buNone/>
            </a:pP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otherwise the user is redirected to a view of the current status</a:t>
            </a:r>
          </a:p>
          <a:p>
            <a:pPr marL="0" indent="0">
              <a:buNone/>
            </a:pP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of the user's shopping cart.</a:t>
            </a:r>
          </a:p>
          <a:p>
            <a:pPr marL="0" indent="0">
              <a:buNone/>
            </a:pP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 marL="0" indent="0">
              <a:buNone/>
            </a:pP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session_start();</a:t>
            </a:r>
          </a:p>
          <a:p>
            <a:pPr marL="0" indent="0">
              <a:buNone/>
            </a:pP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if (!preg_match('/shoppingCart.php/', $_SERVER['HTTP_REFERER']))</a:t>
            </a:r>
          </a:p>
          <a:p>
            <a:pPr marL="0" indent="0">
              <a:buNone/>
            </a:pP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    header("Location: shoppingCart.php?productID=view");</a:t>
            </a:r>
          </a:p>
          <a:p>
            <a:pPr marL="0" indent="0">
              <a:buNone/>
            </a:pP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$customerID = $_SESSION['customer_id'];</a:t>
            </a:r>
          </a:p>
          <a:p>
            <a:pPr marL="0" indent="0">
              <a:buNone/>
            </a:pP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include("../common/document_head.html");</a:t>
            </a:r>
          </a:p>
          <a:p>
            <a:pPr marL="0" indent="0">
              <a:buNone/>
            </a:pP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mtClean="0"/>
              <a:t>The High-Level Checkout and Payment Processing Page (Part 2 of 2)</a:t>
            </a:r>
            <a:endParaRPr lang="en-US" sz="3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body&gt;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&lt;header&gt;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&lt;?php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include("../common/banner.php");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include("../common/menus.html");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include("../scripts/connectToDatabase.php");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?&gt;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&lt;/header&gt;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&lt;main&gt;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&lt;article class="Receipt"&gt;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  &lt;?php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  include("../scripts/checkoutProcess.php");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  ?&gt;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&lt;/article&gt;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&lt;/main&gt;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&lt;footer&gt;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&lt;?php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include("../common/footer_content.html");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  ?&gt;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  &lt;/footer&gt;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  &lt;/body&gt;</a:t>
            </a:r>
          </a:p>
          <a:p>
            <a:pPr marL="0" indent="0">
              <a:buNone/>
            </a:pPr>
            <a:r>
              <a:rPr lang="en-US" sz="5600">
                <a:latin typeface="Courier New" panose="02070309020205020404" pitchFamily="49" charset="0"/>
                <a:cs typeface="Courier New" panose="02070309020205020404" pitchFamily="49" charset="0"/>
              </a:rPr>
              <a:t>&lt;/html&gt;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PHP </a:t>
            </a:r>
            <a:r>
              <a:rPr lang="en-US" sz="3200" smtClean="0"/>
              <a:t>Code </a:t>
            </a:r>
            <a:r>
              <a:rPr lang="en-US" sz="3200" smtClean="0"/>
              <a:t>for Main </a:t>
            </a:r>
            <a:r>
              <a:rPr lang="en-US" sz="3200" dirty="0" smtClean="0"/>
              <a:t>Part </a:t>
            </a:r>
            <a:r>
              <a:rPr lang="en-US" sz="3200" smtClean="0"/>
              <a:t>of </a:t>
            </a:r>
            <a:r>
              <a:rPr lang="en-US" sz="3200" smtClean="0"/>
              <a:t>Script for</a:t>
            </a:r>
            <a:br>
              <a:rPr lang="en-US" sz="3200" smtClean="0"/>
            </a:br>
            <a:r>
              <a:rPr lang="en-US" sz="3200" smtClean="0"/>
              <a:t>Processing </a:t>
            </a:r>
            <a:r>
              <a:rPr lang="en-US" sz="3200" smtClean="0"/>
              <a:t>a </a:t>
            </a:r>
            <a:r>
              <a:rPr lang="en-US" sz="3200" smtClean="0"/>
              <a:t>Payment and Checkout (Part 1 of 2)</a:t>
            </a:r>
            <a:endParaRPr lang="en-US" sz="3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&lt;?php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/*checkoutProcess.php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Displays a receipt to confirm the client's purchase(s)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and adjusts the database inventory levels accordingly.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Has a very short main driver, but uses eight helper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functions, all of which are defined below.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Calls displayReceipt() once, which in turn calls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--getExistingOrder() once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--displayReceiptHeader() once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--displayItemAndReturnTotalPrice() once for each item in the order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--displayReceiptFooter() once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Calls markOrderPaid() once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Calls markOrderItemsPaid() once, which in turn calls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--reduceInventory() once for each item in the order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//error_reporting(E_ALL);</a:t>
            </a:r>
          </a:p>
          <a:p>
            <a:pPr marL="0" indent="0">
              <a:buNone/>
            </a:pP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//========== main script begins here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displayReceipt($db, $customerID);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More on PHP </a:t>
            </a:r>
            <a:r>
              <a:rPr lang="en-US" smtClean="0"/>
              <a:t>Arrays </a:t>
            </a:r>
            <a:r>
              <a:rPr lang="en-US"/>
              <a:t>(Part 5 </a:t>
            </a:r>
            <a:r>
              <a:rPr lang="en-US" smtClean="0"/>
              <a:t>of </a:t>
            </a:r>
            <a:r>
              <a:rPr lang="en-US"/>
              <a:t>9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php &gt; //You can get numeric indices properly ordered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php &gt; //by using the function array_values().</a:t>
            </a:r>
          </a:p>
          <a:p>
            <a:pPr marL="0" indent="0">
              <a:buNone/>
            </a:pP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php &gt; $b = array_values($a);</a:t>
            </a:r>
          </a:p>
          <a:p>
            <a:pPr marL="0" indent="0">
              <a:buNone/>
            </a:pP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php &gt; print_r($b);</a:t>
            </a:r>
          </a:p>
          <a:p>
            <a:pPr marL="0" indent="0">
              <a:buNone/>
            </a:pP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</a:p>
          <a:p>
            <a:pPr marL="0" indent="0">
              <a:buNone/>
            </a:pP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   [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0] =&gt; Hello</a:t>
            </a:r>
          </a:p>
          <a:p>
            <a:pPr marL="0" indent="0">
              <a:buNone/>
            </a:pP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   [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1] =&gt; World</a:t>
            </a:r>
          </a:p>
          <a:p>
            <a:pPr marL="0" indent="0">
              <a:buNone/>
            </a:pP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   [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2] =&gt; This is wild</a:t>
            </a:r>
          </a:p>
          <a:p>
            <a:pPr marL="0" indent="0">
              <a:buNone/>
            </a:pP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   [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3] =&gt; This is wild</a:t>
            </a:r>
          </a:p>
          <a:p>
            <a:pPr marL="0" indent="0">
              <a:buNone/>
            </a:pP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   [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4] =&gt; This is wild</a:t>
            </a:r>
          </a:p>
          <a:p>
            <a:pPr marL="0" indent="0">
              <a:buNone/>
            </a:pP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   [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5] =&gt; Lingras</a:t>
            </a:r>
          </a:p>
          <a:p>
            <a:pPr marL="0" indent="0">
              <a:buNone/>
            </a:pP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   [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6] =&gt; What is the index?</a:t>
            </a:r>
          </a:p>
          <a:p>
            <a:pPr marL="0" indent="0">
              <a:buNone/>
            </a:pP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PHP </a:t>
            </a:r>
            <a:r>
              <a:rPr lang="en-US" sz="3200" smtClean="0"/>
              <a:t>Code </a:t>
            </a:r>
            <a:r>
              <a:rPr lang="en-US" sz="3200" smtClean="0"/>
              <a:t>for Main </a:t>
            </a:r>
            <a:r>
              <a:rPr lang="en-US" sz="3200" dirty="0" smtClean="0"/>
              <a:t>Part </a:t>
            </a:r>
            <a:r>
              <a:rPr lang="en-US" sz="3200" smtClean="0"/>
              <a:t>of </a:t>
            </a:r>
            <a:r>
              <a:rPr lang="en-US" sz="3200" smtClean="0"/>
              <a:t>Script for</a:t>
            </a:r>
            <a:br>
              <a:rPr lang="en-US" sz="3200" smtClean="0"/>
            </a:br>
            <a:r>
              <a:rPr lang="en-US" sz="3200" smtClean="0"/>
              <a:t>Processing </a:t>
            </a:r>
            <a:r>
              <a:rPr lang="en-US" sz="3200" smtClean="0"/>
              <a:t>a </a:t>
            </a:r>
            <a:r>
              <a:rPr lang="en-US" sz="3200" smtClean="0"/>
              <a:t>Payment and Checkout (Part 2 of 2)</a:t>
            </a:r>
            <a:endParaRPr lang="en-US" sz="3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//Get the order ID for the order in progress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$query =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"SELECT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Orders.order_id,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Orders.customer_id,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Orders.order_status_code,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Order_Items.*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FROM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Order_Items, Orders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WHERE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Orders.order_id = Order_Items.order_id and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Orders.order_status_code = 'IP'        and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Orders.customer_id = $customerID";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$orderInProgress = mysqli_query($db, $query);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$orderInProgressArray = mysqli_fetch_array($orderInProgress);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$orderID = $orderInProgressArray[0];</a:t>
            </a:r>
          </a:p>
          <a:p>
            <a:pPr marL="0" indent="0">
              <a:buNone/>
            </a:pP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//Now mark as paid both the order itself and its order items 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markOrderPaid($db, $customerID, $orderID);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markOrderItemsPaid($db, $orderID);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mysqli_close($db);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//========== main script ends here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smtClean="0"/>
              <a:t>High-Level PHP Function for Displaying Receipt</a:t>
            </a:r>
            <a:endParaRPr lang="en-US" sz="3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/*displayReceipt()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The "driver" routine for preparing and displaying a receipt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for the items purchased in the current order being checked out.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function displayReceipt($db, $customerID)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$items = getExistingOrder($db, $customerID);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$numRecords = mysqli_num_rows($items);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if($numRecords == 0)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    echo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    "&lt;h4 class='ShoppingCartHeader'&gt;Shopping Cart&lt;/h4&gt;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    &lt;p class='Notification'&gt;Your shopping cart is empty.&lt;/p&gt;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    &lt;p class='Notification'&gt;To continue shopping, please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    &lt;a class='NoDecoration' href='pages/catalog.php'&gt;click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    here&lt;/a&gt;.&lt;/p&gt;";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    exit(0);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else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    displayReceiptHeader();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    $grandTotal = 0;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    for($i=1; $i&lt;=$numRecords; $i++)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        $row = mysqli_fetch_array($items, MYSQLI_ASSOC);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        $grandTotal += displayItemAndReturnTotalPrice($db, $row);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    displayReceiptFooter($grandTotal);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34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3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smtClean="0"/>
              <a:t>PHP Function for Displaying Receipt Header</a:t>
            </a:r>
            <a:endParaRPr lang="en-US" sz="3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/*displayReceiptHeader()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Displays user information and the date, as well as column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headers for the table of purchased items.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function displayReceiptHeader()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$date = date("F j, Y");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$time = date('g:ia');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echo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"&lt;p class='ReceiptTitle'&gt;***** R E C E I P T *****&lt;/p&gt;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&lt;p class='Notification'&gt;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Payment received from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$_SESSION[salutation]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$_SESSION[customer_first_name]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$_SESSION[customer_middle_initial]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$_SESSION[customer_last_name] on $date at $time.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&lt;/p&gt;";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echo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"&lt;table class='Receipt'&gt;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&lt;tr&gt;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&lt;th&gt;Product Image&lt;/th&gt;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&lt;th&gt;Product Name&lt;/th&gt;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&lt;th&gt;Price&lt;/th&gt;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&lt;th&gt;Quantity&lt;/th&gt;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&lt;th&gt;Total&lt;/th&gt;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&lt;/tr&gt;";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2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smtClean="0"/>
              <a:t>PHP Function for Getting Purchased-Item Info</a:t>
            </a:r>
            <a:endParaRPr lang="en-US" sz="3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/*getExistingOrder()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Gets and returns the purchased items in the order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being checked out.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function getExistingOrder($db, $customerID)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$query = 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"SELECT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    Orders.order_id,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    Orders.customer_id,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    Orders.order_status_code,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    Order_Items.*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FROM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    Order_Items, Orders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WHERE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    Orders.order_id = Order_Items.order_id and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    Orders.order_status_code = 'IP' and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     Orders.customer_id = '$customerID'";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$items = mysqli_query($db, $query);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return $items;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7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smtClean="0"/>
              <a:t>PHP Function for Displaying One Product-Info Row of Receipt (Part 1 of 2)</a:t>
            </a:r>
            <a:endParaRPr lang="en-US" sz="3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/*displayItemAndReturnTotalPrice()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Displays one table row containing the information for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one purchased item.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function displayItemAndReturnTotalPrice($db, $row)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$productID = $row['product_id'];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$query = "SELECT * FROM Products WHERE product_id ='$productID'";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$product = mysqli_query($db, $query);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$rowProd = mysqli_fetch_array($product, MYSQLI_ASSOC);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$productPrice = $rowProd['product_price'];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$productPriceAsString = sprintf("$%1.2f", $productPrice);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$totalPrice = $row['order_item_quantity'] * $row['order_item_price'];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$totalPriceAsString = sprintf("$%1.2f", $totalPrice);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$imageLocation = $rowProd['product_image_url'];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smtClean="0"/>
              <a:t>PHP Function for Displaying One Product-Info Row of Receipt (Part 2 of 2)</a:t>
            </a:r>
            <a:endParaRPr lang="en-US" sz="3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echo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"&lt;tr&gt;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&lt;td class='Centered'&gt;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&lt;img height='70' width='70'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     src='$imageLocation' alt='Product Image'&gt;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&lt;/td&gt;&lt;td class='LeftAligned'&gt;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$rowProd[product_name]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&lt;/td&gt;&lt;td class='RightAligned'&gt;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$productPriceAsString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&lt;/td&gt;&lt;td class='Centered'&gt;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$row[order_item_quantity]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&lt;/td&gt;&lt;td class='RightAligned'&gt;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$totalPriceAsString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&lt;/td&gt;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&lt;/tr&gt;";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return $totalPrice;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6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smtClean="0"/>
              <a:t>PHP Function for Displaying Receipt Footer</a:t>
            </a:r>
            <a:endParaRPr lang="en-US" sz="3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105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displayReceiptFooter()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Displays the total amount of the purchase and additional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information in the footer of the receipt.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function displayReceiptFooter($grandTotal)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$grandTotalAsString = sprintf("$%1.2f", $grandTotal);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echo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"&lt;tr&gt;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&lt;td class='Notification' colspan='4'&gt;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Grand Total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&lt;/td&gt;&lt;td class='RightAligned'&gt;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&lt;strong&gt;$grandTotalAsString&lt;/strong&gt;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&lt;/td&gt;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&lt;/tr&gt;&lt;tr&gt;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&lt;td colspan='5'&gt;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&lt;p class='Notification'&gt;Your order has been processed.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&lt;br&gt;Thank you very much for shopping with Nature's Source.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&lt;br&gt;We appreciate your purchase of the above product(s).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&lt;br&gt;You may print a copy of this page for your permanent record.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&lt;br&gt;To return to our e-store options page please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  &lt;a href='pages/estore.php' class='NoDecoration'&gt;click here&lt;/a&gt;.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&lt;br&gt;Or, you may choose one of the navigation links from our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menu options.&lt;/p&gt;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&lt;p class='LeftAligned'&gt;Note to readers of the text:&lt;br&gt;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We have only marked, in our database, the order and corresponding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order items as paid, and reduced the database inventory in our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Products table accordingly. The revised inventory levels should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appear in any subsequent display of an affected product. Actual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handling of payments and shipment is beyond the scope of our text.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Besides, if truth be told, we have nothing to sell!&lt;/p&gt;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&lt;/td&gt;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&lt;/tr&gt;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&lt;/table&gt;";</a:t>
            </a:r>
          </a:p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932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PHP </a:t>
            </a:r>
            <a:r>
              <a:rPr lang="en-US" smtClean="0"/>
              <a:t>Function for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Marking an Order </a:t>
            </a:r>
            <a:r>
              <a:rPr lang="en-US" smtClean="0"/>
              <a:t>as </a:t>
            </a:r>
            <a:r>
              <a:rPr lang="en-US" smtClean="0"/>
              <a:t>Paid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/*markOrderPaid()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Changes the status in the database of the order being checked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out from IP (in progress) to PD (paid).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function markOrderPaid($db, $customerID, $orderID)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$query =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"UPDATE Orders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SET order_status_code = 'PD'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WHERE customer_id = '$customerID' and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  order_id ='$orderID'";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$success = mysqli_query($db, $query);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PHP Function </a:t>
            </a:r>
            <a:r>
              <a:rPr lang="en-US" smtClean="0"/>
              <a:t>for </a:t>
            </a:r>
            <a:r>
              <a:rPr lang="en-US" smtClean="0"/>
              <a:t>Marking</a:t>
            </a:r>
            <a:br>
              <a:rPr lang="en-US" smtClean="0"/>
            </a:br>
            <a:r>
              <a:rPr lang="en-US" smtClean="0"/>
              <a:t>Individual Order Items </a:t>
            </a:r>
            <a:r>
              <a:rPr lang="en-US" smtClean="0"/>
              <a:t>as </a:t>
            </a:r>
            <a:r>
              <a:rPr lang="en-US" smtClean="0"/>
              <a:t>Paid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/*markOrderItemsPaid()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Changes the status in the database of each item purchased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from IP (in progress) to PD (paid).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function markOrderItemsPaid($db, $orderID)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$query =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    "SELECT *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    FROM Order_Items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    WHERE order_id = '$orderID'";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$orderItems = mysqli_query($db, $query);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$numRecords = mysqli_num_rows($orderItems);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for($i=1; $i&lt;=$numRecords; $i++)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    $row = mysqli_fetch_array($orderItems, MYSQLI_ASSOC);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    $query =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        "UPDATE Order_Items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        SET order_item_status_code = 'PD'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        WHERE order_item_id = $row[order_item_id] and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order_id = $row[order_id]";        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    mysqli_query($db, $query);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    reduceInventory($db, $row['product_id'],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$row['order_item_quantity']);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PHP Function for Reducing the Inventory Level </a:t>
            </a:r>
            <a:r>
              <a:rPr lang="en-US" smtClean="0"/>
              <a:t>After </a:t>
            </a:r>
            <a:r>
              <a:rPr lang="en-US" smtClean="0"/>
              <a:t>Payment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/*reduceInventory()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Reduces the inventory level in the database of the product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purchased by the amount purchased.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function reduceInventory($db, $productID, $quantityPurchased)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$query = "SELECT * FROM Products WHERE product_id = '$productID'";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$product = mysqli_query($db, $query);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$row = mysqli_fetch_array($product, MYSQLI_ASSOC);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$row['product_inventory'] -= $quantityPurchased;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$query =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"UPDATE Products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SET product_inventory = $row[product_inventory]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WHERE product_id = $row[product_id]";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mysqli_query($db, $query);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More on PHP </a:t>
            </a:r>
            <a:r>
              <a:rPr lang="en-US" smtClean="0"/>
              <a:t>Arrays </a:t>
            </a:r>
            <a:r>
              <a:rPr lang="en-US"/>
              <a:t>(Part 6 </a:t>
            </a:r>
            <a:r>
              <a:rPr lang="en-US" smtClean="0"/>
              <a:t>of </a:t>
            </a:r>
            <a:r>
              <a:rPr lang="en-US"/>
              <a:t>9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php &gt; //You can delete an element using the function unset.</a:t>
            </a:r>
          </a:p>
          <a:p>
            <a:pPr marL="0" indent="0">
              <a:buNone/>
            </a:pP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php &gt; unset($a[-90]);</a:t>
            </a:r>
          </a:p>
          <a:p>
            <a:pPr marL="0" indent="0">
              <a:buNone/>
            </a:pP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php &gt; print_r($a);</a:t>
            </a:r>
          </a:p>
          <a:p>
            <a:pPr marL="0" indent="0">
              <a:buNone/>
            </a:pP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</a:p>
          <a:p>
            <a:pPr marL="0" indent="0">
              <a:buNone/>
            </a:pP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   [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0] =&gt; Hello</a:t>
            </a:r>
          </a:p>
          <a:p>
            <a:pPr marL="0" indent="0">
              <a:buNone/>
            </a:pP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   [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1] =&gt; World</a:t>
            </a:r>
          </a:p>
          <a:p>
            <a:pPr marL="0" indent="0">
              <a:buNone/>
            </a:pP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   [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90] =&gt; This is wild</a:t>
            </a:r>
          </a:p>
          <a:p>
            <a:pPr marL="0" indent="0">
              <a:buNone/>
            </a:pP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   [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70] =&gt; This is wild</a:t>
            </a:r>
          </a:p>
          <a:p>
            <a:pPr marL="0" indent="0">
              <a:buNone/>
            </a:pP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   [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name] =&gt; Lingras</a:t>
            </a:r>
          </a:p>
          <a:p>
            <a:pPr marL="0" indent="0">
              <a:buNone/>
            </a:pP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   [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91] =&gt; What is the index? </a:t>
            </a:r>
          </a:p>
          <a:p>
            <a:pPr marL="0" indent="0">
              <a:buNone/>
            </a:pP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dirty="0" smtClean="0"/>
              <a:t>Chapter 10: PHP and MySQL for Client-Server Database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Logout/Clean-up Script (Part 1 of 4)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&lt;?php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/*logoutProcess.php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Handles "clean up" by deleting any orders that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have been created by users who have tried to buy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items without being registered and logging in,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or by users who have logged in and started to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buy one or more items but changed their mind.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//error_reporting(E_ALL);</a:t>
            </a:r>
          </a:p>
          <a:p>
            <a:pPr marL="0" indent="0">
              <a:buNone/>
            </a:pP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//First delete all "orphaned" orders created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//by not-logged-in customers who tried to buy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//an item, but did not follow up when they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//discovered registration and login were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//required ...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$query =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"DELETE FROM Orders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WHERE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customer_id = 0 and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order_status_code = 'IP'";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$success = mysqli_query($db, $query);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10: PHP and MySQL for Client-Server Database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9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Logout/Clean-up Script (Part 2 of 4)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//Next, see if there is an order "in progress"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$query =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"SELECT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    Orders.order_id,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    Orders.customer_id,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    Orders.order_status_code,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    Order_Items.*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FROM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    Order_Items, Orders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WHERE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    Orders.order_id = Order_Items.order_id and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    Orders.order_status_code = 'IP'        and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    Orders.customer_id = $customerID";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$items = mysqli_query($db, $query);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if ($items != null)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$numRecords = mysqli_num_rows($items);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//If $numRecords is non-zero (actually, 1) there is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//an order in progress; if it is 0, there is no order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//in progress, but there may be any number of orders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//that were created by a logged-in user choosing to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//"Buy this item" but not actually buying it, and doing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//this one or more times before actually starting an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//order, thus creating one or more orders without any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//corresponding order items,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//so ...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10: PHP and MySQL for Client-Server Database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Logout/Clean-up Script (Part 3 of 4)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if ($numRecords == 0)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//If there are "orphaned" orders for which there are no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//corresponding order items, find them and delete them ...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    $query =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        "SELECT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            order_id,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            customer_id,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            order_status_code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        FROM Orders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        WHERE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            order_status_code = 'IP' and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            customer_id = $customerID";</a:t>
            </a:r>
          </a:p>
          <a:p>
            <a:pPr marL="0" indent="0">
              <a:buNone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    $orphanedOrders = mysqli_query($db, $query);</a:t>
            </a:r>
          </a:p>
          <a:p>
            <a:pPr marL="0" indent="0">
              <a:buNone/>
            </a:pPr>
            <a:r>
              <a:rPr lang="en-US" sz="480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10: PHP and MySQL for Client-Server Database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Logout/Clean-up Script (Part 4 of 4)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($orphanedOrders != null)</a:t>
            </a:r>
          </a:p>
          <a:p>
            <a:pPr marL="0" indent="0"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$numRecords = mysqli_num_rows($orphanedOrders);</a:t>
            </a:r>
          </a:p>
          <a:p>
            <a:pPr marL="0" indent="0"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if ($numRecords != 0)</a:t>
            </a:r>
          </a:p>
          <a:p>
            <a:pPr marL="0" indent="0"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for ($i=0; $i&lt;$numRecords; $i++)</a:t>
            </a:r>
          </a:p>
          <a:p>
            <a:pPr marL="0" indent="0"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{</a:t>
            </a:r>
          </a:p>
          <a:p>
            <a:pPr marL="0" indent="0"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    $orphanedOrdersArray =</a:t>
            </a:r>
          </a:p>
          <a:p>
            <a:pPr marL="0" indent="0"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mysqli_fetch_array($orphanedOrders, MYSQLI_ASSOC);</a:t>
            </a:r>
          </a:p>
          <a:p>
            <a:pPr marL="0" indent="0"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    $orphanedOrderID = $orphanedOrdersArray['order_id'];</a:t>
            </a:r>
          </a:p>
          <a:p>
            <a:pPr marL="0" indent="0"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    $query =</a:t>
            </a:r>
          </a:p>
          <a:p>
            <a:pPr marL="0" indent="0"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"DELETE FROM Orders</a:t>
            </a:r>
          </a:p>
          <a:p>
            <a:pPr marL="0" indent="0"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WHERE</a:t>
            </a:r>
          </a:p>
          <a:p>
            <a:pPr marL="0" indent="0"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order_id = '$orphanedOrderID' and</a:t>
            </a:r>
          </a:p>
          <a:p>
            <a:pPr marL="0" indent="0"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order_status_code = 'IP'      and</a:t>
            </a:r>
          </a:p>
          <a:p>
            <a:pPr marL="0" indent="0"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customer_id = '$customerID'";</a:t>
            </a:r>
          </a:p>
          <a:p>
            <a:pPr marL="0" indent="0"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    $success = mysqli_query($db, $query);</a:t>
            </a:r>
          </a:p>
          <a:p>
            <a:pPr marL="0" indent="0"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pPr marL="0" indent="0"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mysqli_close($db);</a:t>
            </a:r>
          </a:p>
          <a:p>
            <a:pPr marL="0" indent="0"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endParaRPr lang="en-US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10: PHP and MySQL for Client-Server Database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5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Possibly Useful “Utility” SQL Scripts</a:t>
            </a:r>
            <a:br>
              <a:rPr lang="en-US" smtClean="0"/>
            </a:br>
            <a:r>
              <a:rPr lang="en-US" smtClean="0"/>
              <a:t>(Part 1 of 2)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#get_me.sql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#Replace 'Scobey' with 'your_name'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#---------------------------------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SELECT customer_id as id,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salutation as sal,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customer_first_name as first,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customer_middle_initial as mid,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customer_last_name as last,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gender as sex,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email_address as email,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login_name as username,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login_password as password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FROM   Customers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WHERE  customer_last_name='Scobey';</a:t>
            </a:r>
          </a:p>
          <a:p>
            <a:pPr marL="0" indent="0">
              <a:buNone/>
            </a:pPr>
            <a:endParaRPr lang="en-US" sz="37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SELECT phone_number, address, town_city, county, country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FROM   Customers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WHERE  customer_last_name='Scobey';</a:t>
            </a:r>
          </a:p>
          <a:p>
            <a:pPr marL="0" indent="0">
              <a:buNone/>
            </a:pPr>
            <a:endParaRPr lang="en-US" sz="37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#delete_me.sql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#Replace 'Scobey' with 'your_name'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#---------------------------------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DELETE FROM  Customers</a:t>
            </a:r>
          </a:p>
          <a:p>
            <a:pPr marL="0" indent="0">
              <a:buNone/>
            </a:pPr>
            <a:r>
              <a:rPr lang="en-US" sz="3700">
                <a:latin typeface="Courier New" panose="02070309020205020404" pitchFamily="49" charset="0"/>
                <a:cs typeface="Courier New" panose="02070309020205020404" pitchFamily="49" charset="0"/>
              </a:rPr>
              <a:t>       WHERE customer_last_name='Scobey';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10: PHP and MySQL for Client-Server Database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Possibly Useful “Utility” SQL Scripts</a:t>
            </a:r>
            <a:br>
              <a:rPr lang="en-US" smtClean="0"/>
            </a:br>
            <a:r>
              <a:rPr lang="en-US" smtClean="0"/>
              <a:t>(Part 2 of 2)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#get_orders.sql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#--------------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SELECT order_id as id,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customer_id as cust,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order_status_code as status,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date_order_placed as date,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order_details as details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FROM Orders;</a:t>
            </a:r>
          </a:p>
          <a:p>
            <a:pPr marL="0" indent="0">
              <a:buNone/>
            </a:pP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SELECT order_item_id as id,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order_item_status_code as status,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order_id,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product_id,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order_item_quantity as quant,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order_item_price as price,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other_order_item_details as details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FROM Order_Items;</a:t>
            </a:r>
          </a:p>
          <a:p>
            <a:pPr marL="0" indent="0">
              <a:buNone/>
            </a:pP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#delete_orders.sql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#-----------------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DELETE FROM Orders;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DELETE FROM Order_Items;</a:t>
            </a:r>
          </a:p>
          <a:p>
            <a:pPr marL="0" indent="0">
              <a:buNone/>
            </a:pP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#get_table_sizes.sql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#Replace 'webbook2e' with 'your_database_name'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#---------------------------------------------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SELECT TABLE_NAME, TABLE_ROWS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FROM   information_schema.tables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WHERE  table_schema='webbook2e';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10: PHP and MySQL for Client-Server Database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9589</TotalTime>
  <Words>10423</Words>
  <Application>Microsoft Office PowerPoint</Application>
  <PresentationFormat>On-screen Show (4:3)</PresentationFormat>
  <Paragraphs>1607</Paragraphs>
  <Slides>95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6" baseType="lpstr">
      <vt:lpstr>Office Theme</vt:lpstr>
      <vt:lpstr>PHP and MySQL for Client-Server Database Interaction</vt:lpstr>
      <vt:lpstr>Overview and Objectives: New Functionality</vt:lpstr>
      <vt:lpstr>Skills That Will Be Learned</vt:lpstr>
      <vt:lpstr>More on PHP Arrays (Part 1 of 9)</vt:lpstr>
      <vt:lpstr>More on PHP Arrays (Part 2 of 9)</vt:lpstr>
      <vt:lpstr>More on PHP Arrays (Part 3 of 9)</vt:lpstr>
      <vt:lpstr>More on PHP Arrays (Part 4 of 9)</vt:lpstr>
      <vt:lpstr>More on PHP Arrays (Part 5 of 9)</vt:lpstr>
      <vt:lpstr>More on PHP Arrays (Part 6 of 9)</vt:lpstr>
      <vt:lpstr>More on PHP Arrays (Part 7 of 9)</vt:lpstr>
      <vt:lpstr>More on PHP Arrays (Part 8 of 9)</vt:lpstr>
      <vt:lpstr>More on PHP Arrays (Part 9 of 9)</vt:lpstr>
      <vt:lpstr>PHP Arrays: Summary</vt:lpstr>
      <vt:lpstr>Current State of Our Website</vt:lpstr>
      <vt:lpstr>Bird's-Eye View of e-store Functionality</vt:lpstr>
      <vt:lpstr>PHP Code for Connecting to MySQL</vt:lpstr>
      <vt:lpstr>Registering for Our Web Site</vt:lpstr>
      <vt:lpstr>Possible Registration Scenarios</vt:lpstr>
      <vt:lpstr>HTML Markup Excerpt from registrationForm.php</vt:lpstr>
      <vt:lpstr>A New User Registers Successfully</vt:lpstr>
      <vt:lpstr>Email Address Already in Database</vt:lpstr>
      <vt:lpstr>Re-registering for the Site with Different Email Address but Same Username</vt:lpstr>
      <vt:lpstr>Username Duplication Avoided</vt:lpstr>
      <vt:lpstr>registrationFormResponse.php</vt:lpstr>
      <vt:lpstr>Part 1 (of 2) of Main Part of Script from registrationFormProcess.php</vt:lpstr>
      <vt:lpstr>Part 2 (of 2) of Main Part of Script from registrationFormProcess.php</vt:lpstr>
      <vt:lpstr>First of Two Helper Functions from  registrationFormProcess.php</vt:lpstr>
      <vt:lpstr>Second of Two Helper Functions from  registrationFormProcess.php</vt:lpstr>
      <vt:lpstr>Logging In to the e-store</vt:lpstr>
      <vt:lpstr>Part 1 (of 3) of loginForm.php</vt:lpstr>
      <vt:lpstr>Part 2 (of 3) of loginForm.php</vt:lpstr>
      <vt:lpstr>Part 3 (of 3) of loginForm.php</vt:lpstr>
      <vt:lpstr>loginFormProcess.php (Part 1 of 2)</vt:lpstr>
      <vt:lpstr>loginFormProcess.php (Part 2 of 2)</vt:lpstr>
      <vt:lpstr>Request For a User to Try Again after a Failed Login</vt:lpstr>
      <vt:lpstr>Passing Key/Value Pairs in a URL</vt:lpstr>
      <vt:lpstr>logout.php (Part 1 of 3)</vt:lpstr>
      <vt:lpstr>logout.php (Part 2 of 3)</vt:lpstr>
      <vt:lpstr>logout.php (Part 3 of 3)</vt:lpstr>
      <vt:lpstr>Display Indicating a Successful Logout</vt:lpstr>
      <vt:lpstr>Display When an Attempt is Made to Log Out Without Having Logged In</vt:lpstr>
      <vt:lpstr>e-store After a Successful Login</vt:lpstr>
      <vt:lpstr>Revised banner.php (Part 1 of 4)</vt:lpstr>
      <vt:lpstr>Revised banner.php (Part 2 of 4)</vt:lpstr>
      <vt:lpstr>Revised banner.php (Part 3 of 4)</vt:lpstr>
      <vt:lpstr>Revised banner.php (Part 4 of 4)</vt:lpstr>
      <vt:lpstr>Listing of the Departments and Product Categories in Our e-store</vt:lpstr>
      <vt:lpstr>PHP Code for Displaying Departments and Product Categories (Part 1 of 2)</vt:lpstr>
      <vt:lpstr>PowerPoint Presentation</vt:lpstr>
      <vt:lpstr>A listing of the Individual Products in a Category</vt:lpstr>
      <vt:lpstr>PHP Code for Displaying Products in a Category (Part 1 of 3)</vt:lpstr>
      <vt:lpstr>PHP Code for Displaying Products in a Category (Part 2 of 3)</vt:lpstr>
      <vt:lpstr>PHP Code for Displaying Products in a Category (Part 3 of 3)</vt:lpstr>
      <vt:lpstr>Purchasing a First Product</vt:lpstr>
      <vt:lpstr>Follow-up Display after Adding Product to Shopping Cart</vt:lpstr>
      <vt:lpstr>Purchasing Additional Products: Trying to Buy More than Available</vt:lpstr>
      <vt:lpstr>Try Again: Do not Request More than Available</vt:lpstr>
      <vt:lpstr>Viewing the Shopping Cart with Two Items: Ready for Checkout</vt:lpstr>
      <vt:lpstr>The High-Level Shopping Cart Processing Page (Part 1 of 2)</vt:lpstr>
      <vt:lpstr>The High-Level Shopping Cart Processing Page (Part 2 of 2)</vt:lpstr>
      <vt:lpstr>PHP Code for Main Part of the PHP Script for Shopping Cart Processing (Part 1 of 3)</vt:lpstr>
      <vt:lpstr>PHP Code for Main Part of the PHP Script for Shopping Cart Processing (Part 2 of 3)</vt:lpstr>
      <vt:lpstr>PHP Code for Main Part of the PHP Script for Shopping Cart Processing (Part 3 of 3)</vt:lpstr>
      <vt:lpstr>PHP Function for Retrieving Product Information for an Order-in-progress</vt:lpstr>
      <vt:lpstr>PHP Function for Creating a New Order</vt:lpstr>
      <vt:lpstr>PHP Function for Displaying the Table Header for the Shopping Cart Display</vt:lpstr>
      <vt:lpstr>PHP Function for Displaying the First Four Table Columns for a Product</vt:lpstr>
      <vt:lpstr>PHP Function for Displaying the Last Three Columns for Each Existing Item</vt:lpstr>
      <vt:lpstr>PHP Function for Displaying the Last Three Columns for Each New Item</vt:lpstr>
      <vt:lpstr>PHP Function for Displaying the Table Footer for the Shopping Cart Display</vt:lpstr>
      <vt:lpstr>PHP Code for Adding a New Item to the Cart (Part 1 of 3)</vt:lpstr>
      <vt:lpstr>PHP Code for Adding a New Item to the Cart (Part 2 of 3)</vt:lpstr>
      <vt:lpstr>PHP Code for Adding a New Item to the Cart (Part 3 of 3)</vt:lpstr>
      <vt:lpstr>PHP Code for Deleting an Item from the Shopping Cart</vt:lpstr>
      <vt:lpstr>Receipt Displayed upon Completion of the Checkout Process</vt:lpstr>
      <vt:lpstr>Confirming the Reduction in Inventory after Purchase</vt:lpstr>
      <vt:lpstr>The High-Level Checkout and Payment Processing Page (Part 1 of 2)</vt:lpstr>
      <vt:lpstr>The High-Level Checkout and Payment Processing Page (Part 2 of 2)</vt:lpstr>
      <vt:lpstr>PHP Code for Main Part of Script for Processing a Payment and Checkout (Part 1 of 2)</vt:lpstr>
      <vt:lpstr>PHP Code for Main Part of Script for Processing a Payment and Checkout (Part 2 of 2)</vt:lpstr>
      <vt:lpstr>High-Level PHP Function for Displaying Receipt</vt:lpstr>
      <vt:lpstr>PHP Function for Displaying Receipt Header</vt:lpstr>
      <vt:lpstr>PHP Function for Getting Purchased-Item Info</vt:lpstr>
      <vt:lpstr>PHP Function for Displaying One Product-Info Row of Receipt (Part 1 of 2)</vt:lpstr>
      <vt:lpstr>PHP Function for Displaying One Product-Info Row of Receipt (Part 2 of 2)</vt:lpstr>
      <vt:lpstr>PHP Function for Displaying Receipt Footer</vt:lpstr>
      <vt:lpstr>PHP Function for Marking an Order as Paid</vt:lpstr>
      <vt:lpstr>PHP Function for Marking Individual Order Items as Paid</vt:lpstr>
      <vt:lpstr>PHP Function for Reducing the Inventory Level After Payment</vt:lpstr>
      <vt:lpstr>Logout/Clean-up Script (Part 1 of 4)</vt:lpstr>
      <vt:lpstr>Logout/Clean-up Script (Part 2 of 4)</vt:lpstr>
      <vt:lpstr>Logout/Clean-up Script (Part 3 of 4)</vt:lpstr>
      <vt:lpstr>Logout/Clean-up Script (Part 4 of 4)</vt:lpstr>
      <vt:lpstr>Possibly Useful “Utility” SQL Scripts (Part 1 of 2)</vt:lpstr>
      <vt:lpstr>Possibly Useful “Utility” SQL Scripts (Part 2 of 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the Scene</dc:title>
  <dc:creator>Porter Scobey</dc:creator>
  <cp:lastModifiedBy>Porter Scobey</cp:lastModifiedBy>
  <cp:revision>287</cp:revision>
  <cp:lastPrinted>2016-04-26T20:12:06Z</cp:lastPrinted>
  <dcterms:created xsi:type="dcterms:W3CDTF">2011-06-30T20:22:55Z</dcterms:created>
  <dcterms:modified xsi:type="dcterms:W3CDTF">2016-04-28T18:02:13Z</dcterms:modified>
</cp:coreProperties>
</file>