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2" r:id="rId3"/>
    <p:sldId id="258" r:id="rId4"/>
    <p:sldId id="259" r:id="rId5"/>
    <p:sldId id="260" r:id="rId6"/>
    <p:sldId id="261" r:id="rId7"/>
    <p:sldId id="262" r:id="rId8"/>
    <p:sldId id="32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2" r:id="rId31"/>
    <p:sldId id="285" r:id="rId32"/>
    <p:sldId id="286" r:id="rId33"/>
    <p:sldId id="287" r:id="rId34"/>
    <p:sldId id="288" r:id="rId35"/>
    <p:sldId id="290" r:id="rId36"/>
    <p:sldId id="291" r:id="rId37"/>
    <p:sldId id="289" r:id="rId38"/>
    <p:sldId id="294" r:id="rId39"/>
    <p:sldId id="292" r:id="rId40"/>
    <p:sldId id="293" r:id="rId41"/>
    <p:sldId id="297" r:id="rId42"/>
    <p:sldId id="295" r:id="rId43"/>
    <p:sldId id="298" r:id="rId44"/>
    <p:sldId id="296" r:id="rId45"/>
    <p:sldId id="307" r:id="rId46"/>
    <p:sldId id="30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9" r:id="rId56"/>
    <p:sldId id="310" r:id="rId57"/>
    <p:sldId id="311" r:id="rId58"/>
    <p:sldId id="312" r:id="rId59"/>
    <p:sldId id="320" r:id="rId60"/>
    <p:sldId id="314" r:id="rId61"/>
    <p:sldId id="315" r:id="rId6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5A91902A-AE0B-4D3C-B2F3-8705E41C14AE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E97234CE-47E9-4537-805F-EB9706F2AB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67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r>
              <a:rPr lang="en-US" dirty="0" smtClean="0"/>
              <a:t>Chapter 9: MySQL for Server-Side Data Storage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C4A8A2E2-451F-4C0F-AF0B-348957E4FAFF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BDDAF0C-0D6F-4591-9A53-9A5DF7599F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94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AF0C-0D6F-4591-9A53-9A5DF7599F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Chapter 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EDC-BF73-471E-A025-A17CFD334634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D840-019C-4C45-808F-845ADCFD1D4A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24E-4E9A-485F-98D0-CA88F46E7A92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8189-DB5D-4889-8DB1-359FBEC112F0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4D58-FB4B-4D84-8256-6ECE51E17F63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5D8B-C7A4-4F97-85A3-75D4880BF7A0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6B46-B7BC-48DA-BCC5-3153EDAE620A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4A58-C5EB-47FF-B356-B47E0FFE1352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BD6C-2CEA-49B4-91B3-693679E4531C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C0C1-08EA-49DE-90A8-DB48FAEAD13F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6DB2-89B2-43F1-8CDE-0834EC6E0D67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A238-A3BF-40DE-A4B1-D81F7C857C9A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D5C0-7E4C-40D4-91EC-1A0612F542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MySQL for Server-Side</a:t>
            </a:r>
            <a:br>
              <a:rPr lang="en-US" dirty="0" smtClean="0"/>
            </a:br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09</a:t>
            </a:r>
          </a:p>
        </p:txBody>
      </p:sp>
    </p:spTree>
    <p:extLst>
      <p:ext uri="{BB962C8B-B14F-4D97-AF65-F5344CB8AC3E}">
        <p14:creationId xmlns:p14="http://schemas.microsoft.com/office/powerpoint/2010/main" val="2980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key:</a:t>
            </a:r>
          </a:p>
          <a:p>
            <a:pPr lvl="1"/>
            <a:r>
              <a:rPr lang="en-US" dirty="0" smtClean="0"/>
              <a:t>Must be unique for every possible record in the table</a:t>
            </a:r>
          </a:p>
          <a:p>
            <a:pPr lvl="1"/>
            <a:r>
              <a:rPr lang="en-US" dirty="0" smtClean="0"/>
              <a:t>Must  always have a value that will never change</a:t>
            </a:r>
          </a:p>
          <a:p>
            <a:r>
              <a:rPr lang="en-US" dirty="0" smtClean="0"/>
              <a:t>Foreign key: </a:t>
            </a:r>
          </a:p>
          <a:p>
            <a:pPr lvl="1"/>
            <a:r>
              <a:rPr lang="en-US" dirty="0" smtClean="0"/>
              <a:t>Suppose we have a primary key column in Table A.</a:t>
            </a:r>
          </a:p>
          <a:p>
            <a:pPr lvl="1"/>
            <a:r>
              <a:rPr lang="en-US" dirty="0" smtClean="0"/>
              <a:t>This column may also appear in Table B.</a:t>
            </a:r>
          </a:p>
          <a:p>
            <a:pPr lvl="1"/>
            <a:r>
              <a:rPr lang="en-US" dirty="0" smtClean="0"/>
              <a:t>This establishes a relationship between those two tables.</a:t>
            </a:r>
          </a:p>
          <a:p>
            <a:pPr lvl="1"/>
            <a:r>
              <a:rPr lang="en-US" dirty="0" smtClean="0"/>
              <a:t>In Table B the </a:t>
            </a:r>
            <a:r>
              <a:rPr lang="en-US" i="1" dirty="0" smtClean="0"/>
              <a:t>primary key </a:t>
            </a:r>
            <a:r>
              <a:rPr lang="en-US" dirty="0" smtClean="0"/>
              <a:t>from Table A is called a </a:t>
            </a:r>
            <a:r>
              <a:rPr lang="en-US" i="1" dirty="0" smtClean="0"/>
              <a:t>foreign key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Compound (or composite) primary key:</a:t>
            </a:r>
          </a:p>
          <a:p>
            <a:pPr lvl="1"/>
            <a:r>
              <a:rPr lang="en-US" dirty="0" smtClean="0"/>
              <a:t>The concatenation of the attribute values in two (or more) columns can be used as a (compound) primary key.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Functional </a:t>
            </a:r>
            <a:r>
              <a:rPr lang="en-US" smtClean="0"/>
              <a:t>Dependencies and 2NF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second and third normal forms deal with the relationship between key and non-key attributes in a table.</a:t>
            </a:r>
          </a:p>
          <a:p>
            <a:r>
              <a:rPr lang="en-US" dirty="0" smtClean="0"/>
              <a:t>This relationship is called </a:t>
            </a:r>
            <a:r>
              <a:rPr lang="en-US" i="1" dirty="0" smtClean="0"/>
              <a:t>functional dependency</a:t>
            </a:r>
            <a:r>
              <a:rPr lang="en-US" dirty="0" smtClean="0"/>
              <a:t>.</a:t>
            </a:r>
          </a:p>
          <a:p>
            <a:r>
              <a:rPr lang="en-US" smtClean="0"/>
              <a:t>Functional </a:t>
            </a:r>
            <a:r>
              <a:rPr lang="en-US" smtClean="0"/>
              <a:t>dependency requirement for 2NF: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non-key attribute in a table must be information about the primary key.</a:t>
            </a:r>
          </a:p>
          <a:p>
            <a:pPr lvl="1"/>
            <a:r>
              <a:rPr lang="en-US" dirty="0" smtClean="0"/>
              <a:t>In fact, it must be about the whole primary key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And, finally, about nothing </a:t>
            </a:r>
            <a:r>
              <a:rPr lang="en-US" i="1" dirty="0" smtClean="0"/>
              <a:t>but</a:t>
            </a:r>
            <a:r>
              <a:rPr lang="en-US" dirty="0" smtClean="0"/>
              <a:t> the primary key.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Dependency and 2NF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00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3267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853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62600"/>
            <a:ext cx="3276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Data Model for an e-commerce Web Site </a:t>
            </a:r>
            <a:r>
              <a:rPr lang="en-US" sz="2700" dirty="0" smtClean="0"/>
              <a:t>Based on Models from </a:t>
            </a:r>
            <a:r>
              <a:rPr lang="en-US" sz="2700" dirty="0" smtClean="0">
                <a:latin typeface="Courier New" pitchFamily="49" charset="0"/>
                <a:cs typeface="Courier New" pitchFamily="49" charset="0"/>
              </a:rPr>
              <a:t>DataBaseAnswers.com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1026" name="Picture 2" descr="C:\Users\pawan\Dropbox\textbook09\text11\graphics\ch09\dbSch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089" y="1600200"/>
            <a:ext cx="368782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Frequently Used MySQL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INTEGER (or INT), a numeric data type for storing 32-bit integer values</a:t>
            </a:r>
          </a:p>
          <a:p>
            <a:r>
              <a:rPr lang="en-US" dirty="0" smtClean="0"/>
              <a:t>DOUBLE, a numeric data type for storing 64-bit floating point values (values containing a decimal point, i.e., “real numbers”)</a:t>
            </a:r>
          </a:p>
          <a:p>
            <a:r>
              <a:rPr lang="en-US" dirty="0" smtClean="0"/>
              <a:t>VARCHAR(M), an efficient data type for storing variable-length strings up to 65, 535 characters</a:t>
            </a:r>
          </a:p>
          <a:p>
            <a:r>
              <a:rPr lang="en-US" dirty="0" smtClean="0"/>
              <a:t>TINYTEXT, another data type for storing strings of length not exceeding 255 characters</a:t>
            </a:r>
          </a:p>
          <a:p>
            <a:r>
              <a:rPr lang="en-US" dirty="0" smtClean="0"/>
              <a:t>TEXT, for storing large amounts of text (up to 65,535 characters)</a:t>
            </a:r>
          </a:p>
          <a:p>
            <a:r>
              <a:rPr lang="en-US" dirty="0" smtClean="0"/>
              <a:t>DATE, for storing date values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Specifying the Name and Size of the Customers Table 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2050" name="Picture 2" descr="C:\Users\pawan\Dropbox\textbook09\text11\graphics\ch09\displayCreateTableCustom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743450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Specifying the Attributes for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Customers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3074" name="Picture 2" descr="C:\Users\pawan\Dropbox\textbook09\text11\graphics\ch09\displaySpecifyAttributeCustom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40" y="1600200"/>
            <a:ext cx="492892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Creating the (empty)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Customers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4098" name="Picture 2" descr="C:\Users\pawan\Dropbox\textbook09\text11\graphics\ch09\displayResultCreateTableCustom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796" y="1600200"/>
            <a:ext cx="479440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SQL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Commands for data definition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ALTER</a:t>
            </a:r>
          </a:p>
          <a:p>
            <a:pPr lvl="1"/>
            <a:r>
              <a:rPr lang="en-US" dirty="0" smtClean="0"/>
              <a:t>DROP</a:t>
            </a:r>
          </a:p>
          <a:p>
            <a:r>
              <a:rPr lang="en-US" dirty="0" smtClean="0"/>
              <a:t>Command for data retrieval</a:t>
            </a:r>
          </a:p>
          <a:p>
            <a:pPr lvl="1"/>
            <a:r>
              <a:rPr lang="en-US" dirty="0" smtClean="0"/>
              <a:t>SELECT, to query the database and retrieve information</a:t>
            </a:r>
          </a:p>
          <a:p>
            <a:r>
              <a:rPr lang="en-US" dirty="0" smtClean="0"/>
              <a:t>Commands for data manipulation</a:t>
            </a:r>
          </a:p>
          <a:p>
            <a:pPr lvl="1"/>
            <a:r>
              <a:rPr lang="en-US" dirty="0" smtClean="0"/>
              <a:t>INSERT</a:t>
            </a:r>
          </a:p>
          <a:p>
            <a:pPr lvl="1"/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TRUNCATE</a:t>
            </a:r>
          </a:p>
          <a:p>
            <a:r>
              <a:rPr lang="en-US" dirty="0" smtClean="0"/>
              <a:t>Commands for data transaction (not discussed here)</a:t>
            </a:r>
          </a:p>
          <a:p>
            <a:r>
              <a:rPr lang="en-US" dirty="0" smtClean="0"/>
              <a:t>Commands for data control (not discussed here)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 DATABASE nameOfDatabase;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Example: CREATE DATABASE webbook;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 TABLE table_name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column_name column_type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colum_constraints,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cs typeface="Courier New" pitchFamily="49" charset="0"/>
              </a:rPr>
              <a:t>Example follows</a:t>
            </a:r>
          </a:p>
          <a:p>
            <a:pPr lvl="1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General Note on the Slides for this Chapter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In many slides you will see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webbook</a:t>
            </a:r>
            <a:r>
              <a:rPr lang="en-US" smtClean="0"/>
              <a:t> as a database name.</a:t>
            </a:r>
          </a:p>
          <a:p>
            <a:r>
              <a:rPr lang="en-US" smtClean="0"/>
              <a:t>That was the orginal name of our database.</a:t>
            </a:r>
          </a:p>
          <a:p>
            <a:r>
              <a:rPr lang="en-US" smtClean="0"/>
              <a:t>For this second edition our website used a new name: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webbook2e</a:t>
            </a:r>
            <a:r>
              <a:rPr lang="en-US"/>
              <a:t> </a:t>
            </a:r>
            <a:r>
              <a:rPr lang="en-US" smtClean="0"/>
              <a:t>(but the original name continues to be used in these slides)</a:t>
            </a:r>
          </a:p>
          <a:p>
            <a:r>
              <a:rPr lang="en-US" smtClean="0"/>
              <a:t>Your database name can be whatever you want it to be, with appropriate substitutions wherever the database name is used.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Command for Creating our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Customers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 TABLE 'webbook'.'Customers' 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customer_id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 NOT NULL AUTO_INCREMENT PRIMARY KEY,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'salutation'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VARCHAR(10)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'customer_first_name'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VARCHAR(24)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'customer_middle_initial'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VARCHAR(3)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'customer_last_name'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VARCHAR(24)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'email_address'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VARCHAR(60)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'login_name'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VARCHAR(60)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'login_password'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VARCHAR(20)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'phone_number'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VARCHAR(20)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'address'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TEXT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'town_city'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VARCHAR(40)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'county'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VARCHAR(40) NOT NULL,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'country'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VARCHAR(40) NOT NULL,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INDEX ('phone_number'),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UNIQUE (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 'email_address',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 'login_name')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) ENGINE = MyISAM;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Customers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5122" name="Picture 2" descr="C:\Users\pawan\Dropbox\textbook09\text11\graphics\ch09\displayChangeAttributeProper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2906"/>
            <a:ext cx="74676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Example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ALTER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 'Customers'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ADD 'gender'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VARCHAR(1)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NOT NULL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AFTER 'customer_last_name'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Examples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DROP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drop an attribute: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ALTER TABLE 'temp' DROP 'dummy1';</a:t>
            </a:r>
          </a:p>
          <a:p>
            <a:r>
              <a:rPr lang="en-US" dirty="0" smtClean="0"/>
              <a:t>To drop an entire  table: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DROP TABLE 'temp';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Dropping an Attribute from a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6146" name="Picture 2" descr="C:\Users\pawan\Dropbox\textbook09\text11\graphics\ch09\displayDropDumm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2" y="2410619"/>
            <a:ext cx="6429375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Dropping a Table from a Database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7170" name="Picture 2" descr="C:\Users\pawan\Dropbox\textbook09\text11\graphics\ch09\displayDropTe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2" y="2510631"/>
            <a:ext cx="6238875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Format of the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 </a:t>
            </a:r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 INTO table_name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(comma-separated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of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attributes)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VALUES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(comma-separated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of values for attribute 1),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(comma-separated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of values for attribute 2),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(comma-separated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of values for attribute 3),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(comma-separated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of values for last attribute)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Records into a Table</a:t>
            </a:r>
            <a:br>
              <a:rPr lang="en-US" dirty="0" smtClean="0"/>
            </a:br>
            <a:r>
              <a:rPr lang="en-US" dirty="0" smtClean="0"/>
              <a:t>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1026" name="Picture 2" descr="C:\Users\pawan\Dropbox\textbook09\text11\graphics\ch09\displayInsertRec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629569"/>
            <a:ext cx="7391400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Inserting Records into a </a:t>
            </a:r>
            <a:r>
              <a:rPr lang="en-US" smtClean="0"/>
              <a:t>Table Using </a:t>
            </a:r>
            <a:r>
              <a:rPr lang="en-US" dirty="0" smtClean="0"/>
              <a:t>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2050" name="Picture 2" descr="C:\Users\pawan\Dropbox\textbook09\text11\graphics\ch09\displayResultInsertRec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61" y="1600200"/>
            <a:ext cx="745827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Command for Inserting</a:t>
            </a:r>
            <a:br>
              <a:rPr lang="en-US" dirty="0" smtClean="0"/>
            </a:br>
            <a:r>
              <a:rPr lang="en-US" dirty="0" smtClean="0"/>
              <a:t>Two Records into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INSERT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INTO 'webbook'.</a:t>
            </a:r>
            <a:r>
              <a:rPr lang="en-US" sz="2600">
                <a:latin typeface="Courier New" pitchFamily="49" charset="0"/>
                <a:cs typeface="Courier New" pitchFamily="49" charset="0"/>
              </a:rPr>
              <a:t>'Ref_Invoice_Status'</a:t>
            </a: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  'invoice_status_code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',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  'invoice_status_description'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VALUES</a:t>
            </a: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'IS', 'Issued'</a:t>
            </a: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>
              <a:buNone/>
            </a:pPr>
            <a:r>
              <a:rPr lang="en-US" sz="260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'PD', 'Paid'</a:t>
            </a: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History and a high-level view of the relational database model</a:t>
            </a:r>
          </a:p>
          <a:p>
            <a:r>
              <a:rPr lang="en-US" dirty="0" smtClean="0"/>
              <a:t>Some high-level goals for designing your own database</a:t>
            </a:r>
          </a:p>
          <a:p>
            <a:r>
              <a:rPr lang="en-US" dirty="0" smtClean="0"/>
              <a:t>Important aspects of the “preferred” structure of a relational database:</a:t>
            </a:r>
          </a:p>
          <a:p>
            <a:pPr lvl="1"/>
            <a:r>
              <a:rPr lang="en-US" i="1" dirty="0"/>
              <a:t>n</a:t>
            </a:r>
            <a:r>
              <a:rPr lang="en-US" i="1" dirty="0" smtClean="0"/>
              <a:t>ormalization</a:t>
            </a:r>
          </a:p>
          <a:p>
            <a:pPr lvl="1"/>
            <a:r>
              <a:rPr lang="en-US" i="1" dirty="0" smtClean="0"/>
              <a:t>table keys</a:t>
            </a:r>
          </a:p>
          <a:p>
            <a:pPr lvl="1"/>
            <a:r>
              <a:rPr lang="en-US" i="1" dirty="0" smtClean="0"/>
              <a:t>possible relationships </a:t>
            </a:r>
            <a:r>
              <a:rPr lang="en-US" dirty="0" smtClean="0"/>
              <a:t>between tables</a:t>
            </a:r>
          </a:p>
          <a:p>
            <a:pPr lvl="1"/>
            <a:r>
              <a:rPr lang="en-US" i="1" dirty="0" smtClean="0"/>
              <a:t>functional dependencies between record attributes</a:t>
            </a:r>
          </a:p>
          <a:p>
            <a:r>
              <a:rPr lang="en-US" dirty="0" smtClean="0"/>
              <a:t>Online resources to help you set up a database</a:t>
            </a:r>
          </a:p>
          <a:p>
            <a:r>
              <a:rPr lang="en-US" dirty="0" smtClean="0"/>
              <a:t>The phpMyAdmin interface to a MySQL database system</a:t>
            </a:r>
          </a:p>
          <a:p>
            <a:r>
              <a:rPr lang="en-US" dirty="0" smtClean="0"/>
              <a:t>Setting up a MySQL database for our Nature’s Source website</a:t>
            </a:r>
          </a:p>
          <a:p>
            <a:r>
              <a:rPr lang="en-US" dirty="0" smtClean="0"/>
              <a:t>Using the </a:t>
            </a:r>
            <a:r>
              <a:rPr lang="en-US" i="1" dirty="0" smtClean="0"/>
              <a:t>Structured Query Language (SQL) to manipulate a database</a:t>
            </a:r>
            <a:endParaRPr lang="en-US" dirty="0" smtClean="0"/>
          </a:p>
          <a:p>
            <a:r>
              <a:rPr lang="en-US" dirty="0" smtClean="0"/>
              <a:t>Command-line interface to MySQL</a:t>
            </a:r>
          </a:p>
          <a:p>
            <a:r>
              <a:rPr lang="en-US" dirty="0" smtClean="0"/>
              <a:t>Importing and exporting tables and databases to and from MySQL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View of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csv</a:t>
            </a:r>
            <a:r>
              <a:rPr lang="en-US" dirty="0" smtClean="0"/>
              <a:t> File Containing Product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'707689','ACID','HMF PRE+PROBIO 250G','39','28','','','HMF PRE+PROBIO 250G for Acidic suppleme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'707690','ACID','LACTOBACILLUS 60C','20','2','','','LACTOBACILLUS 60C for Acidic supplements',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'707691','ACID','100 ACIDOPHILUS WITH FOS','26.99','67','','','100 ACIDOPHILUS WITH FOS for Ac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'707692','ACID','S STRNGTH 5 LOZENGES 60T','16.99','14','','','S STRNGTH 5 LOZENGES 60T for Ac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'707693','ACID','PLUS ACID- BIFID-FOS 100VC','29.99','8','','','PLUS ACID- BIFID-FOS 100VC for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'707694','ACID','PLUS 100ML','55','46','','','PLUS 100ML for Acidic supplements','images/produ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'707695','ACID','HMF NATOGEN (NEOGEN)','29','74','','','HMF NATOGEN (NEOGEN) for Acidic supple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'707696','ACID','MEGA ACID 75GM','11.99','21','','','MEGA ACID 75GM for Acidic supplements','i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'707697','ACID','PCA-RX 30ML','199.99','26','','','PCA-RX 30ML for Acidic supplements','images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'707698','ACID','LACTOVIDEN ID 60C','40','16','','','LACTOVIDEN ID 60C for Acidic supplements'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'707699','ACID','S INFANTS BLEND 75G','24.99','16','','','S INFANTS BLEND 75G for Acidic suppl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'707700','ACID','LEAF ACIDOPHILUS 120C','44.99','7','','','LEAF ACIDOPHILUS 120C for Acidic su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'707701','ACID','ULTRA FLOR+ DF 50G','42','48','','','ULTRA FLOR+ DF 50G for Acidic supplement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'707702','ACID','FEM DOPHILUS 30CT','30','57','','','FEM DOPHILUS 30CT for Acidic supplements'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'707703','ACID','S STRNGTH 8 60C','36.99','3','','','S STRNGTH 8 60C for Acidic supplements','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'707704','ACID','YOGOURT STARTER 49GM','19','89','','','YOGOURT STARTER 49GM for Acidic supple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'707705','ACID','KAPS CAPS 30C','39.99','43','','','KAPS CAPS 30C for Acidic supplements','ima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'707706','ACID','S ADULT BLEND 60C','26.99','79','','','S ADULT BLEND 60C for Acidic supplemen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'707707','ACID','S CHILDRENS BLEND 60C','19.99','16','','','S CHILDRENS BLEND 60C for Acidic s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'707708','ACID','S DIGESTIVE ENZYME 120C','39.99','21','','','S DIGESTIVE ENZYME 120C for Acid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Multiple Records into a </a:t>
            </a:r>
            <a:r>
              <a:rPr lang="en-US" smtClean="0"/>
              <a:t>Table Using </a:t>
            </a:r>
            <a:r>
              <a:rPr lang="en-US" dirty="0" smtClean="0"/>
              <a:t>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4098" name="Picture 2" descr="C:\Users\pawan\Dropbox\textbook09\text11\graphics\ch09\displayInsertManyRecord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Inserting Multiple Records</a:t>
            </a:r>
            <a:br>
              <a:rPr lang="en-US" dirty="0" smtClean="0"/>
            </a:br>
            <a:r>
              <a:rPr lang="en-US" dirty="0" smtClean="0"/>
              <a:t>into a </a:t>
            </a:r>
            <a:r>
              <a:rPr lang="en-US" smtClean="0"/>
              <a:t>Table Using </a:t>
            </a:r>
            <a:r>
              <a:rPr lang="en-US" dirty="0" smtClean="0"/>
              <a:t>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5123" name="Picture 3" descr="C:\Users\pawan\Dropbox\textbook09\text11\graphics\ch09\displayResultInsertManyRec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8229600" cy="878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View of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csv</a:t>
            </a:r>
            <a:r>
              <a:rPr lang="en-US" dirty="0" smtClean="0"/>
              <a:t> File Containing Customer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'100005','Mr.','Michael','P.','McClune','M','Michael0@webbook.com','Michael0','Michael0','607-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'100007','Mr.','Michael','P.','Young','M','Michael1@webbook.com','Michael1','Michael1','470-64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'100009','Mr.','Jordan','I.','Ore','M','Jordan2@webbook.com','Jordan2','Jordan2','882-551-3892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'100011','Mr.','Bjorn','A.','Ditty','M','Bjorn3@webbook.com','Bjorn3','Bjorn3','846-305-8131',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'100013','Ms.','Riza','U.','Zalameda','F','Riza4@webbook.com','Riza4','Riza4','570-476-7282','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'100015','Ms.','Jacqueline','M.','Goldfeld','F','Jacqueline5@webbook.com','Jacqueline5','Jacqu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'100017','Mr.','Scoville','E.','Lepchenko','M','Scoville6@webbook.com','Scoville6','Scoville6'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'100019','Mr.','Nathan','T.','Blake','M','Nathan7@webbook.com','Nathan7','Nathan7','524-687-39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'100021','Mr.','Ryan','R.','Smyczek','M','Ryan8@webbook.com','Ryan8','Ryan8','576-452-5110','7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'100023','Ms.','Angela','C.','Nguyen','F','Angela9@webbook.com','Angela9','Angela9','474-367-1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'100025','Ms.','Ester','Z.','Muhammad','F','Ester10@webbook.com','Ester10','Ester10','511-803-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'100027','Ms.','Abigail','K.','Harrison','F','Abigail11@webbook.com','Abigail11','Abigail11','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'100029','Mr.','Mike','K.','DeHeart','M','Mike12@webbook.com','Mike12','Mike12','621-815-4208'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'100031','Mr.','Gonzalas','M.','Russell','M','Gonzalas13@webbook.com','Gonzalas13','Gonzalas13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'100033','Mr.','Alexander','T.','Buchanan','M','Alexander14@webbook.com','Alexander14','Alexan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'100035','Mr.','Michael','X.','Rolle','M','Michael15@webbook.com','Michael15','Michael15','782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'100037','Mr.','Junior','S.','Martin','M','Junior16@webbook.com','Junior16','Junior16','548-76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'100039','Ms.','Abigail','X.','Vandeweghe','F','Abigail17@webbook.com','Abigail17','Abigail17'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'100041','Mr.','Jordan','P.','Venus','M','Jordan18@webbook.com','Jordan18','Jordan18','786-454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'100043','Mr.','Johannes','K.','Kendrick','M','Johannes19@webbook.com','Johannes19','Johannes1</a:t>
            </a:r>
          </a:p>
          <a:p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Loading Multiple Customer Records from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csv</a:t>
            </a:r>
            <a:r>
              <a:rPr lang="en-US" dirty="0" smtClean="0"/>
              <a:t> File 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6146" name="Picture 2" descr="C:\Users\pawan\Dropbox\textbook09\text11\graphics\ch09\displayLoadF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164" y="1600200"/>
            <a:ext cx="661367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Loading Multiple Customer Records from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csv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7170" name="Picture 2" descr="C:\Users\pawan\Dropbox\textbook09\text11\graphics\ch09\displayResultLoadFi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Command for Loading</a:t>
            </a:r>
            <a:br>
              <a:rPr lang="en-US" dirty="0" smtClean="0"/>
            </a:br>
            <a:r>
              <a:rPr lang="en-US" dirty="0" smtClean="0"/>
              <a:t>Multiple Customer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LOAD DATA LOCAL INFILE '/tmp/phpvBgdxT'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INTO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TABLE 'Customers'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FIELDS TERMINATED BY ','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ENCLOSED BY ''''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ESCAPED BY '\\'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LINES TERMINATED BY '\n';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Format of the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LOAD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LOAD DATA LOCAL INFILE 'file_name'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INTO TABLE tbl_name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FIELDS TERMINATED BY 'string'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ENCLOSED BY 'char'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ESCAPED BY 'char'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LINES TERMINATED BY 'string';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UPDATE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UPDATE 'table_name'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SET column1_name=expression [column2_name=expression2, ...]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[WHERE where_expression]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[LIMIT n]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Records from a Table</a:t>
            </a:r>
            <a:br>
              <a:rPr lang="en-US" dirty="0" smtClean="0"/>
            </a:br>
            <a:r>
              <a:rPr lang="en-US" dirty="0" smtClean="0"/>
              <a:t>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8194" name="Picture 2" descr="C:\Users\pawan\Dropbox\textbook09\text11\graphics\ch09\displaySelect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62" y="1600200"/>
            <a:ext cx="683207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databases used somewhat unstructured hierarchical and network models.</a:t>
            </a:r>
          </a:p>
          <a:p>
            <a:r>
              <a:rPr lang="en-US" dirty="0" smtClean="0"/>
              <a:t>In 1970, E. F. </a:t>
            </a:r>
            <a:r>
              <a:rPr lang="en-US" smtClean="0"/>
              <a:t>Codd </a:t>
            </a:r>
            <a:r>
              <a:rPr lang="en-US" smtClean="0"/>
              <a:t>from IBM </a:t>
            </a:r>
            <a:r>
              <a:rPr lang="en-US" dirty="0" smtClean="0"/>
              <a:t>introduced the </a:t>
            </a:r>
            <a:r>
              <a:rPr lang="en-US" i="1" dirty="0" smtClean="0"/>
              <a:t>relational database model.</a:t>
            </a:r>
          </a:p>
          <a:p>
            <a:r>
              <a:rPr lang="en-US" dirty="0" smtClean="0"/>
              <a:t>Data in the relational model is represented as </a:t>
            </a:r>
            <a:r>
              <a:rPr lang="en-US" i="1" dirty="0" smtClean="0"/>
              <a:t>mathematical relations.</a:t>
            </a:r>
          </a:p>
          <a:p>
            <a:r>
              <a:rPr lang="en-US" dirty="0" smtClean="0"/>
              <a:t>Data is manipulated using </a:t>
            </a:r>
            <a:r>
              <a:rPr lang="en-US" i="1" dirty="0" smtClean="0"/>
              <a:t>relational calculus.</a:t>
            </a:r>
          </a:p>
          <a:p>
            <a:r>
              <a:rPr lang="en-US" dirty="0" smtClean="0"/>
              <a:t>A mathematical basis for the relational database model makes it possible to minimize data redundancy and verify data integrity.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Records from a Table</a:t>
            </a:r>
            <a:br>
              <a:rPr lang="en-US" dirty="0" smtClean="0"/>
            </a:br>
            <a:r>
              <a:rPr lang="en-US" dirty="0" smtClean="0"/>
              <a:t>Using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FROM 'Customers'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LIMIT 0 , 30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Deleting a Record from a Table</a:t>
            </a:r>
            <a:br>
              <a:rPr lang="en-US" dirty="0" smtClean="0"/>
            </a:br>
            <a:r>
              <a:rPr lang="en-US" dirty="0" smtClean="0"/>
              <a:t>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9219" name="Picture 3" descr="C:\Users\pawan\Dropbox\textbook09\text11\graphics\ch09\displayDeleteReco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7" y="3196431"/>
            <a:ext cx="5343525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Syntax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 FROM table_name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[WHERE where_condition]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[ORDER BY ...]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[LIMIT row_count]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Truncating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Customers</a:t>
            </a:r>
            <a:r>
              <a:rPr lang="en-US" dirty="0" smtClean="0"/>
              <a:t> Table 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10242" name="Picture 2" descr="C:\Users\pawan\Dropbox\textbook09\text11\graphics\ch09\displayTruncateTa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7" y="3196431"/>
            <a:ext cx="3476625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Look at the Command-line Interface for </a:t>
            </a:r>
            <a:r>
              <a:rPr lang="en-US" smtClean="0"/>
              <a:t>MySQL</a:t>
            </a:r>
            <a:r>
              <a:rPr lang="en-US" dirty="0" smtClean="0"/>
              <a:t>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ok &gt; mysql -u webbook -p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Enter password: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Welcome to the MySQL monitor.  Commands end with ; or \g.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Your MySQL connection id is 28603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Server version: 5.0.75-0ubuntu10.2 (Ubuntu)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Type 'help;' or '\h' for help. Type '\c' to clear the buffer.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use webbook;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Reading table information for completion of table and column names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You can turn off this feature to get a quicker startup with -A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Database changed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Look at the Command-line Interface for MySQL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mysql&gt; show tables;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Tables_in_webbook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Customers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Invoices 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Order_Items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Orders   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Payments 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Products 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Ref_Invoice_Status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Ref_Order_Item_Status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Ref_Order_Status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Ref_Product_Categories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Shipment_items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| Shipments              |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5600" dirty="0" smtClean="0">
                <a:latin typeface="Courier New" pitchFamily="49" charset="0"/>
                <a:cs typeface="Courier New" pitchFamily="49" charset="0"/>
              </a:rPr>
              <a:t>12 rows in set (0.00 sec)</a:t>
            </a:r>
          </a:p>
          <a:p>
            <a:pPr>
              <a:buNone/>
            </a:pPr>
            <a:endParaRPr lang="en-US" sz="5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Look at the Command-line Interface for MySQL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select * from Ref_Invoice_Status;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+---------------------+----------------------------+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invoice_status_code | invoice_status_description |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+---------------------+----------------------------+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IS                  | Issued                     |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PD                  | Paid                       |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+---------------------+----------------------------+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 rows in set (0.01 sec)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quit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Bye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webbook &gt;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Keyword Modifiers Commonly</a:t>
            </a:r>
            <a:br>
              <a:rPr lang="en-US" dirty="0" smtClean="0"/>
            </a:br>
            <a:r>
              <a:rPr lang="en-US" dirty="0" smtClean="0"/>
              <a:t>Used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FROM, which is followed by a comma-separated list of the names of the tables from which the data is to be taken.</a:t>
            </a:r>
          </a:p>
          <a:p>
            <a:r>
              <a:rPr lang="en-US" dirty="0" smtClean="0"/>
              <a:t>WHERE, which is followed by a comma-separated list of the conditions that specify which rows are of interest for the retrieval.</a:t>
            </a:r>
          </a:p>
          <a:p>
            <a:r>
              <a:rPr lang="en-US" dirty="0" smtClean="0"/>
              <a:t>GROUP BY, which is followed by information indicating how the data in rows with related values is to be combined.</a:t>
            </a:r>
          </a:p>
          <a:p>
            <a:r>
              <a:rPr lang="en-US" dirty="0" smtClean="0"/>
              <a:t>ORDER BY, which is used to identify which columns are used to sort the retrieved data.</a:t>
            </a:r>
          </a:p>
          <a:p>
            <a:r>
              <a:rPr lang="en-US" dirty="0" smtClean="0"/>
              <a:t>LIMIT, which specifies a range of records for which the data is to be retrieved.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COUNT()</a:t>
            </a:r>
            <a:r>
              <a:rPr lang="en-US" dirty="0" smtClean="0"/>
              <a:t> Function 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select count(*) from Customers;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count(*)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10000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 row in set (0.00 sec)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select country,count(*) from Customers group by country;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country | count(*)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Canada  |     1791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USA     |     8209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+---------+----------+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 rows in set (0.01 sec)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SUM()</a:t>
            </a:r>
            <a:r>
              <a:rPr lang="en-US" dirty="0" smtClean="0"/>
              <a:t> Function 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select sum(product_inventory) from Products;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sum(product_inventory) |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                 43097 |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 row in set (0.01 sec)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select sum(product_inventory)/count(*) from Products;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sum(product_inventory)/count(*) |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                        49.5368 |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+---------------------------------+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 row in set (0.00 sec)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data necessary for smooth operation needs to be recorded with appropriate frequency.</a:t>
            </a:r>
          </a:p>
          <a:p>
            <a:r>
              <a:rPr lang="en-US" dirty="0" smtClean="0"/>
              <a:t>Data integrity must be maintained when adding, updating, and deleting information.</a:t>
            </a:r>
          </a:p>
          <a:p>
            <a:r>
              <a:rPr lang="en-US" dirty="0" smtClean="0"/>
              <a:t>The stored data should facilitate easy retrieval using a language called SQL (Structured Query Language).</a:t>
            </a:r>
          </a:p>
          <a:p>
            <a:r>
              <a:rPr lang="en-US" dirty="0" smtClean="0"/>
              <a:t>A good database should:</a:t>
            </a:r>
          </a:p>
          <a:p>
            <a:pPr lvl="1"/>
            <a:r>
              <a:rPr lang="en-US" dirty="0" smtClean="0"/>
              <a:t>occupy minimal storage</a:t>
            </a:r>
          </a:p>
          <a:p>
            <a:pPr lvl="1"/>
            <a:r>
              <a:rPr lang="en-US" dirty="0" smtClean="0"/>
              <a:t>have lightning-fast response times to all queries</a:t>
            </a:r>
          </a:p>
          <a:p>
            <a:pPr lvl="1"/>
            <a:r>
              <a:rPr lang="en-US" dirty="0" smtClean="0"/>
              <a:t>be easily modifiable</a:t>
            </a:r>
          </a:p>
          <a:p>
            <a:pPr lvl="1"/>
            <a:r>
              <a:rPr lang="en-US" dirty="0" smtClean="0"/>
              <a:t>be extensible when the needs of the business change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SQL Query Illustrating</a:t>
            </a:r>
            <a:br>
              <a:rPr lang="en-US" dirty="0" smtClean="0"/>
            </a:br>
            <a:r>
              <a:rPr lang="en-US" dirty="0" smtClean="0"/>
              <a:t>Conditional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mysql&gt; select count(*) from Products where product_inventory &lt; 10;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count(*) |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|       96 |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 row in set (0.00 sec)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Ordering Retrieved Records Using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select product_name, product_inventory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from Products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where product_inventory &gt; 90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order by product_inventory desc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limit 0,10;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+------------------------+-------------------+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product_name           | product_inventory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+------------------------+-------------------+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LACTOBACILLUS 30 C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ALLERGY RELIEF 30C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QUERCETIN 90C     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GOOD STRNGTH CARNOSINE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AS MEDICINE       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LINEN FOUNDATION  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CHAMMOMILE TEA    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D 400IU 100T           |                99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VEGETARIAN BOOSTER 90C |                98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STRNGTH AO FORMULA     |                98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+------------------------+-------------------+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10 rows in set (0.00 sec)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Retrieving Data from Multiple Tables </a:t>
            </a:r>
            <a:r>
              <a:rPr lang="en-US" smtClean="0"/>
              <a:t>Using a Join </a:t>
            </a:r>
            <a:r>
              <a:rPr lang="en-US" dirty="0" smtClean="0"/>
              <a:t>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mysql&gt; select product_category_description as category,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count(*) as products,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sum(product_inventory) as product_inventory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from Products as P, Ref_Product_Categories as R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where P.product_category_code = R.product_category_code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group by category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order by products desc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-&gt; limit 0,10;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+-----------------------+----------+-------------------+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category              | products | product_inventory |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+-----------------------+----------+-------------------+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Adult multi-vitamins  |      128 |              6063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Nutritional bars      |       68 |              3311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Body enhancement      |       64 |              3067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Anti-oxidants         |       62 |              3431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Acidic supplements    |       55 |              2295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Application products  |       34 |              1660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Hair treatment        |       32 |              1741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Aromatic therapy      |       28 |              1312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Baby products         |       27 |              1414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| Relief from allergies |       26 |              1350 | 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+-----------------------+----------+-------------------+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10 rows in set (0.02 sec)</a:t>
            </a:r>
          </a:p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Copy of a Portion of the Customers Table Using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create table Customers2 as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select customer_id,customer_first_name,customer_last_name,login_name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-&gt; from Customers;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Query OK, 10000 rows affected (0.02 sec)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Records: 10000  Duplicates: 0  Warnings: 0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select * from Customers2 limit 0,5;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+-------------+---------------------+--------------------+------------+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customer_id | customer_first_name | customer_last_name | login_name |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+-------------+---------------------+--------------------+------------+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  100005 | Michael             | McClune            | Michael0   |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  100007 | Michael             | Young              | Michael1   |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  100009 | Jordan              | Ore                | Jordan2    |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  100011 | Bjorn               | Ditty              | Bjorn3     |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|      100013 | Riza                | Zalameda           | Riza4      |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+-------------+---------------------+--------------------+------------+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 rows in set (0.00 sec)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Exporting a Database</a:t>
            </a:r>
            <a:br>
              <a:rPr lang="en-US" dirty="0" smtClean="0"/>
            </a:br>
            <a:r>
              <a:rPr lang="en-US" dirty="0"/>
              <a:t>U</a:t>
            </a:r>
            <a:r>
              <a:rPr lang="en-US" dirty="0" smtClean="0"/>
              <a:t>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1026" name="Picture 2" descr="C:\Users\pawan\Dropbox\textbook09\text11\graphics\ch09\displayEx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038" y="1600200"/>
            <a:ext cx="509992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Exporting a Database</a:t>
            </a:r>
            <a:br>
              <a:rPr lang="en-US" dirty="0" smtClean="0"/>
            </a:br>
            <a:r>
              <a:rPr lang="en-US" dirty="0" smtClean="0"/>
              <a:t>Using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2050" name="Picture 2" descr="C:\Users\pawan\Dropbox\textbook09\text11\graphics\ch09\displayResultEx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7" y="2334419"/>
            <a:ext cx="4276725" cy="305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Exporting a Database</a:t>
            </a:r>
            <a:br>
              <a:rPr lang="en-US" dirty="0" smtClean="0"/>
            </a:b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mysqldump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webbook &gt; mysqldump -u webbook -p webbook &gt; backupbookSep09.sql</a:t>
            </a:r>
          </a:p>
          <a:p>
            <a:pPr>
              <a:buNone/>
            </a:pP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Enter password: </a:t>
            </a: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webbook &gt; ls -l backupbookSep09.sql </a:t>
            </a:r>
          </a:p>
          <a:p>
            <a:pPr>
              <a:buNone/>
            </a:pP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-rw------- 1 pawan pawan 1751057 2009-09-20 07:01 backupbookSep09.sql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Exported Database in an SQL File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781" y="1600200"/>
            <a:ext cx="37884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Importing a Database Using the Command-line Interface to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webbook &gt; mysql -u webbook -p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Enter password: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Welcome to the MySQL monitor.  Commands end with ; or \g.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Your MySQL connection id is 37531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 version: 5.0.75-0ubuntu10.2 (Ubuntu)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Type 'help;' or '\h' for help. Type '\c' to clear the buffer.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use webbook1;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Database changed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show tables;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Empty set (0.00 sec)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mysql&gt; quit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Bye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webbook &gt; mysql -u webbook -p webbook1 &lt; backupbookSep09.sql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Enter password: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Importing a Database Using the Command-line Interface to MySQL (confirming the import)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webbook &gt; mysql -u webbook -p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Enter password: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Welcome to the MySQL monitor.  Commands end with ; or \g.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Your MySQL connection id is 37533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Server version: 5.0.75-0ubuntu10.2 (Ubuntu)</a:t>
            </a:r>
          </a:p>
          <a:p>
            <a:pPr>
              <a:buNone/>
            </a:pP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Type 'help;' or '\h' for help. Type '\c' to clear the buffer.</a:t>
            </a:r>
          </a:p>
          <a:p>
            <a:pPr>
              <a:buNone/>
            </a:pP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mysql&gt; use webbook1;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Reading table information for completion of table and column names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You can turn off this feature to get a quicker startup with -A</a:t>
            </a:r>
          </a:p>
          <a:p>
            <a:pPr>
              <a:buNone/>
            </a:pP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Database changed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mysql&gt; show tables;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Tables_in_webbook1     |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+------------------------+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Customers  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Invoices   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Order_Items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Orders     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Payments   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| Products               |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insertion anomaly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are entering a new record.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all fields of that record can be filled in.</a:t>
            </a:r>
          </a:p>
          <a:p>
            <a:pPr lvl="1"/>
            <a:r>
              <a:rPr lang="en-US" dirty="0" smtClean="0"/>
              <a:t>Why not? Because some of the required data is missing.</a:t>
            </a:r>
          </a:p>
          <a:p>
            <a:r>
              <a:rPr lang="en-US" dirty="0" smtClean="0"/>
              <a:t>The update anomaly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nformation is updated in one place in the database.</a:t>
            </a:r>
          </a:p>
          <a:p>
            <a:pPr lvl="1"/>
            <a:r>
              <a:rPr lang="en-US" dirty="0" smtClean="0"/>
              <a:t>The same information is not updated in some other database location.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limination or minimization of redundant data can alleviate this problem, and also help to ensure more logical and efficient storage.</a:t>
            </a:r>
          </a:p>
          <a:p>
            <a:r>
              <a:rPr lang="en-US" dirty="0" smtClean="0"/>
              <a:t>The deletion anomaly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piece of information is deleted from the database.</a:t>
            </a:r>
          </a:p>
          <a:p>
            <a:pPr lvl="1"/>
            <a:r>
              <a:rPr lang="en-US" dirty="0" smtClean="0"/>
              <a:t>This forces the deletion of something else that should not be deleted.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Importing a Database</a:t>
            </a:r>
            <a:br>
              <a:rPr lang="en-US" dirty="0" smtClean="0"/>
            </a:br>
            <a:r>
              <a:rPr lang="en-US" dirty="0"/>
              <a:t>U</a:t>
            </a:r>
            <a:r>
              <a:rPr lang="en-US" dirty="0" smtClean="0"/>
              <a:t>sing phpMyAdmin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4098" name="Picture 2" descr="C:\Users\pawan\Dropbox\textbook09\text11\graphics\ch09\displayIm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5554"/>
            <a:ext cx="8229600" cy="381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Importing a Database</a:t>
            </a:r>
            <a:br>
              <a:rPr lang="en-US" dirty="0" smtClean="0"/>
            </a:br>
            <a:r>
              <a:rPr lang="en-US"/>
              <a:t>U</a:t>
            </a:r>
            <a:r>
              <a:rPr lang="en-US" smtClean="0"/>
              <a:t>sing </a:t>
            </a:r>
            <a:r>
              <a:rPr lang="en-US" smtClean="0"/>
              <a:t>phpMyAdmin (failed attempt)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5122" name="Picture 2" descr="C:\Users\pawan\Dropbox\textbook09\text11\graphics\ch09\displayResultIm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86681"/>
            <a:ext cx="8229600" cy="17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database is said to be in a particular </a:t>
            </a:r>
            <a:r>
              <a:rPr lang="en-US" i="1" dirty="0" smtClean="0"/>
              <a:t>normal form </a:t>
            </a:r>
            <a:r>
              <a:rPr lang="en-US" dirty="0" smtClean="0"/>
              <a:t>if the relationships between the attributes of the entities represented by the records in the tables of the database are rigorously defined in a certain way.</a:t>
            </a:r>
          </a:p>
          <a:p>
            <a:r>
              <a:rPr lang="en-US" dirty="0" smtClean="0"/>
              <a:t>Originally, in 1970, Codd specified three normal forms:</a:t>
            </a:r>
          </a:p>
          <a:p>
            <a:pPr lvl="1"/>
            <a:r>
              <a:rPr lang="en-US" dirty="0" smtClean="0"/>
              <a:t>First Normal Form (1NF)</a:t>
            </a:r>
          </a:p>
          <a:p>
            <a:pPr lvl="1"/>
            <a:r>
              <a:rPr lang="en-US" dirty="0" smtClean="0"/>
              <a:t>Second Normal Form (2NF)</a:t>
            </a:r>
          </a:p>
          <a:p>
            <a:pPr lvl="1"/>
            <a:r>
              <a:rPr lang="en-US" dirty="0" smtClean="0"/>
              <a:t>Third Normal Form (3NF)</a:t>
            </a:r>
          </a:p>
          <a:p>
            <a:r>
              <a:rPr lang="en-US" dirty="0" smtClean="0"/>
              <a:t>Additional normal forms </a:t>
            </a:r>
          </a:p>
          <a:p>
            <a:pPr lvl="1"/>
            <a:r>
              <a:rPr lang="en-US" dirty="0" smtClean="0"/>
              <a:t>Boyce-Codd Normal Form (BCNF)</a:t>
            </a:r>
          </a:p>
          <a:p>
            <a:pPr lvl="1"/>
            <a:r>
              <a:rPr lang="en-US" dirty="0" smtClean="0"/>
              <a:t>4NF and 5NF</a:t>
            </a:r>
          </a:p>
          <a:p>
            <a:pPr lvl="1"/>
            <a:r>
              <a:rPr lang="en-US" dirty="0" smtClean="0"/>
              <a:t>6NF for temporal databases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Normal Form (1NF)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row of a table must have the same number of columns.</a:t>
            </a:r>
          </a:p>
          <a:p>
            <a:r>
              <a:rPr lang="en-US" dirty="0" smtClean="0"/>
              <a:t>That is, the record for each </a:t>
            </a:r>
            <a:r>
              <a:rPr lang="en-US" smtClean="0"/>
              <a:t>item </a:t>
            </a:r>
            <a:r>
              <a:rPr lang="en-US" smtClean="0"/>
              <a:t>must </a:t>
            </a:r>
            <a:r>
              <a:rPr lang="en-US" dirty="0" smtClean="0"/>
              <a:t>have the same number of attributes.</a:t>
            </a:r>
          </a:p>
          <a:p>
            <a:r>
              <a:rPr lang="en-US" dirty="0" smtClean="0"/>
              <a:t>Also, each attribute value must contain a single piece of information.</a:t>
            </a:r>
          </a:p>
          <a:p>
            <a:r>
              <a:rPr lang="en-US" dirty="0" smtClean="0"/>
              <a:t>That is, each attribute value must be “atomic”.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1NF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nb-NO" smtClean="0"/>
              <a:t>Chapter 09: MySQL for Server-Side Data Storage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086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2914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24400"/>
            <a:ext cx="3314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819400"/>
            <a:ext cx="3333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3879</Words>
  <Application>Microsoft Office PowerPoint</Application>
  <PresentationFormat>On-screen Show (4:3)</PresentationFormat>
  <Paragraphs>521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MySQL for Server-Side Data Storage</vt:lpstr>
      <vt:lpstr>General Note on the Slides for this Chapter</vt:lpstr>
      <vt:lpstr>Overview and Objectives</vt:lpstr>
      <vt:lpstr>Relational Databases</vt:lpstr>
      <vt:lpstr>Database Design Goals</vt:lpstr>
      <vt:lpstr>Avoiding Anomalies</vt:lpstr>
      <vt:lpstr>Database Normalization</vt:lpstr>
      <vt:lpstr>First Normal Form (1NF)</vt:lpstr>
      <vt:lpstr>1NF</vt:lpstr>
      <vt:lpstr>Database Keys</vt:lpstr>
      <vt:lpstr>Functional Dependencies and 2NF</vt:lpstr>
      <vt:lpstr>Functional Dependency and 2NF</vt:lpstr>
      <vt:lpstr>Data Model for an e-commerce Web Site Based on Models from DataBaseAnswers.com</vt:lpstr>
      <vt:lpstr>Frequently Used MySQL Data Types</vt:lpstr>
      <vt:lpstr>Specifying the Name and Size of the Customers Table Using phpMyAdmin</vt:lpstr>
      <vt:lpstr>Specifying the Attributes for the Customers Table</vt:lpstr>
      <vt:lpstr>Result of Creating the (empty) Customers Table</vt:lpstr>
      <vt:lpstr>Categories of SQL Commands</vt:lpstr>
      <vt:lpstr>The CREATE Command</vt:lpstr>
      <vt:lpstr>SQL Command for Creating our Customers Table</vt:lpstr>
      <vt:lpstr>Altering the Customers Table</vt:lpstr>
      <vt:lpstr>Example of the ALTER Command</vt:lpstr>
      <vt:lpstr>Examples of the DROP Command</vt:lpstr>
      <vt:lpstr>Dropping an Attribute from a Table</vt:lpstr>
      <vt:lpstr>Dropping a Table from a Database</vt:lpstr>
      <vt:lpstr>General Format of the INSERT Command</vt:lpstr>
      <vt:lpstr>Inserting Records into a Table Using phpMyAdmin</vt:lpstr>
      <vt:lpstr>Result of Inserting Records into a Table Using phpMyAdmin</vt:lpstr>
      <vt:lpstr>SQL Command for Inserting Two Records into a Table</vt:lpstr>
      <vt:lpstr>Partial View of a csv File Containing Product Records</vt:lpstr>
      <vt:lpstr>Inserting Multiple Records into a Table Using phpMyAdmin</vt:lpstr>
      <vt:lpstr>Result of Inserting Multiple Records into a Table Using phpMyAdmin</vt:lpstr>
      <vt:lpstr>Partial View of a csv File Containing Customer Records</vt:lpstr>
      <vt:lpstr>Loading Multiple Customer Records from a csv File Using phpMyAdmin</vt:lpstr>
      <vt:lpstr>Result of Loading Multiple Customer Records from a csv File</vt:lpstr>
      <vt:lpstr>SQL Command for Loading Multiple Customer Records</vt:lpstr>
      <vt:lpstr>General Format of the LOAD Command</vt:lpstr>
      <vt:lpstr>Syntax of the UPDATE Command</vt:lpstr>
      <vt:lpstr>Selecting Records from a Table Using phpMyAdmin</vt:lpstr>
      <vt:lpstr>Selecting Records from a Table Using SQL</vt:lpstr>
      <vt:lpstr>Deleting a Record from a Table Using phpMyAdmin</vt:lpstr>
      <vt:lpstr>Syntax of the DELETE Command</vt:lpstr>
      <vt:lpstr>Truncating the Customers Table Using phpMyAdmin</vt:lpstr>
      <vt:lpstr>A First Look at the Command-line Interface for MySQL (1 of 3)</vt:lpstr>
      <vt:lpstr>A First Look at the Command-line Interface for MySQL (2 of 3)</vt:lpstr>
      <vt:lpstr>A First Look at the Command-line Interface for MySQL (3 of 3)</vt:lpstr>
      <vt:lpstr>Keyword Modifiers Commonly Used with a SELECT Command</vt:lpstr>
      <vt:lpstr>Use of the COUNT() Function in SQL</vt:lpstr>
      <vt:lpstr>Use of the SUM() Function in SQL</vt:lpstr>
      <vt:lpstr>An SQL Query Illustrating Conditional Retrieval</vt:lpstr>
      <vt:lpstr>Ordering Retrieved Records Using SQL</vt:lpstr>
      <vt:lpstr>Retrieving Data from Multiple Tables Using a Join in SQL</vt:lpstr>
      <vt:lpstr>Creating a Copy of a Portion of the Customers Table Using SQL</vt:lpstr>
      <vt:lpstr>Exporting a Database Using phpMyAdmin</vt:lpstr>
      <vt:lpstr>Result of Exporting a Database Using phpMyAdmin</vt:lpstr>
      <vt:lpstr>Exporting a Database Using mysqldump</vt:lpstr>
      <vt:lpstr>Exported Database in an SQL File</vt:lpstr>
      <vt:lpstr>Importing a Database Using the Command-line Interface to MySQL</vt:lpstr>
      <vt:lpstr>Importing a Database Using the Command-line Interface to MySQL (confirming the import)</vt:lpstr>
      <vt:lpstr>Importing a Database Using phpMyAdmin</vt:lpstr>
      <vt:lpstr>Result of Importing a Database Using phpMyAdmin (failed attempt)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</dc:title>
  <dc:creator>Porter Scobey</dc:creator>
  <cp:lastModifiedBy>Porter Scobey</cp:lastModifiedBy>
  <cp:revision>258</cp:revision>
  <cp:lastPrinted>2012-01-12T04:17:30Z</cp:lastPrinted>
  <dcterms:created xsi:type="dcterms:W3CDTF">2011-06-30T20:22:55Z</dcterms:created>
  <dcterms:modified xsi:type="dcterms:W3CDTF">2016-04-26T17:48:45Z</dcterms:modified>
</cp:coreProperties>
</file>