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83" r:id="rId23"/>
    <p:sldId id="282" r:id="rId24"/>
    <p:sldId id="284" r:id="rId25"/>
    <p:sldId id="279" r:id="rId26"/>
    <p:sldId id="285" r:id="rId27"/>
    <p:sldId id="281" r:id="rId28"/>
    <p:sldId id="293" r:id="rId29"/>
    <p:sldId id="286" r:id="rId30"/>
    <p:sldId id="290" r:id="rId31"/>
    <p:sldId id="287" r:id="rId32"/>
    <p:sldId id="291" r:id="rId33"/>
    <p:sldId id="292" r:id="rId34"/>
    <p:sldId id="288" r:id="rId35"/>
    <p:sldId id="289" r:id="rId36"/>
    <p:sldId id="294"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smtClean="0"/>
              <a:t>Chapter 7: JavaScript for Client-Side Content Behavior</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9302BFA-BABE-4453-8378-C8236DCE22C6}" type="datetimeFigureOut">
              <a:rPr lang="en-US" smtClean="0"/>
              <a:t>4/21/2016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E3AC473-58B3-4280-B3CD-AE9A14E66195}" type="slidenum">
              <a:rPr lang="en-US" smtClean="0"/>
              <a:t>‹#›</a:t>
            </a:fld>
            <a:endParaRPr lang="en-US"/>
          </a:p>
        </p:txBody>
      </p:sp>
    </p:spTree>
    <p:extLst>
      <p:ext uri="{BB962C8B-B14F-4D97-AF65-F5344CB8AC3E}">
        <p14:creationId xmlns:p14="http://schemas.microsoft.com/office/powerpoint/2010/main" val="104000135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smtClean="0"/>
              <a:t>Chapter 7: JavaScript for Client-Side Content Behavior</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4DDD68F-E393-4D37-BF53-C0C650BAD40E}" type="datetimeFigureOut">
              <a:rPr lang="en-US" smtClean="0"/>
              <a:t>4/21/2016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44A61E0-A2A3-4293-822D-5D6C99D7C511}" type="slidenum">
              <a:rPr lang="en-US" smtClean="0"/>
              <a:t>‹#›</a:t>
            </a:fld>
            <a:endParaRPr lang="en-US"/>
          </a:p>
        </p:txBody>
      </p:sp>
    </p:spTree>
    <p:extLst>
      <p:ext uri="{BB962C8B-B14F-4D97-AF65-F5344CB8AC3E}">
        <p14:creationId xmlns:p14="http://schemas.microsoft.com/office/powerpoint/2010/main" val="9855646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4A61E0-A2A3-4293-822D-5D6C99D7C511}" type="slidenum">
              <a:rPr lang="en-US" smtClean="0"/>
              <a:t>1</a:t>
            </a:fld>
            <a:endParaRPr lang="en-US"/>
          </a:p>
        </p:txBody>
      </p:sp>
      <p:sp>
        <p:nvSpPr>
          <p:cNvPr id="5" name="Header Placeholder 4"/>
          <p:cNvSpPr>
            <a:spLocks noGrp="1"/>
          </p:cNvSpPr>
          <p:nvPr>
            <p:ph type="hd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08011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3DCA21-E36E-4494-9044-6702960A1BA1}" type="datetime1">
              <a:rPr lang="en-US" smtClean="0"/>
              <a:t>4/21/2016</a:t>
            </a:fld>
            <a:endParaRPr lang="en-US"/>
          </a:p>
        </p:txBody>
      </p:sp>
      <p:sp>
        <p:nvSpPr>
          <p:cNvPr id="5" name="Footer Placeholder 4"/>
          <p:cNvSpPr>
            <a:spLocks noGrp="1"/>
          </p:cNvSpPr>
          <p:nvPr>
            <p:ph type="ftr" sz="quarter" idx="11"/>
          </p:nvPr>
        </p:nvSpPr>
        <p:spPr/>
        <p:txBody>
          <a:bodyPr/>
          <a:lstStyle/>
          <a:p>
            <a:r>
              <a:rPr lang="en-US" smtClean="0"/>
              <a:t>Chapter 7: JavaScript for Client-Side Content Behavior</a:t>
            </a:r>
            <a:endParaRPr lang="en-US"/>
          </a:p>
        </p:txBody>
      </p:sp>
      <p:sp>
        <p:nvSpPr>
          <p:cNvPr id="6" name="Slide Number Placeholder 5"/>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15814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194546-B80A-40BF-AE5A-971FCBDFF19A}" type="datetime1">
              <a:rPr lang="en-US" smtClean="0"/>
              <a:t>4/21/2016</a:t>
            </a:fld>
            <a:endParaRPr lang="en-US"/>
          </a:p>
        </p:txBody>
      </p:sp>
      <p:sp>
        <p:nvSpPr>
          <p:cNvPr id="5" name="Footer Placeholder 4"/>
          <p:cNvSpPr>
            <a:spLocks noGrp="1"/>
          </p:cNvSpPr>
          <p:nvPr>
            <p:ph type="ftr" sz="quarter" idx="11"/>
          </p:nvPr>
        </p:nvSpPr>
        <p:spPr/>
        <p:txBody>
          <a:bodyPr/>
          <a:lstStyle/>
          <a:p>
            <a:r>
              <a:rPr lang="en-US" smtClean="0"/>
              <a:t>Chapter 7: JavaScript for Client-Side Content Behavior</a:t>
            </a:r>
            <a:endParaRPr lang="en-US"/>
          </a:p>
        </p:txBody>
      </p:sp>
      <p:sp>
        <p:nvSpPr>
          <p:cNvPr id="6" name="Slide Number Placeholder 5"/>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118231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534B9-CEF1-4686-A6CB-E18AC4FE4B5C}" type="datetime1">
              <a:rPr lang="en-US" smtClean="0"/>
              <a:t>4/21/2016</a:t>
            </a:fld>
            <a:endParaRPr lang="en-US"/>
          </a:p>
        </p:txBody>
      </p:sp>
      <p:sp>
        <p:nvSpPr>
          <p:cNvPr id="5" name="Footer Placeholder 4"/>
          <p:cNvSpPr>
            <a:spLocks noGrp="1"/>
          </p:cNvSpPr>
          <p:nvPr>
            <p:ph type="ftr" sz="quarter" idx="11"/>
          </p:nvPr>
        </p:nvSpPr>
        <p:spPr/>
        <p:txBody>
          <a:bodyPr/>
          <a:lstStyle/>
          <a:p>
            <a:r>
              <a:rPr lang="en-US" smtClean="0"/>
              <a:t>Chapter 7: JavaScript for Client-Side Content Behavior</a:t>
            </a:r>
            <a:endParaRPr lang="en-US"/>
          </a:p>
        </p:txBody>
      </p:sp>
      <p:sp>
        <p:nvSpPr>
          <p:cNvPr id="6" name="Slide Number Placeholder 5"/>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8237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5E43D9-9899-439A-8360-A857BA40DDC4}" type="datetime1">
              <a:rPr lang="en-US" smtClean="0"/>
              <a:t>4/21/2016</a:t>
            </a:fld>
            <a:endParaRPr lang="en-US"/>
          </a:p>
        </p:txBody>
      </p:sp>
      <p:sp>
        <p:nvSpPr>
          <p:cNvPr id="5" name="Footer Placeholder 4"/>
          <p:cNvSpPr>
            <a:spLocks noGrp="1"/>
          </p:cNvSpPr>
          <p:nvPr>
            <p:ph type="ftr" sz="quarter" idx="11"/>
          </p:nvPr>
        </p:nvSpPr>
        <p:spPr/>
        <p:txBody>
          <a:bodyPr/>
          <a:lstStyle/>
          <a:p>
            <a:r>
              <a:rPr lang="en-US" smtClean="0"/>
              <a:t>Chapter 7: JavaScript for Client-Side Content Behavior</a:t>
            </a:r>
            <a:endParaRPr lang="en-US"/>
          </a:p>
        </p:txBody>
      </p:sp>
      <p:sp>
        <p:nvSpPr>
          <p:cNvPr id="6" name="Slide Number Placeholder 5"/>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310697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16676-A61C-4313-905D-610D062F2B87}" type="datetime1">
              <a:rPr lang="en-US" smtClean="0"/>
              <a:t>4/21/2016</a:t>
            </a:fld>
            <a:endParaRPr lang="en-US"/>
          </a:p>
        </p:txBody>
      </p:sp>
      <p:sp>
        <p:nvSpPr>
          <p:cNvPr id="5" name="Footer Placeholder 4"/>
          <p:cNvSpPr>
            <a:spLocks noGrp="1"/>
          </p:cNvSpPr>
          <p:nvPr>
            <p:ph type="ftr" sz="quarter" idx="11"/>
          </p:nvPr>
        </p:nvSpPr>
        <p:spPr/>
        <p:txBody>
          <a:bodyPr/>
          <a:lstStyle/>
          <a:p>
            <a:r>
              <a:rPr lang="en-US" smtClean="0"/>
              <a:t>Chapter 7: JavaScript for Client-Side Content Behavior</a:t>
            </a:r>
            <a:endParaRPr lang="en-US"/>
          </a:p>
        </p:txBody>
      </p:sp>
      <p:sp>
        <p:nvSpPr>
          <p:cNvPr id="6" name="Slide Number Placeholder 5"/>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69553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9D5C3-DA60-4146-AA3E-72380C409B04}" type="datetime1">
              <a:rPr lang="en-US" smtClean="0"/>
              <a:t>4/21/2016</a:t>
            </a:fld>
            <a:endParaRPr lang="en-US"/>
          </a:p>
        </p:txBody>
      </p:sp>
      <p:sp>
        <p:nvSpPr>
          <p:cNvPr id="6" name="Footer Placeholder 5"/>
          <p:cNvSpPr>
            <a:spLocks noGrp="1"/>
          </p:cNvSpPr>
          <p:nvPr>
            <p:ph type="ftr" sz="quarter" idx="11"/>
          </p:nvPr>
        </p:nvSpPr>
        <p:spPr/>
        <p:txBody>
          <a:bodyPr/>
          <a:lstStyle/>
          <a:p>
            <a:r>
              <a:rPr lang="en-US" smtClean="0"/>
              <a:t>Chapter 7: JavaScript for Client-Side Content Behavior</a:t>
            </a:r>
            <a:endParaRPr lang="en-US"/>
          </a:p>
        </p:txBody>
      </p:sp>
      <p:sp>
        <p:nvSpPr>
          <p:cNvPr id="7" name="Slide Number Placeholder 6"/>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101613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198E0-EF1B-4AF2-BE5F-E9FAF97E053F}" type="datetime1">
              <a:rPr lang="en-US" smtClean="0"/>
              <a:t>4/21/2016</a:t>
            </a:fld>
            <a:endParaRPr lang="en-US"/>
          </a:p>
        </p:txBody>
      </p:sp>
      <p:sp>
        <p:nvSpPr>
          <p:cNvPr id="8" name="Footer Placeholder 7"/>
          <p:cNvSpPr>
            <a:spLocks noGrp="1"/>
          </p:cNvSpPr>
          <p:nvPr>
            <p:ph type="ftr" sz="quarter" idx="11"/>
          </p:nvPr>
        </p:nvSpPr>
        <p:spPr/>
        <p:txBody>
          <a:bodyPr/>
          <a:lstStyle/>
          <a:p>
            <a:r>
              <a:rPr lang="en-US" smtClean="0"/>
              <a:t>Chapter 7: JavaScript for Client-Side Content Behavior</a:t>
            </a:r>
            <a:endParaRPr lang="en-US"/>
          </a:p>
        </p:txBody>
      </p:sp>
      <p:sp>
        <p:nvSpPr>
          <p:cNvPr id="9" name="Slide Number Placeholder 8"/>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26653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CADCE-86BE-4E06-96E4-55F26805C507}" type="datetime1">
              <a:rPr lang="en-US" smtClean="0"/>
              <a:t>4/21/2016</a:t>
            </a:fld>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
        <p:nvSpPr>
          <p:cNvPr id="5" name="Slide Number Placeholder 4"/>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28724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8E759-FD3F-40F5-B257-1F645DEE0678}" type="datetime1">
              <a:rPr lang="en-US" smtClean="0"/>
              <a:t>4/21/2016</a:t>
            </a:fld>
            <a:endParaRPr lang="en-US"/>
          </a:p>
        </p:txBody>
      </p:sp>
      <p:sp>
        <p:nvSpPr>
          <p:cNvPr id="3" name="Footer Placeholder 2"/>
          <p:cNvSpPr>
            <a:spLocks noGrp="1"/>
          </p:cNvSpPr>
          <p:nvPr>
            <p:ph type="ftr" sz="quarter" idx="11"/>
          </p:nvPr>
        </p:nvSpPr>
        <p:spPr/>
        <p:txBody>
          <a:bodyPr/>
          <a:lstStyle/>
          <a:p>
            <a:r>
              <a:rPr lang="en-US" smtClean="0"/>
              <a:t>Chapter 7: JavaScript for Client-Side Content Behavior</a:t>
            </a:r>
            <a:endParaRPr lang="en-US"/>
          </a:p>
        </p:txBody>
      </p:sp>
      <p:sp>
        <p:nvSpPr>
          <p:cNvPr id="4" name="Slide Number Placeholder 3"/>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64738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961D6-F82D-40BE-8113-A69F243E300F}" type="datetime1">
              <a:rPr lang="en-US" smtClean="0"/>
              <a:t>4/21/2016</a:t>
            </a:fld>
            <a:endParaRPr lang="en-US"/>
          </a:p>
        </p:txBody>
      </p:sp>
      <p:sp>
        <p:nvSpPr>
          <p:cNvPr id="6" name="Footer Placeholder 5"/>
          <p:cNvSpPr>
            <a:spLocks noGrp="1"/>
          </p:cNvSpPr>
          <p:nvPr>
            <p:ph type="ftr" sz="quarter" idx="11"/>
          </p:nvPr>
        </p:nvSpPr>
        <p:spPr/>
        <p:txBody>
          <a:bodyPr/>
          <a:lstStyle/>
          <a:p>
            <a:r>
              <a:rPr lang="en-US" smtClean="0"/>
              <a:t>Chapter 7: JavaScript for Client-Side Content Behavior</a:t>
            </a:r>
            <a:endParaRPr lang="en-US"/>
          </a:p>
        </p:txBody>
      </p:sp>
      <p:sp>
        <p:nvSpPr>
          <p:cNvPr id="7" name="Slide Number Placeholder 6"/>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383674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2B17D-41E3-4C27-A740-E373BDFFC757}" type="datetime1">
              <a:rPr lang="en-US" smtClean="0"/>
              <a:t>4/21/2016</a:t>
            </a:fld>
            <a:endParaRPr lang="en-US"/>
          </a:p>
        </p:txBody>
      </p:sp>
      <p:sp>
        <p:nvSpPr>
          <p:cNvPr id="6" name="Footer Placeholder 5"/>
          <p:cNvSpPr>
            <a:spLocks noGrp="1"/>
          </p:cNvSpPr>
          <p:nvPr>
            <p:ph type="ftr" sz="quarter" idx="11"/>
          </p:nvPr>
        </p:nvSpPr>
        <p:spPr/>
        <p:txBody>
          <a:bodyPr/>
          <a:lstStyle/>
          <a:p>
            <a:r>
              <a:rPr lang="en-US" smtClean="0"/>
              <a:t>Chapter 7: JavaScript for Client-Side Content Behavior</a:t>
            </a:r>
            <a:endParaRPr lang="en-US"/>
          </a:p>
        </p:txBody>
      </p:sp>
      <p:sp>
        <p:nvSpPr>
          <p:cNvPr id="7" name="Slide Number Placeholder 6"/>
          <p:cNvSpPr>
            <a:spLocks noGrp="1"/>
          </p:cNvSpPr>
          <p:nvPr>
            <p:ph type="sldNum" sz="quarter" idx="12"/>
          </p:nvPr>
        </p:nvSpPr>
        <p:spPr/>
        <p:txBody>
          <a:bodyPr/>
          <a:lstStyle/>
          <a:p>
            <a:fld id="{B87510BF-6D2A-4E14-A5CA-96CCCC9682E7}" type="slidenum">
              <a:rPr lang="en-US" smtClean="0"/>
              <a:t>‹#›</a:t>
            </a:fld>
            <a:endParaRPr lang="en-US"/>
          </a:p>
        </p:txBody>
      </p:sp>
    </p:spTree>
    <p:extLst>
      <p:ext uri="{BB962C8B-B14F-4D97-AF65-F5344CB8AC3E}">
        <p14:creationId xmlns:p14="http://schemas.microsoft.com/office/powerpoint/2010/main" val="300725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C36C6-1DB7-4C70-9133-80871B83DB2F}" type="datetime1">
              <a:rPr lang="en-US" smtClean="0"/>
              <a:t>4/21/2016</a:t>
            </a:fld>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Chapter 7: JavaScript for Client-Side Content Behavior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510BF-6D2A-4E14-A5CA-96CCCC9682E7}" type="slidenum">
              <a:rPr lang="en-US" smtClean="0"/>
              <a:t>‹#›</a:t>
            </a:fld>
            <a:endParaRPr lang="en-US"/>
          </a:p>
        </p:txBody>
      </p:sp>
    </p:spTree>
    <p:extLst>
      <p:ext uri="{BB962C8B-B14F-4D97-AF65-F5344CB8AC3E}">
        <p14:creationId xmlns:p14="http://schemas.microsoft.com/office/powerpoint/2010/main" val="1068697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JavaScript for Client-Side</a:t>
            </a:r>
            <a:br>
              <a:rPr lang="en-US" smtClean="0"/>
            </a:br>
            <a:r>
              <a:rPr lang="en-US" smtClean="0"/>
              <a:t>Content Behavior</a:t>
            </a:r>
            <a:endParaRPr lang="en-US"/>
          </a:p>
        </p:txBody>
      </p:sp>
      <p:sp>
        <p:nvSpPr>
          <p:cNvPr id="3" name="Subtitle 2"/>
          <p:cNvSpPr>
            <a:spLocks noGrp="1"/>
          </p:cNvSpPr>
          <p:nvPr>
            <p:ph type="subTitle" idx="1"/>
          </p:nvPr>
        </p:nvSpPr>
        <p:spPr/>
        <p:txBody>
          <a:bodyPr/>
          <a:lstStyle/>
          <a:p>
            <a:r>
              <a:rPr lang="en-US" smtClean="0"/>
              <a:t>Chapter 7</a:t>
            </a:r>
            <a:endParaRPr lang="en-US"/>
          </a:p>
        </p:txBody>
      </p:sp>
    </p:spTree>
    <p:extLst>
      <p:ext uri="{BB962C8B-B14F-4D97-AF65-F5344CB8AC3E}">
        <p14:creationId xmlns:p14="http://schemas.microsoft.com/office/powerpoint/2010/main" val="108635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JavaScript </a:t>
            </a:r>
            <a:r>
              <a:rPr lang="en-US" smtClean="0">
                <a:latin typeface="Courier New" pitchFamily="49" charset="0"/>
                <a:cs typeface="Courier New" pitchFamily="49" charset="0"/>
              </a:rPr>
              <a:t>Date</a:t>
            </a:r>
            <a:r>
              <a:rPr lang="en-US" smtClean="0"/>
              <a:t> Object</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141197"/>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2514600"/>
                <a:gridCol w="5715000"/>
              </a:tblGrid>
              <a:tr h="370840">
                <a:tc>
                  <a:txBody>
                    <a:bodyPr/>
                    <a:lstStyle/>
                    <a:p>
                      <a:r>
                        <a:rPr lang="en-US" sz="1800" b="0" i="0" u="none" strike="noStrike" kern="1200" baseline="0" smtClean="0">
                          <a:solidFill>
                            <a:schemeClr val="lt1"/>
                          </a:solidFill>
                          <a:latin typeface="+mn-lt"/>
                          <a:ea typeface="+mn-ea"/>
                          <a:cs typeface="+mn-cs"/>
                        </a:rPr>
                        <a:t>Method</a:t>
                      </a:r>
                      <a:endParaRPr lang="en-US"/>
                    </a:p>
                  </a:txBody>
                  <a:tcPr/>
                </a:tc>
                <a:tc>
                  <a:txBody>
                    <a:bodyPr/>
                    <a:lstStyle/>
                    <a:p>
                      <a:r>
                        <a:rPr lang="en-US" sz="1800" b="0" i="0" u="none" strike="noStrike" kern="1200" baseline="0" smtClean="0">
                          <a:solidFill>
                            <a:schemeClr val="lt1"/>
                          </a:solidFill>
                          <a:latin typeface="+mn-lt"/>
                          <a:ea typeface="+mn-ea"/>
                          <a:cs typeface="+mn-cs"/>
                        </a:rPr>
                        <a:t>Return value</a:t>
                      </a:r>
                      <a:endParaRPr lang="en-US"/>
                    </a:p>
                  </a:txBody>
                  <a:tcPr/>
                </a:tc>
              </a:tr>
              <a:tr h="370840">
                <a:tc>
                  <a:txBody>
                    <a:bodyPr/>
                    <a:lstStyle/>
                    <a:p>
                      <a:r>
                        <a:rPr lang="en-US" sz="1400" b="0" i="0" u="none" strike="noStrike" kern="1200" baseline="0" smtClean="0">
                          <a:solidFill>
                            <a:schemeClr val="dk1"/>
                          </a:solidFill>
                          <a:latin typeface="Courier New" pitchFamily="49" charset="0"/>
                          <a:ea typeface="+mn-ea"/>
                          <a:cs typeface="Courier New" pitchFamily="49" charset="0"/>
                        </a:rPr>
                        <a:t>Date()</a:t>
                      </a:r>
                    </a:p>
                  </a:txBody>
                  <a:tcPr/>
                </a:tc>
                <a:tc>
                  <a:txBody>
                    <a:bodyPr/>
                    <a:lstStyle/>
                    <a:p>
                      <a:r>
                        <a:rPr lang="en-US" sz="1400" b="0" i="0" u="none" strike="noStrike" kern="1200" baseline="0" smtClean="0">
                          <a:solidFill>
                            <a:schemeClr val="dk1"/>
                          </a:solidFill>
                          <a:latin typeface="+mn-lt"/>
                          <a:ea typeface="+mn-ea"/>
                          <a:cs typeface="Courier New" pitchFamily="49" charset="0"/>
                        </a:rPr>
                        <a:t>A Date object containing today’s date and time</a:t>
                      </a:r>
                      <a:endParaRPr lang="en-US" sz="1400">
                        <a:latin typeface="+mn-lt"/>
                        <a:cs typeface="Courier New" pitchFamily="49"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Courier New" pitchFamily="49" charset="0"/>
                          <a:ea typeface="+mn-ea"/>
                          <a:cs typeface="Courier New" pitchFamily="49" charset="0"/>
                        </a:rPr>
                        <a:t>getDate()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Courier New" pitchFamily="49" charset="0"/>
                        </a:rPr>
                        <a:t>day of the month (1-31)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Courier New" pitchFamily="49" charset="0"/>
                          <a:ea typeface="+mn-ea"/>
                          <a:cs typeface="Courier New" pitchFamily="49" charset="0"/>
                        </a:rPr>
                        <a:t>getDay()</a:t>
                      </a:r>
                    </a:p>
                  </a:txBody>
                  <a:tcPr/>
                </a:tc>
                <a:tc>
                  <a:txBody>
                    <a:bodyPr/>
                    <a:lstStyle/>
                    <a:p>
                      <a:r>
                        <a:rPr lang="en-US" sz="1400" b="0" i="0" u="none" strike="noStrike" kern="1200" baseline="0" smtClean="0">
                          <a:solidFill>
                            <a:schemeClr val="dk1"/>
                          </a:solidFill>
                          <a:latin typeface="+mn-lt"/>
                          <a:ea typeface="+mn-ea"/>
                          <a:cs typeface="Courier New" pitchFamily="49" charset="0"/>
                        </a:rPr>
                        <a:t>day of the week (0-6) (0 is Sunday)  [</a:t>
                      </a:r>
                      <a:r>
                        <a:rPr lang="en-US" sz="1400" b="0" i="0" u="none" strike="noStrike" kern="1200" baseline="0" smtClean="0">
                          <a:solidFill>
                            <a:srgbClr val="FF0000"/>
                          </a:solidFill>
                          <a:latin typeface="+mn-lt"/>
                          <a:ea typeface="+mn-ea"/>
                          <a:cs typeface="Courier New" pitchFamily="49" charset="0"/>
                        </a:rPr>
                        <a:t>the one we need in rotate.js</a:t>
                      </a:r>
                      <a:r>
                        <a:rPr lang="en-US" sz="1400" b="0" i="0" u="none" strike="noStrike" kern="1200" baseline="0" smtClean="0">
                          <a:solidFill>
                            <a:schemeClr val="dk1"/>
                          </a:solidFill>
                          <a:latin typeface="+mn-lt"/>
                          <a:ea typeface="+mn-ea"/>
                          <a:cs typeface="Courier New" pitchFamily="49" charset="0"/>
                        </a:rPr>
                        <a:t>]</a:t>
                      </a:r>
                      <a:endParaRPr lang="en-US" sz="1400">
                        <a:latin typeface="+mn-lt"/>
                        <a:cs typeface="Courier New" pitchFamily="49"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Courier New" pitchFamily="49" charset="0"/>
                          <a:ea typeface="+mn-ea"/>
                          <a:cs typeface="Courier New" pitchFamily="49" charset="0"/>
                        </a:rPr>
                        <a:t>getFullYear()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Courier New" pitchFamily="49" charset="0"/>
                        </a:rPr>
                        <a:t>year (a four-digit number)</a:t>
                      </a:r>
                    </a:p>
                  </a:txBody>
                  <a:tcPr/>
                </a:tc>
              </a:tr>
              <a:tr h="370840">
                <a:tc>
                  <a:txBody>
                    <a:bodyPr/>
                    <a:lstStyle/>
                    <a:p>
                      <a:r>
                        <a:rPr lang="en-US" sz="1400" b="0" i="0" u="none" strike="noStrike" kern="1200" baseline="0" smtClean="0">
                          <a:solidFill>
                            <a:schemeClr val="dk1"/>
                          </a:solidFill>
                          <a:latin typeface="Courier New" pitchFamily="49" charset="0"/>
                          <a:ea typeface="+mn-ea"/>
                          <a:cs typeface="Courier New" pitchFamily="49" charset="0"/>
                        </a:rPr>
                        <a:t>getHours()</a:t>
                      </a:r>
                      <a:endParaRPr lang="en-US" sz="1400">
                        <a:latin typeface="Courier New" pitchFamily="49" charset="0"/>
                        <a:cs typeface="Courier New"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Courier New" pitchFamily="49" charset="0"/>
                        </a:rPr>
                        <a:t>hour (0-23)</a:t>
                      </a:r>
                      <a:endParaRPr lang="en-US" sz="1400" smtClean="0">
                        <a:latin typeface="+mn-lt"/>
                        <a:cs typeface="Courier New" pitchFamily="49"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Courier New" pitchFamily="49" charset="0"/>
                          <a:ea typeface="+mn-ea"/>
                          <a:cs typeface="Courier New" pitchFamily="49" charset="0"/>
                        </a:rPr>
                        <a:t>getMilliseconds()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Courier New" pitchFamily="49" charset="0"/>
                        </a:rPr>
                        <a:t>milliseconds (0-999)</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Courier New" pitchFamily="49" charset="0"/>
                          <a:ea typeface="+mn-ea"/>
                          <a:cs typeface="Courier New" pitchFamily="49" charset="0"/>
                        </a:rPr>
                        <a:t>getMinutes()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Courier New" pitchFamily="49" charset="0"/>
                        </a:rPr>
                        <a:t>minutes (0-59)</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Courier New" pitchFamily="49" charset="0"/>
                          <a:ea typeface="+mn-ea"/>
                          <a:cs typeface="Courier New" pitchFamily="49" charset="0"/>
                        </a:rPr>
                        <a:t>getMonth()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Courier New" pitchFamily="49" charset="0"/>
                        </a:rPr>
                        <a:t>month (0-11)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Courier New" pitchFamily="49" charset="0"/>
                          <a:ea typeface="+mn-ea"/>
                          <a:cs typeface="Courier New" pitchFamily="49" charset="0"/>
                        </a:rPr>
                        <a:t>getSeconds()</a:t>
                      </a:r>
                      <a:endParaRPr lang="en-US" sz="1400" smtClean="0">
                        <a:latin typeface="Courier New" pitchFamily="49" charset="0"/>
                        <a:cs typeface="Courier New"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smtClean="0">
                          <a:solidFill>
                            <a:schemeClr val="dk1"/>
                          </a:solidFill>
                          <a:latin typeface="+mn-lt"/>
                          <a:ea typeface="+mn-ea"/>
                          <a:cs typeface="Courier New" pitchFamily="49" charset="0"/>
                        </a:rPr>
                        <a:t>seconds (0-59)</a:t>
                      </a:r>
                      <a:endParaRPr lang="en-US" sz="1400" smtClean="0">
                        <a:latin typeface="+mn-lt"/>
                        <a:cs typeface="Courier New" pitchFamily="49" charset="0"/>
                      </a:endParaRPr>
                    </a:p>
                  </a:txBody>
                  <a:tcPr/>
                </a:tc>
              </a:tr>
            </a:tbl>
          </a:graphicData>
        </a:graphic>
      </p:graphicFrame>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394233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of </a:t>
            </a:r>
            <a:r>
              <a:rPr lang="en-US">
                <a:latin typeface="Courier New" pitchFamily="49" charset="0"/>
                <a:cs typeface="Courier New" pitchFamily="49" charset="0"/>
              </a:rPr>
              <a:t>rotate.js</a:t>
            </a:r>
            <a:r>
              <a:rPr lang="en-US"/>
              <a:t> </a:t>
            </a:r>
            <a:r>
              <a:rPr lang="en-US" smtClean="0"/>
              <a:t>(2 </a:t>
            </a:r>
            <a:r>
              <a:rPr lang="en-US"/>
              <a:t>of </a:t>
            </a:r>
            <a:r>
              <a:rPr lang="en-US" smtClean="0"/>
              <a:t>5)</a:t>
            </a:r>
            <a:endParaRPr lang="en-US"/>
          </a:p>
        </p:txBody>
      </p:sp>
      <p:sp>
        <p:nvSpPr>
          <p:cNvPr id="3" name="Content Placeholder 2"/>
          <p:cNvSpPr>
            <a:spLocks noGrp="1"/>
          </p:cNvSpPr>
          <p:nvPr>
            <p:ph idx="1"/>
          </p:nvPr>
        </p:nvSpPr>
        <p:spPr/>
        <p:txBody>
          <a:bodyPr>
            <a:normAutofit fontScale="92500" lnSpcReduction="10000"/>
          </a:bodyPr>
          <a:lstStyle/>
          <a:p>
            <a:r>
              <a:rPr lang="en-US" smtClean="0"/>
              <a:t>All images are in the </a:t>
            </a:r>
            <a:r>
              <a:rPr lang="en-US" smtClean="0">
                <a:latin typeface="Courier New" pitchFamily="49" charset="0"/>
                <a:cs typeface="Courier New" pitchFamily="49" charset="0"/>
              </a:rPr>
              <a:t>images</a:t>
            </a:r>
            <a:r>
              <a:rPr lang="en-US" smtClean="0"/>
              <a:t> subdirectory, so we first initialize </a:t>
            </a:r>
            <a:r>
              <a:rPr lang="en-US" smtClean="0">
                <a:latin typeface="Courier New" pitchFamily="49" charset="0"/>
                <a:cs typeface="Courier New" pitchFamily="49" charset="0"/>
              </a:rPr>
              <a:t>prefix</a:t>
            </a:r>
            <a:r>
              <a:rPr lang="en-US" smtClean="0"/>
              <a:t> to </a:t>
            </a:r>
            <a:r>
              <a:rPr lang="en-US">
                <a:latin typeface="Courier New" pitchFamily="49" charset="0"/>
                <a:cs typeface="Courier New" pitchFamily="49" charset="0"/>
              </a:rPr>
              <a:t>"</a:t>
            </a:r>
            <a:r>
              <a:rPr lang="en-US" smtClean="0">
                <a:latin typeface="Courier New" pitchFamily="49" charset="0"/>
                <a:cs typeface="Courier New" pitchFamily="49" charset="0"/>
              </a:rPr>
              <a:t>images/"</a:t>
            </a:r>
            <a:r>
              <a:rPr lang="en-US" smtClean="0">
                <a:cs typeface="Courier New" pitchFamily="49" charset="0"/>
              </a:rPr>
              <a:t>.</a:t>
            </a:r>
          </a:p>
          <a:p>
            <a:r>
              <a:rPr lang="en-US" smtClean="0">
                <a:cs typeface="Courier New" pitchFamily="49" charset="0"/>
              </a:rPr>
              <a:t>Next we use a JavaScript </a:t>
            </a:r>
            <a:r>
              <a:rPr lang="en-US" smtClean="0">
                <a:latin typeface="Courier New" pitchFamily="49" charset="0"/>
                <a:cs typeface="Courier New" pitchFamily="49" charset="0"/>
              </a:rPr>
              <a:t>switch</a:t>
            </a:r>
            <a:r>
              <a:rPr lang="en-US" smtClean="0">
                <a:cs typeface="Courier New" pitchFamily="49" charset="0"/>
              </a:rPr>
              <a:t>-statement to check the return-value of the </a:t>
            </a:r>
            <a:r>
              <a:rPr lang="en-US" smtClean="0">
                <a:latin typeface="Courier New" pitchFamily="49" charset="0"/>
                <a:cs typeface="Courier New" pitchFamily="49" charset="0"/>
              </a:rPr>
              <a:t>getToday()</a:t>
            </a:r>
            <a:r>
              <a:rPr lang="en-US" smtClean="0">
                <a:cs typeface="Courier New" pitchFamily="49" charset="0"/>
              </a:rPr>
              <a:t> method of the </a:t>
            </a:r>
            <a:r>
              <a:rPr lang="en-US" smtClean="0">
                <a:latin typeface="Courier New" pitchFamily="49" charset="0"/>
                <a:cs typeface="Courier New" pitchFamily="49" charset="0"/>
              </a:rPr>
              <a:t>today</a:t>
            </a:r>
            <a:r>
              <a:rPr lang="en-US" smtClean="0">
                <a:cs typeface="Courier New" pitchFamily="49" charset="0"/>
              </a:rPr>
              <a:t> object.</a:t>
            </a:r>
          </a:p>
          <a:p>
            <a:r>
              <a:rPr lang="en-US" smtClean="0">
                <a:cs typeface="Courier New" pitchFamily="49" charset="0"/>
              </a:rPr>
              <a:t>If the value corresponds to a week day, we add the suffix </a:t>
            </a:r>
            <a:r>
              <a:rPr lang="en-US" smtClean="0">
                <a:latin typeface="Courier New" pitchFamily="49" charset="0"/>
                <a:cs typeface="Courier New" pitchFamily="49" charset="0"/>
              </a:rPr>
              <a:t>indoor</a:t>
            </a:r>
            <a:r>
              <a:rPr lang="en-US" smtClean="0">
                <a:cs typeface="Courier New" pitchFamily="49" charset="0"/>
              </a:rPr>
              <a:t> to </a:t>
            </a:r>
            <a:r>
              <a:rPr lang="en-US" smtClean="0">
                <a:latin typeface="Courier New" pitchFamily="49" charset="0"/>
                <a:cs typeface="Courier New" pitchFamily="49" charset="0"/>
              </a:rPr>
              <a:t>prefix</a:t>
            </a:r>
            <a:r>
              <a:rPr lang="en-US" smtClean="0">
                <a:cs typeface="Courier New" pitchFamily="49" charset="0"/>
              </a:rPr>
              <a:t>; otherwise we add the suffix </a:t>
            </a:r>
            <a:r>
              <a:rPr lang="en-US" smtClean="0">
                <a:latin typeface="Courier New" pitchFamily="49" charset="0"/>
                <a:cs typeface="Courier New" pitchFamily="49" charset="0"/>
              </a:rPr>
              <a:t>outdoor</a:t>
            </a:r>
            <a:r>
              <a:rPr lang="en-US" smtClean="0">
                <a:cs typeface="Courier New" pitchFamily="49" charset="0"/>
              </a:rPr>
              <a:t>.</a:t>
            </a:r>
          </a:p>
          <a:p>
            <a:r>
              <a:rPr lang="en-US" smtClean="0">
                <a:cs typeface="Courier New" pitchFamily="49" charset="0"/>
              </a:rPr>
              <a:t>We use the operator </a:t>
            </a:r>
            <a:r>
              <a:rPr lang="en-US" smtClean="0">
                <a:latin typeface="Courier New" pitchFamily="49" charset="0"/>
                <a:cs typeface="Courier New" pitchFamily="49" charset="0"/>
              </a:rPr>
              <a:t>+=</a:t>
            </a:r>
            <a:r>
              <a:rPr lang="en-US" smtClean="0">
                <a:cs typeface="Courier New" pitchFamily="49" charset="0"/>
              </a:rPr>
              <a:t> to “concatenate” two strings (add a second string to a first string).</a:t>
            </a: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61737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JavaScript </a:t>
            </a:r>
            <a:r>
              <a:rPr lang="en-US" smtClean="0">
                <a:latin typeface="Courier New" pitchFamily="49" charset="0"/>
                <a:cs typeface="Courier New" pitchFamily="49" charset="0"/>
              </a:rPr>
              <a:t>switch</a:t>
            </a:r>
            <a:r>
              <a:rPr lang="en-US" smtClean="0"/>
              <a:t>-statement</a:t>
            </a:r>
            <a:endParaRPr lang="en-US"/>
          </a:p>
        </p:txBody>
      </p:sp>
      <p:sp>
        <p:nvSpPr>
          <p:cNvPr id="3" name="Content Placeholder 2"/>
          <p:cNvSpPr>
            <a:spLocks noGrp="1"/>
          </p:cNvSpPr>
          <p:nvPr>
            <p:ph idx="1"/>
          </p:nvPr>
        </p:nvSpPr>
        <p:spPr/>
        <p:txBody>
          <a:bodyPr>
            <a:normAutofit fontScale="40000" lnSpcReduction="20000"/>
          </a:bodyPr>
          <a:lstStyle/>
          <a:p>
            <a:pPr marL="0" indent="0">
              <a:buNone/>
            </a:pPr>
            <a:r>
              <a:rPr lang="en-US" smtClean="0">
                <a:latin typeface="Courier New" pitchFamily="49" charset="0"/>
                <a:cs typeface="Courier New" pitchFamily="49" charset="0"/>
              </a:rPr>
              <a:t>switch </a:t>
            </a:r>
            <a:r>
              <a:rPr lang="en-US">
                <a:latin typeface="Courier New" pitchFamily="49" charset="0"/>
                <a:cs typeface="Courier New" pitchFamily="49" charset="0"/>
              </a:rPr>
              <a:t>(expression)</a:t>
            </a:r>
          </a:p>
          <a:p>
            <a:pPr marL="0" indent="0">
              <a:buNone/>
            </a:pP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case </a:t>
            </a:r>
            <a:r>
              <a:rPr lang="en-US">
                <a:latin typeface="Courier New" pitchFamily="49" charset="0"/>
                <a:cs typeface="Courier New" pitchFamily="49" charset="0"/>
              </a:rPr>
              <a:t>value_1:</a:t>
            </a:r>
          </a:p>
          <a:p>
            <a:pPr marL="0" indent="0">
              <a:buNone/>
            </a:pPr>
            <a:r>
              <a:rPr lang="en-US" smtClean="0">
                <a:latin typeface="Courier New" pitchFamily="49" charset="0"/>
                <a:cs typeface="Courier New" pitchFamily="49" charset="0"/>
              </a:rPr>
              <a:t>        statements</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break</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case </a:t>
            </a:r>
            <a:r>
              <a:rPr lang="en-US">
                <a:latin typeface="Courier New" pitchFamily="49" charset="0"/>
                <a:cs typeface="Courier New" pitchFamily="49" charset="0"/>
              </a:rPr>
              <a:t>value_2:</a:t>
            </a:r>
          </a:p>
          <a:p>
            <a:pPr marL="0" indent="0">
              <a:buNone/>
            </a:pPr>
            <a:r>
              <a:rPr lang="en-US" smtClean="0">
                <a:latin typeface="Courier New" pitchFamily="49" charset="0"/>
                <a:cs typeface="Courier New" pitchFamily="49" charset="0"/>
              </a:rPr>
              <a:t>        statements</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break</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a:t>
            </a:r>
            <a:endParaRPr lang="en-US">
              <a:latin typeface="Courier New" pitchFamily="49" charset="0"/>
              <a:cs typeface="Courier New" pitchFamily="49" charset="0"/>
            </a:endParaRPr>
          </a:p>
          <a:p>
            <a:pPr marL="0" indent="0">
              <a:buNone/>
            </a:pPr>
            <a:r>
              <a:rPr lang="en-US" smtClean="0">
                <a:latin typeface="Courier New" pitchFamily="49" charset="0"/>
                <a:cs typeface="Courier New" pitchFamily="49" charset="0"/>
              </a:rPr>
              <a:t>    case </a:t>
            </a:r>
            <a:r>
              <a:rPr lang="en-US">
                <a:latin typeface="Courier New" pitchFamily="49" charset="0"/>
                <a:cs typeface="Courier New" pitchFamily="49" charset="0"/>
              </a:rPr>
              <a:t>value_n:</a:t>
            </a:r>
          </a:p>
          <a:p>
            <a:pPr marL="0" indent="0">
              <a:buNone/>
            </a:pPr>
            <a:r>
              <a:rPr lang="en-US" smtClean="0">
                <a:latin typeface="Courier New" pitchFamily="49" charset="0"/>
                <a:cs typeface="Courier New" pitchFamily="49" charset="0"/>
              </a:rPr>
              <a:t>        statements</a:t>
            </a:r>
            <a:r>
              <a:rPr lang="en-US">
                <a:latin typeface="Courier New" pitchFamily="49" charset="0"/>
                <a:cs typeface="Courier New" pitchFamily="49" charset="0"/>
              </a:rPr>
              <a:t>;</a:t>
            </a:r>
          </a:p>
          <a:p>
            <a:pPr marL="0" indent="0">
              <a:buNone/>
            </a:pPr>
            <a:r>
              <a:rPr lang="en-US">
                <a:latin typeface="Courier New" pitchFamily="49" charset="0"/>
                <a:cs typeface="Courier New" pitchFamily="49" charset="0"/>
              </a:rPr>
              <a:t> </a:t>
            </a:r>
            <a:r>
              <a:rPr lang="en-US" smtClean="0">
                <a:latin typeface="Courier New" pitchFamily="49" charset="0"/>
                <a:cs typeface="Courier New" pitchFamily="49" charset="0"/>
              </a:rPr>
              <a:t>       break</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default</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statements</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        break</a:t>
            </a:r>
            <a:r>
              <a:rPr lang="en-US">
                <a:latin typeface="Courier New" pitchFamily="49" charset="0"/>
                <a:cs typeface="Courier New" pitchFamily="49" charset="0"/>
              </a:rPr>
              <a:t>;</a:t>
            </a:r>
          </a:p>
          <a:p>
            <a:pPr marL="0" indent="0">
              <a:buNone/>
            </a:pPr>
            <a:r>
              <a:rPr lang="en-US" smtClean="0">
                <a:latin typeface="Courier New" pitchFamily="49" charset="0"/>
                <a:cs typeface="Courier New" pitchFamily="49" charset="0"/>
              </a:rPr>
              <a:t>}</a:t>
            </a:r>
          </a:p>
          <a:p>
            <a:r>
              <a:rPr lang="en-US" sz="3500" smtClean="0">
                <a:cs typeface="Courier New" pitchFamily="49" charset="0"/>
              </a:rPr>
              <a:t>If the value of </a:t>
            </a:r>
            <a:r>
              <a:rPr lang="en-US" sz="3500" smtClean="0">
                <a:latin typeface="Courier New" pitchFamily="49" charset="0"/>
                <a:cs typeface="Courier New" pitchFamily="49" charset="0"/>
              </a:rPr>
              <a:t>expression</a:t>
            </a:r>
            <a:r>
              <a:rPr lang="en-US" sz="3500" smtClean="0">
                <a:cs typeface="Courier New" pitchFamily="49" charset="0"/>
              </a:rPr>
              <a:t> matches </a:t>
            </a:r>
            <a:r>
              <a:rPr lang="en-US" sz="3500" smtClean="0">
                <a:latin typeface="Courier New" pitchFamily="49" charset="0"/>
                <a:cs typeface="Courier New" pitchFamily="49" charset="0"/>
              </a:rPr>
              <a:t>value_1</a:t>
            </a:r>
            <a:r>
              <a:rPr lang="en-US" sz="3500" smtClean="0">
                <a:cs typeface="Courier New" pitchFamily="49" charset="0"/>
              </a:rPr>
              <a:t>, </a:t>
            </a:r>
            <a:r>
              <a:rPr lang="en-US" sz="3500" smtClean="0">
                <a:latin typeface="Courier New" pitchFamily="49" charset="0"/>
                <a:cs typeface="Courier New" pitchFamily="49" charset="0"/>
              </a:rPr>
              <a:t>value_ 2</a:t>
            </a:r>
            <a:r>
              <a:rPr lang="en-US" sz="3500" smtClean="0">
                <a:cs typeface="Courier New" pitchFamily="49" charset="0"/>
              </a:rPr>
              <a:t>, … the corresponding </a:t>
            </a:r>
            <a:r>
              <a:rPr lang="en-US" sz="3500" smtClean="0">
                <a:latin typeface="Courier New" pitchFamily="49" charset="0"/>
                <a:cs typeface="Courier New" pitchFamily="49" charset="0"/>
              </a:rPr>
              <a:t>statements</a:t>
            </a:r>
            <a:r>
              <a:rPr lang="en-US" sz="3500" smtClean="0">
                <a:cs typeface="Courier New" pitchFamily="49" charset="0"/>
              </a:rPr>
              <a:t> are executed; otherwise, the </a:t>
            </a:r>
            <a:r>
              <a:rPr lang="en-US" sz="3500" smtClean="0">
                <a:latin typeface="Courier New" pitchFamily="49" charset="0"/>
                <a:cs typeface="Courier New" pitchFamily="49" charset="0"/>
              </a:rPr>
              <a:t>statements</a:t>
            </a:r>
            <a:r>
              <a:rPr lang="en-US" sz="3500" smtClean="0">
                <a:cs typeface="Courier New" pitchFamily="49" charset="0"/>
              </a:rPr>
              <a:t> following </a:t>
            </a:r>
            <a:r>
              <a:rPr lang="en-US" sz="3500" smtClean="0">
                <a:latin typeface="Courier New" pitchFamily="49" charset="0"/>
                <a:cs typeface="Courier New" pitchFamily="49" charset="0"/>
              </a:rPr>
              <a:t>default</a:t>
            </a:r>
            <a:r>
              <a:rPr lang="en-US" sz="3500" smtClean="0">
                <a:cs typeface="Courier New" pitchFamily="49" charset="0"/>
              </a:rPr>
              <a:t> are executed.</a:t>
            </a:r>
          </a:p>
          <a:p>
            <a:r>
              <a:rPr lang="en-US" sz="3500" smtClean="0">
                <a:cs typeface="Courier New" pitchFamily="49" charset="0"/>
              </a:rPr>
              <a:t>Several “</a:t>
            </a:r>
            <a:r>
              <a:rPr lang="en-US" sz="3500" smtClean="0">
                <a:latin typeface="Courier New" panose="02070309020205020404" pitchFamily="49" charset="0"/>
                <a:cs typeface="Courier New" panose="02070309020205020404" pitchFamily="49" charset="0"/>
              </a:rPr>
              <a:t>case</a:t>
            </a:r>
            <a:r>
              <a:rPr lang="en-US" sz="3500" smtClean="0">
                <a:cs typeface="Courier New" pitchFamily="49" charset="0"/>
              </a:rPr>
              <a:t> labels” can be combined (as in </a:t>
            </a:r>
            <a:r>
              <a:rPr lang="en-US" sz="3500" smtClean="0">
                <a:latin typeface="Courier New" pitchFamily="49" charset="0"/>
                <a:cs typeface="Courier New" pitchFamily="49" charset="0"/>
              </a:rPr>
              <a:t>rotate.js</a:t>
            </a:r>
            <a:r>
              <a:rPr lang="en-US" sz="3500" smtClean="0">
                <a:cs typeface="Courier New" pitchFamily="49" charset="0"/>
              </a:rPr>
              <a:t>) and if </a:t>
            </a:r>
            <a:r>
              <a:rPr lang="en-US" sz="3500" smtClean="0">
                <a:latin typeface="Courier New" panose="02070309020205020404" pitchFamily="49" charset="0"/>
                <a:cs typeface="Courier New" panose="02070309020205020404" pitchFamily="49" charset="0"/>
              </a:rPr>
              <a:t>expression</a:t>
            </a:r>
            <a:r>
              <a:rPr lang="en-US" sz="3500" smtClean="0">
                <a:cs typeface="Courier New" pitchFamily="49" charset="0"/>
              </a:rPr>
              <a:t> matches any one of them, the correpsonding </a:t>
            </a:r>
            <a:r>
              <a:rPr lang="en-US" sz="3500" smtClean="0">
                <a:latin typeface="Courier New" pitchFamily="49" charset="0"/>
                <a:cs typeface="Courier New" pitchFamily="49" charset="0"/>
              </a:rPr>
              <a:t>statements</a:t>
            </a:r>
            <a:r>
              <a:rPr lang="en-US" sz="3500" smtClean="0">
                <a:cs typeface="Courier New" pitchFamily="49" charset="0"/>
              </a:rPr>
              <a:t> will be executed.</a:t>
            </a:r>
            <a:endParaRPr lang="en-US" sz="3500">
              <a:cs typeface="Courier New" pitchFamily="49" charset="0"/>
            </a:endParaRP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765281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of </a:t>
            </a:r>
            <a:r>
              <a:rPr lang="en-US">
                <a:latin typeface="Courier New" pitchFamily="49" charset="0"/>
                <a:cs typeface="Courier New" pitchFamily="49" charset="0"/>
              </a:rPr>
              <a:t>rotate.js</a:t>
            </a:r>
            <a:r>
              <a:rPr lang="en-US"/>
              <a:t> </a:t>
            </a:r>
            <a:r>
              <a:rPr lang="en-US" smtClean="0"/>
              <a:t>(3 </a:t>
            </a:r>
            <a:r>
              <a:rPr lang="en-US"/>
              <a:t>of </a:t>
            </a:r>
            <a:r>
              <a:rPr lang="en-US" smtClean="0"/>
              <a:t>5)</a:t>
            </a:r>
            <a:endParaRPr lang="en-US"/>
          </a:p>
        </p:txBody>
      </p:sp>
      <p:sp>
        <p:nvSpPr>
          <p:cNvPr id="3" name="Content Placeholder 2"/>
          <p:cNvSpPr>
            <a:spLocks noGrp="1"/>
          </p:cNvSpPr>
          <p:nvPr>
            <p:ph idx="1"/>
          </p:nvPr>
        </p:nvSpPr>
        <p:spPr/>
        <p:txBody>
          <a:bodyPr>
            <a:normAutofit fontScale="62500" lnSpcReduction="20000"/>
          </a:bodyPr>
          <a:lstStyle/>
          <a:p>
            <a:r>
              <a:rPr lang="en-US" smtClean="0"/>
              <a:t>Next, a JavaScript array of six elements is created to hold the six (indoor or outdoor) images:</a:t>
            </a:r>
            <a:br>
              <a:rPr lang="en-US" smtClean="0"/>
            </a:br>
            <a:r>
              <a:rPr lang="en-US" sz="2600">
                <a:latin typeface="Courier New" pitchFamily="49" charset="0"/>
                <a:cs typeface="Courier New" pitchFamily="49" charset="0"/>
              </a:rPr>
              <a:t>var imageArray = new Array(6</a:t>
            </a:r>
            <a:r>
              <a:rPr lang="en-US" sz="2600" smtClean="0">
                <a:latin typeface="Courier New" pitchFamily="49" charset="0"/>
                <a:cs typeface="Courier New" pitchFamily="49" charset="0"/>
              </a:rPr>
              <a:t>);</a:t>
            </a:r>
            <a:endParaRPr lang="en-US" sz="2600" smtClean="0">
              <a:cs typeface="Courier New" pitchFamily="49" charset="0"/>
            </a:endParaRPr>
          </a:p>
          <a:p>
            <a:r>
              <a:rPr lang="en-US" smtClean="0"/>
              <a:t>Then a JavaScript </a:t>
            </a:r>
            <a:r>
              <a:rPr lang="en-US" smtClean="0">
                <a:latin typeface="Courier New" pitchFamily="49" charset="0"/>
                <a:cs typeface="Courier New" pitchFamily="49" charset="0"/>
              </a:rPr>
              <a:t>for</a:t>
            </a:r>
            <a:r>
              <a:rPr lang="en-US" smtClean="0"/>
              <a:t>-loop puts the required images into this array:</a:t>
            </a:r>
            <a:br>
              <a:rPr lang="en-US" smtClean="0"/>
            </a:br>
            <a:r>
              <a:rPr lang="en-US" sz="2600">
                <a:latin typeface="Courier New" pitchFamily="49" charset="0"/>
                <a:cs typeface="Courier New" pitchFamily="49" charset="0"/>
              </a:rPr>
              <a:t>for (i=0; i&lt;imageArray.length; i++)</a:t>
            </a:r>
          </a:p>
          <a:p>
            <a:pPr marL="0" indent="0">
              <a:buNone/>
            </a:pPr>
            <a:r>
              <a:rPr lang="en-US" sz="2600">
                <a:latin typeface="Courier New" pitchFamily="49" charset="0"/>
                <a:cs typeface="Courier New" pitchFamily="49" charset="0"/>
              </a:rPr>
              <a:t>    </a:t>
            </a:r>
            <a:r>
              <a:rPr lang="en-US" sz="2600" smtClean="0">
                <a:latin typeface="Courier New" pitchFamily="49" charset="0"/>
                <a:cs typeface="Courier New" pitchFamily="49" charset="0"/>
              </a:rPr>
              <a:t>  imageArray[i</a:t>
            </a:r>
            <a:r>
              <a:rPr lang="en-US" sz="2600">
                <a:latin typeface="Courier New" pitchFamily="49" charset="0"/>
                <a:cs typeface="Courier New" pitchFamily="49" charset="0"/>
              </a:rPr>
              <a:t>] = prefix + (i+1) + ".jpg</a:t>
            </a:r>
            <a:r>
              <a:rPr lang="en-US" sz="2600" smtClean="0">
                <a:latin typeface="Courier New" pitchFamily="49" charset="0"/>
                <a:cs typeface="Courier New" pitchFamily="49" charset="0"/>
              </a:rPr>
              <a:t>";</a:t>
            </a:r>
          </a:p>
          <a:p>
            <a:r>
              <a:rPr lang="en-US" smtClean="0">
                <a:cs typeface="Courier New" pitchFamily="49" charset="0"/>
              </a:rPr>
              <a:t>Our six images are placed into </a:t>
            </a:r>
            <a:r>
              <a:rPr lang="en-US" smtClean="0">
                <a:latin typeface="Courier New" pitchFamily="49" charset="0"/>
                <a:cs typeface="Courier New" pitchFamily="49" charset="0"/>
              </a:rPr>
              <a:t>imageArray</a:t>
            </a:r>
            <a:r>
              <a:rPr lang="en-US" smtClean="0">
                <a:cs typeface="Courier New" pitchFamily="49" charset="0"/>
              </a:rPr>
              <a:t> in locations with indexes </a:t>
            </a:r>
            <a:r>
              <a:rPr lang="en-US" smtClean="0">
                <a:latin typeface="Courier New" pitchFamily="49" charset="0"/>
                <a:cs typeface="Courier New" pitchFamily="49" charset="0"/>
              </a:rPr>
              <a:t>0</a:t>
            </a:r>
            <a:r>
              <a:rPr lang="en-US" smtClean="0">
                <a:cs typeface="Courier New" pitchFamily="49" charset="0"/>
              </a:rPr>
              <a:t>, </a:t>
            </a:r>
            <a:r>
              <a:rPr lang="en-US" smtClean="0">
                <a:latin typeface="Courier New" pitchFamily="49" charset="0"/>
                <a:cs typeface="Courier New" pitchFamily="49" charset="0"/>
              </a:rPr>
              <a:t>1</a:t>
            </a:r>
            <a:r>
              <a:rPr lang="en-US" smtClean="0">
                <a:cs typeface="Courier New" pitchFamily="49" charset="0"/>
              </a:rPr>
              <a:t>, … </a:t>
            </a:r>
            <a:r>
              <a:rPr lang="en-US" smtClean="0">
                <a:latin typeface="Courier New" pitchFamily="49" charset="0"/>
                <a:cs typeface="Courier New" pitchFamily="49" charset="0"/>
              </a:rPr>
              <a:t>5</a:t>
            </a:r>
            <a:r>
              <a:rPr lang="en-US" smtClean="0">
                <a:cs typeface="Courier New" pitchFamily="49" charset="0"/>
              </a:rPr>
              <a:t>.</a:t>
            </a:r>
          </a:p>
          <a:p>
            <a:r>
              <a:rPr lang="en-US" smtClean="0">
                <a:cs typeface="Courier New" pitchFamily="49" charset="0"/>
              </a:rPr>
              <a:t>Note that we can combine strings (</a:t>
            </a:r>
            <a:r>
              <a:rPr lang="en-US" smtClean="0">
                <a:latin typeface="Courier New" pitchFamily="49" charset="0"/>
                <a:cs typeface="Courier New" pitchFamily="49" charset="0"/>
              </a:rPr>
              <a:t>prefix</a:t>
            </a:r>
            <a:r>
              <a:rPr lang="en-US" smtClean="0">
                <a:cs typeface="Courier New" pitchFamily="49" charset="0"/>
              </a:rPr>
              <a:t>, </a:t>
            </a:r>
            <a:r>
              <a:rPr lang="en-US" smtClean="0">
                <a:latin typeface="Courier New" pitchFamily="49" charset="0"/>
                <a:cs typeface="Courier New" pitchFamily="49" charset="0"/>
              </a:rPr>
              <a:t>".jpg"</a:t>
            </a:r>
            <a:r>
              <a:rPr lang="en-US" smtClean="0">
                <a:cs typeface="Courier New" pitchFamily="49" charset="0"/>
              </a:rPr>
              <a:t>) with an integer (</a:t>
            </a:r>
            <a:r>
              <a:rPr lang="en-US" smtClean="0">
                <a:latin typeface="Courier New" pitchFamily="49" charset="0"/>
                <a:cs typeface="Courier New" pitchFamily="49" charset="0"/>
              </a:rPr>
              <a:t>i+1</a:t>
            </a:r>
            <a:r>
              <a:rPr lang="en-US" smtClean="0">
                <a:cs typeface="Courier New" pitchFamily="49" charset="0"/>
              </a:rPr>
              <a:t>) to get the required file name as a string.</a:t>
            </a:r>
          </a:p>
          <a:p>
            <a:r>
              <a:rPr lang="en-US" smtClean="0">
                <a:cs typeface="Courier New" pitchFamily="49" charset="0"/>
              </a:rPr>
              <a:t>Note as well (carefully) that the expression </a:t>
            </a:r>
            <a:r>
              <a:rPr lang="en-US" smtClean="0">
                <a:latin typeface="Courier New" pitchFamily="49" charset="0"/>
                <a:cs typeface="Courier New" pitchFamily="49" charset="0"/>
              </a:rPr>
              <a:t>i+1</a:t>
            </a:r>
            <a:r>
              <a:rPr lang="en-US" smtClean="0">
                <a:cs typeface="Courier New" pitchFamily="49" charset="0"/>
              </a:rPr>
              <a:t> needs the parentheses around it because we want the addition to take place and </a:t>
            </a:r>
            <a:r>
              <a:rPr lang="en-US" i="1" smtClean="0">
                <a:cs typeface="Courier New" pitchFamily="49" charset="0"/>
              </a:rPr>
              <a:t>then</a:t>
            </a:r>
            <a:r>
              <a:rPr lang="en-US" smtClean="0">
                <a:cs typeface="Courier New" pitchFamily="49" charset="0"/>
              </a:rPr>
              <a:t> have the result placed into the string.</a:t>
            </a:r>
          </a:p>
          <a:p>
            <a:r>
              <a:rPr lang="en-US" smtClean="0">
                <a:cs typeface="Courier New" pitchFamily="49" charset="0"/>
              </a:rPr>
              <a:t>The size of the array, available from the </a:t>
            </a:r>
            <a:r>
              <a:rPr lang="en-US" smtClean="0">
                <a:latin typeface="Courier New" pitchFamily="49" charset="0"/>
                <a:cs typeface="Courier New" pitchFamily="49" charset="0"/>
              </a:rPr>
              <a:t>length</a:t>
            </a:r>
            <a:r>
              <a:rPr lang="en-US" smtClean="0">
                <a:cs typeface="Courier New" pitchFamily="49" charset="0"/>
              </a:rPr>
              <a:t> property of the array object as </a:t>
            </a:r>
            <a:r>
              <a:rPr lang="en-US" smtClean="0">
                <a:latin typeface="Courier New" pitchFamily="49" charset="0"/>
                <a:cs typeface="Courier New" pitchFamily="49" charset="0"/>
              </a:rPr>
              <a:t>imageArray.length</a:t>
            </a:r>
            <a:r>
              <a:rPr lang="en-US" smtClean="0">
                <a:cs typeface="Courier New" pitchFamily="49" charset="0"/>
              </a:rPr>
              <a:t>,  determines how many times the </a:t>
            </a:r>
            <a:br>
              <a:rPr lang="en-US" smtClean="0">
                <a:cs typeface="Courier New" pitchFamily="49" charset="0"/>
              </a:rPr>
            </a:br>
            <a:r>
              <a:rPr lang="en-US" smtClean="0">
                <a:latin typeface="Courier New" pitchFamily="49" charset="0"/>
                <a:cs typeface="Courier New" pitchFamily="49" charset="0"/>
              </a:rPr>
              <a:t>for</a:t>
            </a:r>
            <a:r>
              <a:rPr lang="en-US" smtClean="0">
                <a:cs typeface="Courier New" pitchFamily="49" charset="0"/>
              </a:rPr>
              <a:t>-loop executes.</a:t>
            </a:r>
            <a:endParaRPr lang="en-US">
              <a:cs typeface="Courier New" pitchFamily="49" charset="0"/>
            </a:endParaRPr>
          </a:p>
          <a:p>
            <a:endParaRPr lang="en-US" smtClean="0"/>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801937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on JavaScript Arrays</a:t>
            </a:r>
            <a:endParaRPr lang="en-US"/>
          </a:p>
        </p:txBody>
      </p:sp>
      <p:sp>
        <p:nvSpPr>
          <p:cNvPr id="3" name="Content Placeholder 2"/>
          <p:cNvSpPr>
            <a:spLocks noGrp="1"/>
          </p:cNvSpPr>
          <p:nvPr>
            <p:ph idx="1"/>
          </p:nvPr>
        </p:nvSpPr>
        <p:spPr/>
        <p:txBody>
          <a:bodyPr>
            <a:normAutofit fontScale="77500" lnSpcReduction="20000"/>
          </a:bodyPr>
          <a:lstStyle/>
          <a:p>
            <a:r>
              <a:rPr lang="en-US" smtClean="0"/>
              <a:t>Create a new array of a given size like this:</a:t>
            </a:r>
            <a:br>
              <a:rPr lang="en-US" smtClean="0"/>
            </a:br>
            <a:r>
              <a:rPr lang="en-US" smtClean="0">
                <a:latin typeface="Courier New" pitchFamily="49" charset="0"/>
                <a:cs typeface="Courier New" pitchFamily="49" charset="0"/>
              </a:rPr>
              <a:t>myArray = new Array(size);</a:t>
            </a:r>
          </a:p>
          <a:p>
            <a:r>
              <a:rPr lang="en-US" smtClean="0">
                <a:cs typeface="Courier New" pitchFamily="49" charset="0"/>
              </a:rPr>
              <a:t>The positions where we can store something in this array have indexes </a:t>
            </a:r>
            <a:r>
              <a:rPr lang="en-US" smtClean="0">
                <a:latin typeface="Courier New" pitchFamily="49" charset="0"/>
                <a:cs typeface="Courier New" pitchFamily="49" charset="0"/>
              </a:rPr>
              <a:t>0</a:t>
            </a:r>
            <a:r>
              <a:rPr lang="en-US" smtClean="0">
                <a:cs typeface="Courier New" pitchFamily="49" charset="0"/>
              </a:rPr>
              <a:t>, </a:t>
            </a:r>
            <a:r>
              <a:rPr lang="en-US" smtClean="0">
                <a:latin typeface="Courier New" pitchFamily="49" charset="0"/>
                <a:cs typeface="Courier New" pitchFamily="49" charset="0"/>
              </a:rPr>
              <a:t>1</a:t>
            </a:r>
            <a:r>
              <a:rPr lang="en-US" smtClean="0">
                <a:cs typeface="Courier New" pitchFamily="49" charset="0"/>
              </a:rPr>
              <a:t>, </a:t>
            </a:r>
            <a:r>
              <a:rPr lang="en-US" smtClean="0">
                <a:latin typeface="Courier New" pitchFamily="49" charset="0"/>
                <a:cs typeface="Courier New" pitchFamily="49" charset="0"/>
              </a:rPr>
              <a:t>2</a:t>
            </a:r>
            <a:r>
              <a:rPr lang="en-US" smtClean="0">
                <a:cs typeface="Courier New" pitchFamily="49" charset="0"/>
              </a:rPr>
              <a:t>, … </a:t>
            </a:r>
            <a:r>
              <a:rPr lang="en-US" smtClean="0">
                <a:latin typeface="Courier New" pitchFamily="49" charset="0"/>
                <a:cs typeface="Courier New" pitchFamily="49" charset="0"/>
              </a:rPr>
              <a:t>size-1</a:t>
            </a:r>
            <a:r>
              <a:rPr lang="en-US" smtClean="0">
                <a:cs typeface="Courier New" pitchFamily="49" charset="0"/>
              </a:rPr>
              <a:t>.</a:t>
            </a:r>
          </a:p>
          <a:p>
            <a:r>
              <a:rPr lang="en-US" smtClean="0">
                <a:cs typeface="Courier New" pitchFamily="49" charset="0"/>
              </a:rPr>
              <a:t>We access these positions for either reading or writing using </a:t>
            </a:r>
            <a:r>
              <a:rPr lang="en-US" smtClean="0">
                <a:latin typeface="Courier New" pitchFamily="49" charset="0"/>
                <a:cs typeface="Courier New" pitchFamily="49" charset="0"/>
              </a:rPr>
              <a:t>myArray[i]</a:t>
            </a:r>
            <a:r>
              <a:rPr lang="en-US" smtClean="0">
                <a:cs typeface="Courier New" pitchFamily="49" charset="0"/>
              </a:rPr>
              <a:t>, where </a:t>
            </a:r>
            <a:r>
              <a:rPr lang="en-US" smtClean="0">
                <a:latin typeface="Courier New" pitchFamily="49" charset="0"/>
                <a:cs typeface="Courier New" pitchFamily="49" charset="0"/>
              </a:rPr>
              <a:t>i</a:t>
            </a:r>
            <a:r>
              <a:rPr lang="en-US" smtClean="0">
                <a:cs typeface="Courier New" pitchFamily="49" charset="0"/>
              </a:rPr>
              <a:t> is one of the index values.</a:t>
            </a:r>
          </a:p>
          <a:p>
            <a:r>
              <a:rPr lang="en-US" smtClean="0">
                <a:cs typeface="Courier New" pitchFamily="49" charset="0"/>
              </a:rPr>
              <a:t>We can put values of whatever kind we want into the array.</a:t>
            </a:r>
          </a:p>
          <a:p>
            <a:r>
              <a:rPr lang="en-US" smtClean="0">
                <a:cs typeface="Courier New" pitchFamily="49" charset="0"/>
              </a:rPr>
              <a:t>The size of the array is always available to us as </a:t>
            </a:r>
            <a:r>
              <a:rPr lang="en-US" smtClean="0">
                <a:latin typeface="Courier New" pitchFamily="49" charset="0"/>
                <a:cs typeface="Courier New" pitchFamily="49" charset="0"/>
              </a:rPr>
              <a:t>myArray.length</a:t>
            </a:r>
            <a:r>
              <a:rPr lang="en-US" smtClean="0">
                <a:cs typeface="Courier New" pitchFamily="49" charset="0"/>
              </a:rPr>
              <a:t>.</a:t>
            </a:r>
          </a:p>
          <a:p>
            <a:r>
              <a:rPr lang="en-US" smtClean="0">
                <a:latin typeface="Courier New" pitchFamily="49" charset="0"/>
                <a:cs typeface="Courier New" pitchFamily="49" charset="0"/>
              </a:rPr>
              <a:t>length</a:t>
            </a:r>
            <a:r>
              <a:rPr lang="en-US" smtClean="0">
                <a:cs typeface="Courier New" pitchFamily="49" charset="0"/>
              </a:rPr>
              <a:t> is a </a:t>
            </a:r>
            <a:r>
              <a:rPr lang="en-US" i="1" smtClean="0">
                <a:cs typeface="Courier New" pitchFamily="49" charset="0"/>
              </a:rPr>
              <a:t>property</a:t>
            </a:r>
            <a:r>
              <a:rPr lang="en-US">
                <a:cs typeface="Courier New" pitchFamily="49" charset="0"/>
              </a:rPr>
              <a:t> of the array object, and it also has several methods you may wish to investigate if you wish to manipulate an array in some way. </a:t>
            </a:r>
            <a:r>
              <a:rPr lang="en-US" smtClean="0">
                <a:cs typeface="Courier New" pitchFamily="49" charset="0"/>
              </a:rPr>
              <a:t>See here for further info:</a:t>
            </a:r>
            <a:r>
              <a:rPr lang="en-US">
                <a:cs typeface="Courier New" pitchFamily="49" charset="0"/>
              </a:rPr>
              <a:t/>
            </a:r>
            <a:br>
              <a:rPr lang="en-US">
                <a:cs typeface="Courier New" pitchFamily="49" charset="0"/>
              </a:rPr>
            </a:br>
            <a:r>
              <a:rPr lang="en-US">
                <a:cs typeface="Courier New" pitchFamily="49" charset="0"/>
              </a:rPr>
              <a:t>http://</a:t>
            </a:r>
            <a:r>
              <a:rPr lang="en-US" smtClean="0">
                <a:cs typeface="Courier New" pitchFamily="49" charset="0"/>
              </a:rPr>
              <a:t>www.w3schools.com/jsref/jsref_obj_array.asp </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3031084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JavaScript </a:t>
            </a:r>
            <a:r>
              <a:rPr lang="en-US" smtClean="0">
                <a:latin typeface="Courier New" pitchFamily="49" charset="0"/>
                <a:cs typeface="Courier New" pitchFamily="49" charset="0"/>
              </a:rPr>
              <a:t>for</a:t>
            </a:r>
            <a:r>
              <a:rPr lang="en-US" smtClean="0"/>
              <a:t>-loop</a:t>
            </a:r>
            <a:endParaRPr lang="en-US"/>
          </a:p>
        </p:txBody>
      </p:sp>
      <p:sp>
        <p:nvSpPr>
          <p:cNvPr id="3" name="Content Placeholder 2"/>
          <p:cNvSpPr>
            <a:spLocks noGrp="1"/>
          </p:cNvSpPr>
          <p:nvPr>
            <p:ph idx="1"/>
          </p:nvPr>
        </p:nvSpPr>
        <p:spPr/>
        <p:txBody>
          <a:bodyPr>
            <a:normAutofit fontScale="77500" lnSpcReduction="20000"/>
          </a:bodyPr>
          <a:lstStyle/>
          <a:p>
            <a:r>
              <a:rPr lang="en-US" smtClean="0"/>
              <a:t>The generic form of a JavaScript </a:t>
            </a:r>
            <a:r>
              <a:rPr lang="en-US" smtClean="0">
                <a:latin typeface="Courier New" pitchFamily="49" charset="0"/>
                <a:cs typeface="Courier New" pitchFamily="49" charset="0"/>
              </a:rPr>
              <a:t>for</a:t>
            </a:r>
            <a:r>
              <a:rPr lang="en-US" smtClean="0"/>
              <a:t>-loop looks like this:</a:t>
            </a:r>
            <a:br>
              <a:rPr lang="en-US" smtClean="0"/>
            </a:br>
            <a:r>
              <a:rPr lang="en-US" sz="2400">
                <a:latin typeface="Courier New" pitchFamily="49" charset="0"/>
                <a:cs typeface="Courier New" pitchFamily="49" charset="0"/>
              </a:rPr>
              <a:t>for (initialization; condition; update)</a:t>
            </a:r>
          </a:p>
          <a:p>
            <a:pPr marL="0" indent="0">
              <a:buNone/>
            </a:pPr>
            <a:r>
              <a:rPr lang="en-US" sz="2400" smtClean="0">
                <a:latin typeface="Courier New" pitchFamily="49" charset="0"/>
                <a:cs typeface="Courier New" pitchFamily="49" charset="0"/>
              </a:rPr>
              <a:t>  {</a:t>
            </a:r>
            <a:endParaRPr lang="en-US" sz="2400">
              <a:latin typeface="Courier New" pitchFamily="49" charset="0"/>
              <a:cs typeface="Courier New" pitchFamily="49" charset="0"/>
            </a:endParaRPr>
          </a:p>
          <a:p>
            <a:pPr marL="0" indent="0">
              <a:buNone/>
            </a:pPr>
            <a:r>
              <a:rPr lang="en-US" sz="2400" smtClean="0">
                <a:latin typeface="Courier New" pitchFamily="49" charset="0"/>
                <a:cs typeface="Courier New" pitchFamily="49" charset="0"/>
              </a:rPr>
              <a:t>      statements; //loop "body"</a:t>
            </a:r>
            <a:endParaRPr lang="en-US" sz="2400">
              <a:latin typeface="Courier New" pitchFamily="49" charset="0"/>
              <a:cs typeface="Courier New" pitchFamily="49" charset="0"/>
            </a:endParaRPr>
          </a:p>
          <a:p>
            <a:pPr marL="0" indent="0">
              <a:buNone/>
            </a:pPr>
            <a:r>
              <a:rPr lang="en-US" sz="2400" smtClean="0">
                <a:latin typeface="Courier New" pitchFamily="49" charset="0"/>
                <a:cs typeface="Courier New" pitchFamily="49" charset="0"/>
              </a:rPr>
              <a:t>  }</a:t>
            </a:r>
          </a:p>
          <a:p>
            <a:r>
              <a:rPr lang="en-US" smtClean="0">
                <a:latin typeface="Courier New" pitchFamily="49" charset="0"/>
                <a:cs typeface="Courier New" pitchFamily="49" charset="0"/>
              </a:rPr>
              <a:t>initialization</a:t>
            </a:r>
            <a:r>
              <a:rPr lang="en-US" smtClean="0">
                <a:cs typeface="Courier New" pitchFamily="49" charset="0"/>
              </a:rPr>
              <a:t> happens only once, before the loop begins.</a:t>
            </a:r>
          </a:p>
          <a:p>
            <a:r>
              <a:rPr lang="en-US" smtClean="0">
                <a:cs typeface="Courier New" pitchFamily="49" charset="0"/>
              </a:rPr>
              <a:t>Then </a:t>
            </a:r>
            <a:r>
              <a:rPr lang="en-US" smtClean="0">
                <a:latin typeface="Courier New" pitchFamily="49" charset="0"/>
                <a:cs typeface="Courier New" pitchFamily="49" charset="0"/>
              </a:rPr>
              <a:t>condition</a:t>
            </a:r>
            <a:r>
              <a:rPr lang="en-US" smtClean="0">
                <a:cs typeface="Courier New" pitchFamily="49" charset="0"/>
              </a:rPr>
              <a:t> is checked and if </a:t>
            </a:r>
            <a:r>
              <a:rPr lang="en-US" smtClean="0">
                <a:latin typeface="Courier New" pitchFamily="49" charset="0"/>
                <a:cs typeface="Courier New" pitchFamily="49" charset="0"/>
              </a:rPr>
              <a:t>true</a:t>
            </a:r>
            <a:r>
              <a:rPr lang="en-US" smtClean="0">
                <a:cs typeface="Courier New" pitchFamily="49" charset="0"/>
              </a:rPr>
              <a:t>, the loop body is executed; otherwise the loop terminates and execution continues with the first statement following the loop.</a:t>
            </a:r>
          </a:p>
          <a:p>
            <a:r>
              <a:rPr lang="en-US" smtClean="0">
                <a:cs typeface="Courier New" pitchFamily="49" charset="0"/>
              </a:rPr>
              <a:t>Next, </a:t>
            </a:r>
            <a:r>
              <a:rPr lang="en-US" smtClean="0">
                <a:latin typeface="Courier New" pitchFamily="49" charset="0"/>
                <a:cs typeface="Courier New" pitchFamily="49" charset="0"/>
              </a:rPr>
              <a:t>update</a:t>
            </a:r>
            <a:r>
              <a:rPr lang="en-US" smtClean="0">
                <a:cs typeface="Courier New" pitchFamily="49" charset="0"/>
              </a:rPr>
              <a:t> is performed and </a:t>
            </a:r>
            <a:r>
              <a:rPr lang="en-US" smtClean="0">
                <a:latin typeface="Courier New" pitchFamily="49" charset="0"/>
                <a:cs typeface="Courier New" pitchFamily="49" charset="0"/>
              </a:rPr>
              <a:t>condition</a:t>
            </a:r>
            <a:r>
              <a:rPr lang="en-US" smtClean="0">
                <a:cs typeface="Courier New" pitchFamily="49" charset="0"/>
              </a:rPr>
              <a:t> is checked again to see if the loop body is re-executed, or if the loop should terminate.</a:t>
            </a:r>
            <a:endParaRPr lang="en-US">
              <a:cs typeface="Courier New" pitchFamily="49" charset="0"/>
            </a:endParaRP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218964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of </a:t>
            </a:r>
            <a:r>
              <a:rPr lang="en-US">
                <a:latin typeface="Courier New" pitchFamily="49" charset="0"/>
                <a:cs typeface="Courier New" pitchFamily="49" charset="0"/>
              </a:rPr>
              <a:t>rotate.js</a:t>
            </a:r>
            <a:r>
              <a:rPr lang="en-US"/>
              <a:t> </a:t>
            </a:r>
            <a:r>
              <a:rPr lang="en-US" smtClean="0"/>
              <a:t>(4 </a:t>
            </a:r>
            <a:r>
              <a:rPr lang="en-US"/>
              <a:t>of </a:t>
            </a:r>
            <a:r>
              <a:rPr lang="en-US" smtClean="0"/>
              <a:t>5)</a:t>
            </a:r>
            <a:endParaRPr lang="en-US"/>
          </a:p>
        </p:txBody>
      </p:sp>
      <p:sp>
        <p:nvSpPr>
          <p:cNvPr id="3" name="Content Placeholder 2"/>
          <p:cNvSpPr>
            <a:spLocks noGrp="1"/>
          </p:cNvSpPr>
          <p:nvPr>
            <p:ph idx="1"/>
          </p:nvPr>
        </p:nvSpPr>
        <p:spPr/>
        <p:txBody>
          <a:bodyPr>
            <a:normAutofit fontScale="85000" lnSpcReduction="20000"/>
          </a:bodyPr>
          <a:lstStyle/>
          <a:p>
            <a:r>
              <a:rPr lang="en-US" smtClean="0"/>
              <a:t>The </a:t>
            </a:r>
            <a:r>
              <a:rPr lang="en-US" smtClean="0">
                <a:latin typeface="Courier New" pitchFamily="49" charset="0"/>
                <a:cs typeface="Courier New" pitchFamily="49" charset="0"/>
              </a:rPr>
              <a:t>startRotation()</a:t>
            </a:r>
            <a:r>
              <a:rPr lang="en-US" smtClean="0"/>
              <a:t> function does two things:</a:t>
            </a:r>
          </a:p>
          <a:p>
            <a:pPr lvl="1"/>
            <a:r>
              <a:rPr lang="en-US" smtClean="0"/>
              <a:t>For the reason we see in the next slide it chooses the last image in the array (the one with index </a:t>
            </a:r>
            <a:r>
              <a:rPr lang="en-US" smtClean="0">
                <a:latin typeface="Courier New" pitchFamily="49" charset="0"/>
                <a:cs typeface="Courier New" pitchFamily="49" charset="0"/>
              </a:rPr>
              <a:t>5</a:t>
            </a:r>
            <a:r>
              <a:rPr lang="en-US" smtClean="0"/>
              <a:t>) to display first:</a:t>
            </a:r>
            <a:br>
              <a:rPr lang="en-US" smtClean="0"/>
            </a:br>
            <a:r>
              <a:rPr lang="en-US" sz="1900">
                <a:latin typeface="Courier New" pitchFamily="49" charset="0"/>
                <a:cs typeface="Courier New" pitchFamily="49" charset="0"/>
              </a:rPr>
              <a:t>document.getElementById('placeholder').src=imageArray[5</a:t>
            </a:r>
            <a:r>
              <a:rPr lang="en-US" sz="1900" smtClean="0">
                <a:latin typeface="Courier New" pitchFamily="49" charset="0"/>
                <a:cs typeface="Courier New" pitchFamily="49" charset="0"/>
              </a:rPr>
              <a:t>];</a:t>
            </a:r>
          </a:p>
          <a:p>
            <a:pPr lvl="1"/>
            <a:r>
              <a:rPr lang="en-US" smtClean="0">
                <a:cs typeface="Courier New" pitchFamily="49" charset="0"/>
              </a:rPr>
              <a:t>It instructs the </a:t>
            </a:r>
            <a:r>
              <a:rPr lang="en-US" smtClean="0">
                <a:latin typeface="Courier New" pitchFamily="49" charset="0"/>
                <a:cs typeface="Courier New" pitchFamily="49" charset="0"/>
              </a:rPr>
              <a:t>rotate()</a:t>
            </a:r>
            <a:r>
              <a:rPr lang="en-US" smtClean="0">
                <a:cs typeface="Courier New" pitchFamily="49" charset="0"/>
              </a:rPr>
              <a:t> function to execute every 2 seconds with this call to the </a:t>
            </a:r>
            <a:r>
              <a:rPr lang="en-US" smtClean="0">
                <a:latin typeface="Courier New" pitchFamily="49" charset="0"/>
                <a:cs typeface="Courier New" pitchFamily="49" charset="0"/>
              </a:rPr>
              <a:t>setInterval()</a:t>
            </a:r>
            <a:r>
              <a:rPr lang="en-US" smtClean="0">
                <a:cs typeface="Courier New" pitchFamily="49" charset="0"/>
              </a:rPr>
              <a:t> function:</a:t>
            </a:r>
            <a:br>
              <a:rPr lang="en-US" smtClean="0">
                <a:cs typeface="Courier New" pitchFamily="49" charset="0"/>
              </a:rPr>
            </a:br>
            <a:r>
              <a:rPr lang="en-US" sz="2400">
                <a:latin typeface="Courier New" pitchFamily="49" charset="0"/>
                <a:cs typeface="Courier New" pitchFamily="49" charset="0"/>
              </a:rPr>
              <a:t>setInterval('rotate()', 2000</a:t>
            </a:r>
            <a:r>
              <a:rPr lang="en-US" sz="2400" smtClean="0">
                <a:latin typeface="Courier New" pitchFamily="49" charset="0"/>
                <a:cs typeface="Courier New" pitchFamily="49" charset="0"/>
              </a:rPr>
              <a:t>);</a:t>
            </a:r>
          </a:p>
          <a:p>
            <a:r>
              <a:rPr lang="en-US" smtClean="0">
                <a:cs typeface="Courier New" pitchFamily="49" charset="0"/>
              </a:rPr>
              <a:t>The </a:t>
            </a:r>
            <a:r>
              <a:rPr lang="en-US" smtClean="0">
                <a:latin typeface="Courier New" pitchFamily="49" charset="0"/>
                <a:cs typeface="Courier New" pitchFamily="49" charset="0"/>
              </a:rPr>
              <a:t>setInterval()</a:t>
            </a:r>
            <a:r>
              <a:rPr lang="en-US" smtClean="0">
                <a:cs typeface="Courier New" pitchFamily="49" charset="0"/>
              </a:rPr>
              <a:t> function is a built-in JavaScript function which takes two parameters:</a:t>
            </a:r>
          </a:p>
          <a:p>
            <a:pPr lvl="1"/>
            <a:r>
              <a:rPr lang="en-US" smtClean="0">
                <a:cs typeface="Courier New" pitchFamily="49" charset="0"/>
              </a:rPr>
              <a:t>A string containing code to execute (usually just a function to call)</a:t>
            </a:r>
          </a:p>
          <a:p>
            <a:pPr lvl="1"/>
            <a:r>
              <a:rPr lang="en-US" smtClean="0">
                <a:cs typeface="Courier New" pitchFamily="49" charset="0"/>
              </a:rPr>
              <a:t>A time interval (in milliseconds, so 2000 milliseconds is 2 seconds) indicating how often the code is to be executed</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3679562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Discussion of </a:t>
            </a:r>
            <a:r>
              <a:rPr lang="en-US">
                <a:latin typeface="Courier New" pitchFamily="49" charset="0"/>
                <a:cs typeface="Courier New" pitchFamily="49" charset="0"/>
              </a:rPr>
              <a:t>rotate.js</a:t>
            </a:r>
            <a:r>
              <a:rPr lang="en-US"/>
              <a:t> </a:t>
            </a:r>
            <a:r>
              <a:rPr lang="en-US" smtClean="0"/>
              <a:t>(5 </a:t>
            </a:r>
            <a:r>
              <a:rPr lang="en-US"/>
              <a:t>of </a:t>
            </a:r>
            <a:r>
              <a:rPr lang="en-US" smtClean="0"/>
              <a:t>5)</a:t>
            </a:r>
            <a:endParaRPr lang="en-US"/>
          </a:p>
        </p:txBody>
      </p:sp>
      <p:sp>
        <p:nvSpPr>
          <p:cNvPr id="3" name="Content Placeholder 2"/>
          <p:cNvSpPr>
            <a:spLocks noGrp="1"/>
          </p:cNvSpPr>
          <p:nvPr>
            <p:ph idx="1"/>
          </p:nvPr>
        </p:nvSpPr>
        <p:spPr/>
        <p:txBody>
          <a:bodyPr>
            <a:normAutofit fontScale="70000" lnSpcReduction="20000"/>
          </a:bodyPr>
          <a:lstStyle/>
          <a:p>
            <a:r>
              <a:rPr lang="en-US" smtClean="0"/>
              <a:t>The </a:t>
            </a:r>
            <a:r>
              <a:rPr lang="en-US" smtClean="0">
                <a:latin typeface="Courier New" pitchFamily="49" charset="0"/>
                <a:cs typeface="Courier New" pitchFamily="49" charset="0"/>
              </a:rPr>
              <a:t>rotate()</a:t>
            </a:r>
            <a:r>
              <a:rPr lang="en-US" smtClean="0"/>
              <a:t> function does two things every time it is called: </a:t>
            </a:r>
          </a:p>
          <a:p>
            <a:pPr lvl="1"/>
            <a:r>
              <a:rPr lang="en-US" smtClean="0"/>
              <a:t>First, it displays the next image in the sequence:</a:t>
            </a:r>
            <a:br>
              <a:rPr lang="en-US" smtClean="0"/>
            </a:br>
            <a:r>
              <a:rPr lang="en-US" sz="2300">
                <a:latin typeface="Courier New" pitchFamily="49" charset="0"/>
                <a:cs typeface="Courier New" pitchFamily="49" charset="0"/>
              </a:rPr>
              <a:t>var imageObject = document.getElementById('placeholder');</a:t>
            </a:r>
          </a:p>
          <a:p>
            <a:pPr marL="0" indent="0">
              <a:buNone/>
            </a:pPr>
            <a:r>
              <a:rPr lang="en-US" sz="2300">
                <a:latin typeface="Courier New" pitchFamily="49" charset="0"/>
                <a:cs typeface="Courier New" pitchFamily="49" charset="0"/>
              </a:rPr>
              <a:t>    </a:t>
            </a:r>
            <a:r>
              <a:rPr lang="en-US" sz="2300" smtClean="0">
                <a:latin typeface="Courier New" pitchFamily="49" charset="0"/>
                <a:cs typeface="Courier New" pitchFamily="49" charset="0"/>
              </a:rPr>
              <a:t>  imageObject.src </a:t>
            </a:r>
            <a:r>
              <a:rPr lang="en-US" sz="2300">
                <a:latin typeface="Courier New" pitchFamily="49" charset="0"/>
                <a:cs typeface="Courier New" pitchFamily="49" charset="0"/>
              </a:rPr>
              <a:t>= imageArray[imageCounter</a:t>
            </a:r>
            <a:r>
              <a:rPr lang="en-US" sz="2300" smtClean="0">
                <a:latin typeface="Courier New" pitchFamily="49" charset="0"/>
                <a:cs typeface="Courier New" pitchFamily="49" charset="0"/>
              </a:rPr>
              <a:t>];</a:t>
            </a:r>
          </a:p>
          <a:p>
            <a:pPr lvl="1"/>
            <a:r>
              <a:rPr lang="en-US" smtClean="0">
                <a:cs typeface="Courier New" pitchFamily="49" charset="0"/>
              </a:rPr>
              <a:t>Second, it increments the image counter, then checks to see if it has passed the end of the array and resets to the beginning if this is the case:</a:t>
            </a:r>
            <a:br>
              <a:rPr lang="en-US" smtClean="0">
                <a:cs typeface="Courier New" pitchFamily="49" charset="0"/>
              </a:rPr>
            </a:br>
            <a:r>
              <a:rPr lang="en-US" sz="2300">
                <a:latin typeface="Courier New" pitchFamily="49" charset="0"/>
                <a:cs typeface="Courier New" pitchFamily="49" charset="0"/>
              </a:rPr>
              <a:t>++imageCounter</a:t>
            </a:r>
            <a:r>
              <a:rPr lang="en-US" sz="2300" smtClean="0">
                <a:latin typeface="Courier New" pitchFamily="49" charset="0"/>
                <a:cs typeface="Courier New" pitchFamily="49" charset="0"/>
              </a:rPr>
              <a:t>;</a:t>
            </a:r>
            <a:br>
              <a:rPr lang="en-US" sz="2300" smtClean="0">
                <a:latin typeface="Courier New" pitchFamily="49" charset="0"/>
                <a:cs typeface="Courier New" pitchFamily="49" charset="0"/>
              </a:rPr>
            </a:br>
            <a:r>
              <a:rPr lang="en-US" sz="2300">
                <a:latin typeface="Courier New" pitchFamily="49" charset="0"/>
                <a:cs typeface="Courier New" pitchFamily="49" charset="0"/>
              </a:rPr>
              <a:t>if (imageCounter == 6) imageCounter = 0</a:t>
            </a:r>
            <a:r>
              <a:rPr lang="en-US" sz="2300" smtClean="0">
                <a:latin typeface="Courier New" pitchFamily="49" charset="0"/>
                <a:cs typeface="Courier New" pitchFamily="49" charset="0"/>
              </a:rPr>
              <a:t>;</a:t>
            </a:r>
          </a:p>
          <a:p>
            <a:r>
              <a:rPr lang="en-US" smtClean="0">
                <a:cs typeface="Courier New" pitchFamily="49" charset="0"/>
              </a:rPr>
              <a:t>Note that </a:t>
            </a:r>
            <a:r>
              <a:rPr lang="en-US" smtClean="0">
                <a:latin typeface="Courier New" pitchFamily="49" charset="0"/>
                <a:cs typeface="Courier New" pitchFamily="49" charset="0"/>
              </a:rPr>
              <a:t>imageCounter</a:t>
            </a:r>
            <a:r>
              <a:rPr lang="en-US" smtClean="0">
                <a:cs typeface="Courier New" pitchFamily="49" charset="0"/>
              </a:rPr>
              <a:t> is a “global” variable (in the script. but outside any function) and is initialized to </a:t>
            </a:r>
            <a:r>
              <a:rPr lang="en-US" smtClean="0">
                <a:latin typeface="Courier New" pitchFamily="49" charset="0"/>
                <a:cs typeface="Courier New" pitchFamily="49" charset="0"/>
              </a:rPr>
              <a:t>0</a:t>
            </a:r>
            <a:r>
              <a:rPr lang="en-US" smtClean="0">
                <a:cs typeface="Courier New" pitchFamily="49" charset="0"/>
              </a:rPr>
              <a:t>, so that the first time it is used (during the first call to the </a:t>
            </a:r>
            <a:r>
              <a:rPr lang="en-US" smtClean="0">
                <a:latin typeface="Courier New" pitchFamily="49" charset="0"/>
                <a:cs typeface="Courier New" pitchFamily="49" charset="0"/>
              </a:rPr>
              <a:t>rotate() </a:t>
            </a:r>
            <a:r>
              <a:rPr lang="en-US" smtClean="0">
                <a:cs typeface="Courier New" pitchFamily="49" charset="0"/>
              </a:rPr>
              <a:t>function), it will cause the first image in the sequence to be displayed.</a:t>
            </a:r>
          </a:p>
          <a:p>
            <a:r>
              <a:rPr lang="en-US" smtClean="0">
                <a:cs typeface="Courier New" pitchFamily="49" charset="0"/>
              </a:rPr>
              <a:t>By making the </a:t>
            </a:r>
            <a:r>
              <a:rPr lang="en-US" smtClean="0">
                <a:latin typeface="Courier New" pitchFamily="49" charset="0"/>
                <a:cs typeface="Courier New" pitchFamily="49" charset="0"/>
              </a:rPr>
              <a:t>startRotation() </a:t>
            </a:r>
            <a:r>
              <a:rPr lang="en-US" smtClean="0">
                <a:cs typeface="Courier New" pitchFamily="49" charset="0"/>
              </a:rPr>
              <a:t>function display the last image in the sequence, the calls to </a:t>
            </a:r>
            <a:r>
              <a:rPr lang="en-US" smtClean="0">
                <a:latin typeface="Courier New" pitchFamily="49" charset="0"/>
                <a:cs typeface="Courier New" pitchFamily="49" charset="0"/>
              </a:rPr>
              <a:t>rotate()</a:t>
            </a:r>
            <a:r>
              <a:rPr lang="en-US" smtClean="0">
                <a:cs typeface="Courier New" pitchFamily="49" charset="0"/>
              </a:rPr>
              <a:t> will begin with the first image.</a:t>
            </a:r>
          </a:p>
          <a:p>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3677962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Our Dropdown Menus:</a:t>
            </a:r>
            <a:br>
              <a:rPr lang="en-US" smtClean="0"/>
            </a:br>
            <a:r>
              <a:rPr lang="en-US" smtClean="0"/>
              <a:t>An Overview</a:t>
            </a:r>
            <a:endParaRPr lang="en-US"/>
          </a:p>
        </p:txBody>
      </p:sp>
      <p:sp>
        <p:nvSpPr>
          <p:cNvPr id="3" name="Content Placeholder 2"/>
          <p:cNvSpPr>
            <a:spLocks noGrp="1"/>
          </p:cNvSpPr>
          <p:nvPr>
            <p:ph idx="1"/>
          </p:nvPr>
        </p:nvSpPr>
        <p:spPr/>
        <p:txBody>
          <a:bodyPr>
            <a:normAutofit fontScale="85000" lnSpcReduction="20000"/>
          </a:bodyPr>
          <a:lstStyle/>
          <a:p>
            <a:r>
              <a:rPr lang="en-US" smtClean="0"/>
              <a:t>There are two aspects to our dropdown menus:</a:t>
            </a:r>
          </a:p>
          <a:p>
            <a:pPr lvl="1"/>
            <a:r>
              <a:rPr lang="en-US" smtClean="0"/>
              <a:t>How they look, a question of HTML markup and the CSS used to style that markup</a:t>
            </a:r>
          </a:p>
          <a:p>
            <a:pPr lvl="1"/>
            <a:r>
              <a:rPr lang="en-US" smtClean="0"/>
              <a:t>How they work, a question of JavaScript code working to make that markup and styling do the right thing at the appropriate time</a:t>
            </a:r>
          </a:p>
          <a:p>
            <a:r>
              <a:rPr lang="en-US" smtClean="0"/>
              <a:t>Thus we need to do the following:</a:t>
            </a:r>
          </a:p>
          <a:p>
            <a:pPr lvl="1"/>
            <a:r>
              <a:rPr lang="en-US" smtClean="0"/>
              <a:t>Modify our menu markup, now </a:t>
            </a:r>
            <a:r>
              <a:rPr lang="en-US" smtClean="0"/>
              <a:t>located in </a:t>
            </a:r>
            <a:r>
              <a:rPr lang="en-US" smtClean="0">
                <a:latin typeface="Courier New" pitchFamily="49" charset="0"/>
                <a:cs typeface="Courier New" pitchFamily="49" charset="0"/>
              </a:rPr>
              <a:t>common/menus.html</a:t>
            </a:r>
            <a:endParaRPr lang="en-US" smtClean="0"/>
          </a:p>
          <a:p>
            <a:pPr lvl="1"/>
            <a:r>
              <a:rPr lang="en-US" smtClean="0"/>
              <a:t>Add some styles to our </a:t>
            </a:r>
            <a:r>
              <a:rPr lang="en-US" smtClean="0">
                <a:latin typeface="Courier New" pitchFamily="49" charset="0"/>
                <a:cs typeface="Courier New" pitchFamily="49" charset="0"/>
              </a:rPr>
              <a:t>desktop.css</a:t>
            </a:r>
            <a:r>
              <a:rPr lang="en-US" smtClean="0">
                <a:cs typeface="Courier New" pitchFamily="49" charset="0"/>
              </a:rPr>
              <a:t> (these need not be overridden when </a:t>
            </a:r>
            <a:r>
              <a:rPr lang="en-US" smtClean="0">
                <a:latin typeface="Courier New" panose="02070309020205020404" pitchFamily="49" charset="0"/>
                <a:cs typeface="Courier New" panose="02070309020205020404" pitchFamily="49" charset="0"/>
              </a:rPr>
              <a:t>tablet.css</a:t>
            </a:r>
            <a:r>
              <a:rPr lang="en-US" smtClean="0">
                <a:cs typeface="Courier New" pitchFamily="49" charset="0"/>
              </a:rPr>
              <a:t> is in effect)</a:t>
            </a:r>
            <a:endParaRPr lang="en-US" smtClean="0">
              <a:latin typeface="Courier New" pitchFamily="49" charset="0"/>
              <a:cs typeface="Courier New" pitchFamily="49" charset="0"/>
            </a:endParaRPr>
          </a:p>
          <a:p>
            <a:pPr lvl="1"/>
            <a:r>
              <a:rPr lang="en-US" smtClean="0"/>
              <a:t>Create a new JavaScript script, which we will store in a file called </a:t>
            </a:r>
            <a:r>
              <a:rPr lang="en-US" smtClean="0">
                <a:latin typeface="Courier New" pitchFamily="49" charset="0"/>
                <a:cs typeface="Courier New" pitchFamily="49" charset="0"/>
              </a:rPr>
              <a:t>menus.js</a:t>
            </a:r>
            <a:r>
              <a:rPr lang="en-US" smtClean="0"/>
              <a:t> in our </a:t>
            </a:r>
            <a:r>
              <a:rPr lang="en-US" smtClean="0">
                <a:latin typeface="Courier New" pitchFamily="49" charset="0"/>
                <a:cs typeface="Courier New" pitchFamily="49" charset="0"/>
              </a:rPr>
              <a:t>scripts</a:t>
            </a:r>
            <a:r>
              <a:rPr lang="en-US" smtClean="0"/>
              <a:t> subdirectory</a:t>
            </a: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752830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Partial Markup from </a:t>
            </a:r>
            <a:r>
              <a:rPr lang="en-US" smtClean="0">
                <a:latin typeface="Courier New" pitchFamily="49" charset="0"/>
                <a:cs typeface="Courier New" pitchFamily="49" charset="0"/>
              </a:rPr>
              <a:t>nature1/common/menus.html</a:t>
            </a:r>
            <a:endParaRPr lang="en-US">
              <a:latin typeface="Courier New" pitchFamily="49" charset="0"/>
              <a:cs typeface="Courier New" pitchFamily="49" charset="0"/>
            </a:endParaRPr>
          </a:p>
        </p:txBody>
      </p:sp>
      <p:sp>
        <p:nvSpPr>
          <p:cNvPr id="3" name="Content Placeholder 2"/>
          <p:cNvSpPr>
            <a:spLocks noGrp="1"/>
          </p:cNvSpPr>
          <p:nvPr>
            <p:ph idx="1"/>
          </p:nvPr>
        </p:nvSpPr>
        <p:spPr/>
        <p:txBody>
          <a:bodyPr>
            <a:normAutofit/>
          </a:bodyPr>
          <a:lstStyle/>
          <a:p>
            <a:pPr marL="0" indent="0">
              <a:buNone/>
            </a:pPr>
            <a:r>
              <a:rPr lang="en-US" sz="1500">
                <a:latin typeface="Courier New" pitchFamily="49" charset="0"/>
                <a:cs typeface="Courier New" pitchFamily="49" charset="0"/>
              </a:rPr>
              <a:t>&lt;!-- menus.html --&gt;</a:t>
            </a:r>
          </a:p>
          <a:p>
            <a:pPr marL="0" indent="0">
              <a:buNone/>
            </a:pPr>
            <a:r>
              <a:rPr lang="en-US" sz="1500">
                <a:latin typeface="Courier New" pitchFamily="49" charset="0"/>
                <a:cs typeface="Courier New" pitchFamily="49" charset="0"/>
              </a:rPr>
              <a:t>    &lt;nav </a:t>
            </a:r>
            <a:r>
              <a:rPr lang="en-US" sz="1500">
                <a:solidFill>
                  <a:srgbClr val="FF0000"/>
                </a:solidFill>
                <a:latin typeface="Courier New" pitchFamily="49" charset="0"/>
                <a:cs typeface="Courier New" pitchFamily="49" charset="0"/>
              </a:rPr>
              <a:t>onmouseout="hide()</a:t>
            </a:r>
            <a:r>
              <a:rPr lang="en-US" sz="1500">
                <a:latin typeface="Courier New" pitchFamily="49" charset="0"/>
                <a:cs typeface="Courier New" pitchFamily="49" charset="0"/>
              </a:rPr>
              <a:t>"&gt;</a:t>
            </a:r>
          </a:p>
          <a:p>
            <a:pPr marL="0" indent="0">
              <a:buNone/>
            </a:pPr>
            <a:r>
              <a:rPr lang="en-US" sz="1500">
                <a:latin typeface="Courier New" pitchFamily="49" charset="0"/>
                <a:cs typeface="Courier New" pitchFamily="49" charset="0"/>
              </a:rPr>
              <a:t>      &lt;ul class="Links"&gt;</a:t>
            </a:r>
          </a:p>
          <a:p>
            <a:pPr marL="0" indent="0">
              <a:buNone/>
            </a:pPr>
            <a:r>
              <a:rPr lang="en-US" sz="1500">
                <a:latin typeface="Courier New" pitchFamily="49" charset="0"/>
                <a:cs typeface="Courier New" pitchFamily="49" charset="0"/>
              </a:rPr>
              <a:t>        &lt;li&gt;&lt;a href="</a:t>
            </a:r>
            <a:r>
              <a:rPr lang="en-US" sz="1500">
                <a:solidFill>
                  <a:srgbClr val="FF0000"/>
                </a:solidFill>
                <a:latin typeface="Courier New" pitchFamily="49" charset="0"/>
                <a:cs typeface="Courier New" pitchFamily="49" charset="0"/>
              </a:rPr>
              <a:t>#</a:t>
            </a:r>
            <a:r>
              <a:rPr lang="en-US" sz="1500">
                <a:latin typeface="Courier New" pitchFamily="49" charset="0"/>
                <a:cs typeface="Courier New" pitchFamily="49" charset="0"/>
              </a:rPr>
              <a:t>" </a:t>
            </a:r>
            <a:r>
              <a:rPr lang="en-US" sz="1500">
                <a:solidFill>
                  <a:srgbClr val="FF0000"/>
                </a:solidFill>
                <a:latin typeface="Courier New" pitchFamily="49" charset="0"/>
                <a:cs typeface="Courier New" pitchFamily="49" charset="0"/>
              </a:rPr>
              <a:t>onmouseover="show('m1')</a:t>
            </a:r>
            <a:r>
              <a:rPr lang="en-US" sz="1500">
                <a:latin typeface="Courier New" pitchFamily="49" charset="0"/>
                <a:cs typeface="Courier New" pitchFamily="49" charset="0"/>
              </a:rPr>
              <a:t>"&gt;Home&lt;/a&gt;&lt;/li&gt;</a:t>
            </a:r>
          </a:p>
          <a:p>
            <a:pPr marL="0" indent="0">
              <a:buNone/>
            </a:pPr>
            <a:r>
              <a:rPr lang="en-US" sz="1500">
                <a:latin typeface="Courier New" pitchFamily="49" charset="0"/>
                <a:cs typeface="Courier New" pitchFamily="49" charset="0"/>
              </a:rPr>
              <a:t>        &lt;li&gt;&lt;a href="#" </a:t>
            </a:r>
            <a:r>
              <a:rPr lang="en-US" sz="1500">
                <a:solidFill>
                  <a:srgbClr val="FF0000"/>
                </a:solidFill>
                <a:latin typeface="Courier New" pitchFamily="49" charset="0"/>
                <a:cs typeface="Courier New" pitchFamily="49" charset="0"/>
              </a:rPr>
              <a:t>onmouseover="show('m2')</a:t>
            </a:r>
            <a:r>
              <a:rPr lang="en-US" sz="1500">
                <a:latin typeface="Courier New" pitchFamily="49" charset="0"/>
                <a:cs typeface="Courier New" pitchFamily="49" charset="0"/>
              </a:rPr>
              <a:t>"&gt;e-store&lt;/a&gt;&lt;/li&gt;</a:t>
            </a:r>
          </a:p>
          <a:p>
            <a:pPr marL="0" indent="0">
              <a:buNone/>
            </a:pPr>
            <a:r>
              <a:rPr lang="en-US" sz="1500">
                <a:latin typeface="Courier New" pitchFamily="49" charset="0"/>
                <a:cs typeface="Courier New" pitchFamily="49" charset="0"/>
              </a:rPr>
              <a:t>        &lt;li&gt;</a:t>
            </a:r>
          </a:p>
          <a:p>
            <a:pPr marL="0" indent="0">
              <a:buNone/>
            </a:pPr>
            <a:r>
              <a:rPr lang="en-US" sz="1500">
                <a:latin typeface="Courier New" pitchFamily="49" charset="0"/>
                <a:cs typeface="Courier New" pitchFamily="49" charset="0"/>
              </a:rPr>
              <a:t>          &lt;a href="#" </a:t>
            </a:r>
            <a:r>
              <a:rPr lang="en-US" sz="1500">
                <a:solidFill>
                  <a:srgbClr val="FF0000"/>
                </a:solidFill>
                <a:latin typeface="Courier New" pitchFamily="49" charset="0"/>
                <a:cs typeface="Courier New" pitchFamily="49" charset="0"/>
              </a:rPr>
              <a:t>onmouseover="show('m3')</a:t>
            </a:r>
            <a:r>
              <a:rPr lang="en-US" sz="1500">
                <a:latin typeface="Courier New" pitchFamily="49" charset="0"/>
                <a:cs typeface="Courier New" pitchFamily="49" charset="0"/>
              </a:rPr>
              <a:t>"&gt;Products+Services&lt;/a&gt; </a:t>
            </a:r>
          </a:p>
          <a:p>
            <a:pPr marL="0" indent="0">
              <a:buNone/>
            </a:pPr>
            <a:r>
              <a:rPr lang="en-US" sz="1500">
                <a:latin typeface="Courier New" pitchFamily="49" charset="0"/>
                <a:cs typeface="Courier New" pitchFamily="49" charset="0"/>
              </a:rPr>
              <a:t>          &lt;div id="m3" </a:t>
            </a:r>
            <a:r>
              <a:rPr lang="en-US" sz="1500">
                <a:solidFill>
                  <a:srgbClr val="FF0000"/>
                </a:solidFill>
                <a:latin typeface="Courier New" pitchFamily="49" charset="0"/>
                <a:cs typeface="Courier New" pitchFamily="49" charset="0"/>
              </a:rPr>
              <a:t>onmouseover="show('m3')</a:t>
            </a:r>
            <a:r>
              <a:rPr lang="en-US" sz="1500">
                <a:latin typeface="Courier New" pitchFamily="49" charset="0"/>
                <a:cs typeface="Courier New" pitchFamily="49" charset="0"/>
              </a:rPr>
              <a:t>"&gt;</a:t>
            </a:r>
          </a:p>
          <a:p>
            <a:pPr marL="0" indent="0">
              <a:buNone/>
            </a:pPr>
            <a:r>
              <a:rPr lang="en-US" sz="1500">
                <a:latin typeface="Courier New" pitchFamily="49" charset="0"/>
                <a:cs typeface="Courier New" pitchFamily="49" charset="0"/>
              </a:rPr>
              <a:t>            &lt;a href="#"&gt;Product Catalog&lt;/a&gt;</a:t>
            </a:r>
          </a:p>
          <a:p>
            <a:pPr marL="0" indent="0">
              <a:buNone/>
            </a:pPr>
            <a:r>
              <a:rPr lang="en-US" sz="1500">
                <a:latin typeface="Courier New" pitchFamily="49" charset="0"/>
                <a:cs typeface="Courier New" pitchFamily="49" charset="0"/>
              </a:rPr>
              <a:t>            &lt;a href="#"&gt;Featured Products&lt;/a&gt;</a:t>
            </a:r>
          </a:p>
          <a:p>
            <a:pPr marL="0" indent="0">
              <a:buNone/>
            </a:pPr>
            <a:r>
              <a:rPr lang="en-US" sz="1500">
                <a:latin typeface="Courier New" pitchFamily="49" charset="0"/>
                <a:cs typeface="Courier New" pitchFamily="49" charset="0"/>
              </a:rPr>
              <a:t>            &lt;a href="#"&gt;Services&lt;/a&gt;</a:t>
            </a:r>
          </a:p>
          <a:p>
            <a:pPr marL="0" indent="0">
              <a:buNone/>
            </a:pPr>
            <a:r>
              <a:rPr lang="en-US" sz="1500">
                <a:latin typeface="Courier New" pitchFamily="49" charset="0"/>
                <a:cs typeface="Courier New" pitchFamily="49" charset="0"/>
              </a:rPr>
              <a:t>            &lt;a href="#"&gt;Suppliers&lt;/a&gt;</a:t>
            </a:r>
          </a:p>
          <a:p>
            <a:pPr marL="0" indent="0">
              <a:buNone/>
            </a:pPr>
            <a:r>
              <a:rPr lang="en-US" sz="1500">
                <a:latin typeface="Courier New" pitchFamily="49" charset="0"/>
                <a:cs typeface="Courier New" pitchFamily="49" charset="0"/>
              </a:rPr>
              <a:t>          &lt;/div&gt;</a:t>
            </a:r>
          </a:p>
          <a:p>
            <a:pPr marL="0" indent="0">
              <a:buNone/>
            </a:pPr>
            <a:r>
              <a:rPr lang="en-US" sz="1500">
                <a:latin typeface="Courier New" pitchFamily="49" charset="0"/>
                <a:cs typeface="Courier New" pitchFamily="49" charset="0"/>
              </a:rPr>
              <a:t>        &lt;/li&gt;</a:t>
            </a:r>
          </a:p>
          <a:p>
            <a:pPr marL="0" indent="0">
              <a:buNone/>
            </a:pP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82879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and Objectives</a:t>
            </a:r>
            <a:endParaRPr lang="en-US"/>
          </a:p>
        </p:txBody>
      </p:sp>
      <p:sp>
        <p:nvSpPr>
          <p:cNvPr id="3" name="Content Placeholder 2"/>
          <p:cNvSpPr>
            <a:spLocks noGrp="1"/>
          </p:cNvSpPr>
          <p:nvPr>
            <p:ph idx="1"/>
          </p:nvPr>
        </p:nvSpPr>
        <p:spPr/>
        <p:txBody>
          <a:bodyPr>
            <a:normAutofit fontScale="85000" lnSpcReduction="10000"/>
          </a:bodyPr>
          <a:lstStyle/>
          <a:p>
            <a:r>
              <a:rPr lang="en-US"/>
              <a:t>C</a:t>
            </a:r>
            <a:r>
              <a:rPr lang="en-US" smtClean="0"/>
              <a:t>reate a rotating sequence of images (a “slide show”) on the home page for our website</a:t>
            </a:r>
          </a:p>
          <a:p>
            <a:r>
              <a:rPr lang="en-US"/>
              <a:t>U</a:t>
            </a:r>
            <a:r>
              <a:rPr lang="en-US" smtClean="0"/>
              <a:t>se a JavaScript function as the value of the </a:t>
            </a:r>
            <a:r>
              <a:rPr lang="en-US" smtClean="0">
                <a:latin typeface="Courier New" pitchFamily="49" charset="0"/>
                <a:cs typeface="Courier New" pitchFamily="49" charset="0"/>
              </a:rPr>
              <a:t>onload</a:t>
            </a:r>
            <a:r>
              <a:rPr lang="en-US" smtClean="0"/>
              <a:t> attribute of the </a:t>
            </a:r>
            <a:r>
              <a:rPr lang="en-US" smtClean="0">
                <a:latin typeface="Courier New" pitchFamily="49" charset="0"/>
                <a:cs typeface="Courier New" pitchFamily="49" charset="0"/>
              </a:rPr>
              <a:t>body</a:t>
            </a:r>
            <a:r>
              <a:rPr lang="en-US" smtClean="0"/>
              <a:t> element to trigger the rotation</a:t>
            </a:r>
          </a:p>
          <a:p>
            <a:r>
              <a:rPr lang="en-US" smtClean="0"/>
              <a:t>Discuss additional JavaScript language features: the switch-statement, the for-loop and more on arrays</a:t>
            </a:r>
          </a:p>
          <a:p>
            <a:r>
              <a:rPr lang="en-US" smtClean="0"/>
              <a:t>Create a dropdown menu for our pages with appropriate use of CSS and JavaScript</a:t>
            </a:r>
          </a:p>
          <a:p>
            <a:r>
              <a:rPr lang="en-US" smtClean="0"/>
              <a:t>Use the </a:t>
            </a:r>
            <a:r>
              <a:rPr lang="en-US" smtClean="0">
                <a:latin typeface="Courier New" pitchFamily="49" charset="0"/>
                <a:cs typeface="Courier New" pitchFamily="49" charset="0"/>
              </a:rPr>
              <a:t>onmouseover</a:t>
            </a:r>
            <a:r>
              <a:rPr lang="en-US" smtClean="0"/>
              <a:t> and </a:t>
            </a:r>
            <a:r>
              <a:rPr lang="en-US" smtClean="0">
                <a:latin typeface="Courier New" pitchFamily="49" charset="0"/>
                <a:cs typeface="Courier New" pitchFamily="49" charset="0"/>
              </a:rPr>
              <a:t>onmouseout</a:t>
            </a:r>
            <a:r>
              <a:rPr lang="en-US" smtClean="0"/>
              <a:t> event attributes to activate and deactivate our dropdown menus</a:t>
            </a:r>
          </a:p>
          <a:p>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852908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Discussion of (Partial) </a:t>
            </a:r>
            <a:r>
              <a:rPr lang="en-US"/>
              <a:t>Markup from </a:t>
            </a:r>
            <a:r>
              <a:rPr lang="en-US" smtClean="0">
                <a:latin typeface="Courier New" pitchFamily="49" charset="0"/>
                <a:cs typeface="Courier New" pitchFamily="49" charset="0"/>
              </a:rPr>
              <a:t>menus.html</a:t>
            </a:r>
            <a:endParaRPr lang="en-US"/>
          </a:p>
        </p:txBody>
      </p:sp>
      <p:sp>
        <p:nvSpPr>
          <p:cNvPr id="3" name="Content Placeholder 2"/>
          <p:cNvSpPr>
            <a:spLocks noGrp="1"/>
          </p:cNvSpPr>
          <p:nvPr>
            <p:ph idx="1"/>
          </p:nvPr>
        </p:nvSpPr>
        <p:spPr/>
        <p:txBody>
          <a:bodyPr>
            <a:normAutofit fontScale="62500" lnSpcReduction="20000"/>
          </a:bodyPr>
          <a:lstStyle/>
          <a:p>
            <a:r>
              <a:rPr lang="en-US" smtClean="0"/>
              <a:t>First, note that we use an unordered list for the menu items, so we will use CSS to give our menu its appearance.</a:t>
            </a:r>
          </a:p>
          <a:p>
            <a:r>
              <a:rPr lang="en-US" smtClean="0"/>
              <a:t>Second, we see two new event attributes:</a:t>
            </a:r>
          </a:p>
          <a:p>
            <a:pPr lvl="1"/>
            <a:r>
              <a:rPr lang="en-US" smtClean="0">
                <a:latin typeface="Courier New" pitchFamily="49" charset="0"/>
                <a:cs typeface="Courier New" pitchFamily="49" charset="0"/>
              </a:rPr>
              <a:t>onmouseout</a:t>
            </a:r>
            <a:r>
              <a:rPr lang="en-US" smtClean="0"/>
              <a:t>, whose value is the function </a:t>
            </a:r>
            <a:r>
              <a:rPr lang="en-US" smtClean="0">
                <a:latin typeface="Courier New" pitchFamily="49" charset="0"/>
                <a:cs typeface="Courier New" pitchFamily="49" charset="0"/>
              </a:rPr>
              <a:t>hide()</a:t>
            </a:r>
            <a:r>
              <a:rPr lang="en-US" smtClean="0"/>
              <a:t>, called to “hide” any dropdown menu that might be showing, as the mouse moves away from the menu</a:t>
            </a:r>
          </a:p>
          <a:p>
            <a:pPr lvl="1"/>
            <a:r>
              <a:rPr lang="en-US" smtClean="0">
                <a:latin typeface="Courier New" pitchFamily="49" charset="0"/>
                <a:cs typeface="Courier New" pitchFamily="49" charset="0"/>
              </a:rPr>
              <a:t>onmouseover</a:t>
            </a:r>
            <a:r>
              <a:rPr lang="en-US" smtClean="0"/>
              <a:t>, whose value is the function </a:t>
            </a:r>
            <a:r>
              <a:rPr lang="en-US" smtClean="0">
                <a:latin typeface="Courier New" pitchFamily="49" charset="0"/>
                <a:cs typeface="Courier New" pitchFamily="49" charset="0"/>
              </a:rPr>
              <a:t>show()</a:t>
            </a:r>
            <a:r>
              <a:rPr lang="en-US" smtClean="0"/>
              <a:t>, which takes a single parameter (</a:t>
            </a:r>
            <a:r>
              <a:rPr lang="en-US" smtClean="0">
                <a:latin typeface="Courier New" pitchFamily="49" charset="0"/>
                <a:cs typeface="Courier New" pitchFamily="49" charset="0"/>
              </a:rPr>
              <a:t>m3</a:t>
            </a:r>
            <a:r>
              <a:rPr lang="en-US" smtClean="0"/>
              <a:t>, for example) indicating which dropdown menu should be shown this time</a:t>
            </a:r>
          </a:p>
          <a:p>
            <a:r>
              <a:rPr lang="en-US" smtClean="0"/>
              <a:t>Third, notice that all links have the form </a:t>
            </a:r>
            <a:r>
              <a:rPr lang="en-US" smtClean="0">
                <a:latin typeface="Courier New" pitchFamily="49" charset="0"/>
                <a:cs typeface="Courier New" pitchFamily="49" charset="0"/>
              </a:rPr>
              <a:t>href="#"</a:t>
            </a:r>
            <a:r>
              <a:rPr lang="en-US" smtClean="0"/>
              <a:t>, which is a “dummy” link going nowhere, since this is the menu from </a:t>
            </a:r>
            <a:r>
              <a:rPr lang="en-US" smtClean="0">
                <a:latin typeface="Courier New" pitchFamily="49" charset="0"/>
                <a:cs typeface="Courier New" pitchFamily="49" charset="0"/>
              </a:rPr>
              <a:t>nature1</a:t>
            </a:r>
            <a:r>
              <a:rPr lang="en-US" smtClean="0"/>
              <a:t> which illustrates the dropdown menu but has no active links. The </a:t>
            </a:r>
            <a:r>
              <a:rPr lang="en-US" smtClean="0">
                <a:latin typeface="Courier New" pitchFamily="49" charset="0"/>
                <a:cs typeface="Courier New" pitchFamily="49" charset="0"/>
              </a:rPr>
              <a:t>nature2</a:t>
            </a:r>
            <a:r>
              <a:rPr lang="en-US" smtClean="0"/>
              <a:t> version simply replaces each </a:t>
            </a:r>
            <a:r>
              <a:rPr lang="en-US" smtClean="0">
                <a:latin typeface="Courier New" pitchFamily="49" charset="0"/>
                <a:cs typeface="Courier New" pitchFamily="49" charset="0"/>
              </a:rPr>
              <a:t>#</a:t>
            </a:r>
            <a:r>
              <a:rPr lang="en-US" smtClean="0"/>
              <a:t> with the relevant link.</a:t>
            </a:r>
          </a:p>
          <a:p>
            <a:r>
              <a:rPr lang="en-US" smtClean="0"/>
              <a:t>Finally, notice that the first two list items do not contain a nested </a:t>
            </a:r>
            <a:r>
              <a:rPr lang="en-US" smtClean="0">
                <a:latin typeface="Courier New" pitchFamily="49" charset="0"/>
                <a:cs typeface="Courier New" pitchFamily="49" charset="0"/>
              </a:rPr>
              <a:t>div</a:t>
            </a:r>
            <a:r>
              <a:rPr lang="en-US" smtClean="0"/>
              <a:t>, since those menu items have no dropdown options. The third list item (shown in the previous slide) and the rest of the list items (not shown in the slide but present in the file) do have the nested </a:t>
            </a:r>
            <a:r>
              <a:rPr lang="en-US" smtClean="0">
                <a:latin typeface="Courier New" pitchFamily="49" charset="0"/>
                <a:cs typeface="Courier New" pitchFamily="49" charset="0"/>
              </a:rPr>
              <a:t>div</a:t>
            </a:r>
            <a:r>
              <a:rPr lang="en-US" smtClean="0"/>
              <a:t>, except the last.</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933698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smtClean="0"/>
              <a:t>The Complete CSS for Our Menus,</a:t>
            </a:r>
            <a:br>
              <a:rPr lang="en-US" sz="3600" smtClean="0"/>
            </a:br>
            <a:r>
              <a:rPr lang="en-US" sz="3600" smtClean="0"/>
              <a:t>Including the Dropdown Menus (1 of 4)</a:t>
            </a:r>
            <a:endParaRPr lang="en-US" sz="3600"/>
          </a:p>
        </p:txBody>
      </p:sp>
      <p:sp>
        <p:nvSpPr>
          <p:cNvPr id="3" name="Content Placeholder 2"/>
          <p:cNvSpPr>
            <a:spLocks noGrp="1"/>
          </p:cNvSpPr>
          <p:nvPr>
            <p:ph idx="1"/>
          </p:nvPr>
        </p:nvSpPr>
        <p:spPr/>
        <p:txBody>
          <a:bodyPr>
            <a:normAutofit fontScale="77500" lnSpcReduction="20000"/>
          </a:bodyPr>
          <a:lstStyle/>
          <a:p>
            <a:pPr marL="0" indent="0">
              <a:buNone/>
            </a:pPr>
            <a:r>
              <a:rPr lang="en-US" sz="2400">
                <a:latin typeface="Courier New" pitchFamily="49" charset="0"/>
                <a:cs typeface="Courier New" pitchFamily="49" charset="0"/>
              </a:rPr>
              <a:t>/**********************************************************</a:t>
            </a:r>
          </a:p>
          <a:p>
            <a:pPr marL="0" indent="0">
              <a:buNone/>
            </a:pPr>
            <a:r>
              <a:rPr lang="en-US" sz="2400">
                <a:latin typeface="Courier New" pitchFamily="49" charset="0"/>
                <a:cs typeface="Courier New" pitchFamily="49" charset="0"/>
              </a:rPr>
              <a:t>global settings to remove any default padding and margins */</a:t>
            </a:r>
          </a:p>
          <a:p>
            <a:pPr marL="0" indent="0">
              <a:buNone/>
            </a:pPr>
            <a:r>
              <a:rPr lang="en-US" sz="2400">
                <a:latin typeface="Courier New" pitchFamily="49" charset="0"/>
                <a:cs typeface="Courier New" pitchFamily="49" charset="0"/>
              </a:rPr>
              <a:t>* {</a:t>
            </a:r>
          </a:p>
          <a:p>
            <a:pPr marL="0" indent="0">
              <a:buNone/>
            </a:pPr>
            <a:r>
              <a:rPr lang="en-US" sz="2400">
                <a:latin typeface="Courier New" pitchFamily="49" charset="0"/>
                <a:cs typeface="Courier New" pitchFamily="49" charset="0"/>
              </a:rPr>
              <a:t>  padding: 0;</a:t>
            </a:r>
          </a:p>
          <a:p>
            <a:pPr marL="0" indent="0">
              <a:buNone/>
            </a:pPr>
            <a:r>
              <a:rPr lang="en-US" sz="2400">
                <a:latin typeface="Courier New" pitchFamily="49" charset="0"/>
                <a:cs typeface="Courier New" pitchFamily="49" charset="0"/>
              </a:rPr>
              <a:t>  margin: 0;</a:t>
            </a:r>
          </a:p>
          <a:p>
            <a:pPr marL="0" indent="0">
              <a:buNone/>
            </a:pPr>
            <a:r>
              <a:rPr lang="en-US" sz="2400">
                <a:latin typeface="Courier New" pitchFamily="49" charset="0"/>
                <a:cs typeface="Courier New" pitchFamily="49" charset="0"/>
              </a:rPr>
              <a:t>}</a:t>
            </a:r>
          </a:p>
          <a:p>
            <a:r>
              <a:rPr lang="en-US" smtClean="0"/>
              <a:t>This is just a “mini-CSS reset” to get us started (lines 4–10).</a:t>
            </a:r>
          </a:p>
          <a:p>
            <a:r>
              <a:rPr lang="en-US" smtClean="0"/>
              <a:t>Getting a menu to look just right inevitably involves some trial and error, and we don’t want any browser defaults to cause us any confusion.</a:t>
            </a:r>
          </a:p>
          <a:p>
            <a:r>
              <a:rPr lang="en-US" smtClean="0"/>
              <a:t>Note that this is a “global reset” for padding and margin.</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378076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The Complete CSS for Our Menus,</a:t>
            </a:r>
            <a:br>
              <a:rPr lang="en-US" sz="3600"/>
            </a:br>
            <a:r>
              <a:rPr lang="en-US" sz="3600"/>
              <a:t>Including the Dropdown Menus </a:t>
            </a:r>
            <a:r>
              <a:rPr lang="en-US" sz="3600" smtClean="0"/>
              <a:t>(2 </a:t>
            </a:r>
            <a:r>
              <a:rPr lang="en-US" sz="3600"/>
              <a:t>of </a:t>
            </a:r>
            <a:r>
              <a:rPr lang="en-US" sz="3600" smtClean="0"/>
              <a:t>4)</a:t>
            </a:r>
            <a:endParaRPr lang="en-US" sz="3600"/>
          </a:p>
        </p:txBody>
      </p:sp>
      <p:sp>
        <p:nvSpPr>
          <p:cNvPr id="3" name="Content Placeholder 2"/>
          <p:cNvSpPr>
            <a:spLocks noGrp="1"/>
          </p:cNvSpPr>
          <p:nvPr>
            <p:ph idx="1"/>
          </p:nvPr>
        </p:nvSpPr>
        <p:spPr/>
        <p:txBody>
          <a:bodyPr>
            <a:normAutofit fontScale="55000" lnSpcReduction="20000"/>
          </a:bodyPr>
          <a:lstStyle/>
          <a:p>
            <a:pPr marL="0" indent="0">
              <a:buNone/>
            </a:pPr>
            <a:r>
              <a:rPr lang="en-US">
                <a:latin typeface="Courier New" pitchFamily="49" charset="0"/>
                <a:cs typeface="Courier New" pitchFamily="49" charset="0"/>
              </a:rPr>
              <a:t>/* for the always-visible main menu options */</a:t>
            </a:r>
          </a:p>
          <a:p>
            <a:pPr marL="0" indent="0">
              <a:buNone/>
            </a:pPr>
            <a:r>
              <a:rPr lang="en-US">
                <a:latin typeface="Courier New" pitchFamily="49" charset="0"/>
                <a:cs typeface="Courier New" pitchFamily="49" charset="0"/>
              </a:rPr>
              <a:t>.Links li {</a:t>
            </a:r>
          </a:p>
          <a:p>
            <a:pPr marL="0" indent="0">
              <a:buNone/>
            </a:pPr>
            <a:r>
              <a:rPr lang="en-US">
                <a:latin typeface="Courier New" pitchFamily="49" charset="0"/>
                <a:cs typeface="Courier New" pitchFamily="49" charset="0"/>
              </a:rPr>
              <a:t>  float: left</a:t>
            </a:r>
            <a:r>
              <a:rPr lang="en-US" smtClean="0">
                <a:latin typeface="Courier New" pitchFamily="49" charset="0"/>
                <a:cs typeface="Courier New" pitchFamily="49" charset="0"/>
              </a:rPr>
              <a:t>; </a:t>
            </a:r>
            <a:r>
              <a:rPr lang="en-US" sz="2500" smtClean="0">
                <a:solidFill>
                  <a:srgbClr val="FF0000"/>
                </a:solidFill>
                <a:latin typeface="Courier New" pitchFamily="49" charset="0"/>
                <a:cs typeface="Courier New" pitchFamily="49" charset="0"/>
              </a:rPr>
              <a:t>/*float list elements up to horizontal line*/</a:t>
            </a:r>
            <a:endParaRPr lang="en-US" sz="2500">
              <a:solidFill>
                <a:srgbClr val="FF0000"/>
              </a:solidFill>
              <a:latin typeface="Courier New" pitchFamily="49" charset="0"/>
              <a:cs typeface="Courier New" pitchFamily="49" charset="0"/>
            </a:endParaRPr>
          </a:p>
          <a:p>
            <a:pPr marL="0" indent="0">
              <a:buNone/>
            </a:pPr>
            <a:r>
              <a:rPr lang="en-US">
                <a:latin typeface="Courier New" pitchFamily="49" charset="0"/>
                <a:cs typeface="Courier New" pitchFamily="49" charset="0"/>
              </a:rPr>
              <a:t>  width: 127px;</a:t>
            </a:r>
          </a:p>
          <a:p>
            <a:pPr marL="0" indent="0">
              <a:buNone/>
            </a:pPr>
            <a:r>
              <a:rPr lang="en-US">
                <a:latin typeface="Courier New" pitchFamily="49" charset="0"/>
                <a:cs typeface="Courier New" pitchFamily="49" charset="0"/>
              </a:rPr>
              <a:t>  border-right: 1px solid #FFF;</a:t>
            </a:r>
          </a:p>
          <a:p>
            <a:pPr marL="0" indent="0">
              <a:buNone/>
            </a:pPr>
            <a:r>
              <a:rPr lang="en-US">
                <a:latin typeface="Courier New" pitchFamily="49" charset="0"/>
                <a:cs typeface="Courier New" pitchFamily="49" charset="0"/>
              </a:rPr>
              <a:t>  font-weight: bold;</a:t>
            </a:r>
          </a:p>
          <a:p>
            <a:pPr marL="0" indent="0">
              <a:buNone/>
            </a:pPr>
            <a:r>
              <a:rPr lang="en-US">
                <a:latin typeface="Courier New" pitchFamily="49" charset="0"/>
                <a:cs typeface="Courier New" pitchFamily="49" charset="0"/>
              </a:rPr>
              <a:t>  font-size: .7em;</a:t>
            </a:r>
          </a:p>
          <a:p>
            <a:pPr marL="0" indent="0">
              <a:buNone/>
            </a:pPr>
            <a:r>
              <a:rPr lang="en-US">
                <a:latin typeface="Courier New" pitchFamily="49" charset="0"/>
                <a:cs typeface="Courier New" pitchFamily="49" charset="0"/>
              </a:rPr>
              <a:t>  text-align: center;</a:t>
            </a:r>
          </a:p>
          <a:p>
            <a:pPr marL="0" indent="0">
              <a:buNone/>
            </a:pPr>
            <a:r>
              <a:rPr lang="en-US">
                <a:latin typeface="Courier New" pitchFamily="49" charset="0"/>
                <a:cs typeface="Courier New" pitchFamily="49" charset="0"/>
              </a:rPr>
              <a:t>  list-style: none</a:t>
            </a:r>
            <a:r>
              <a:rPr lang="en-US" smtClean="0">
                <a:latin typeface="Courier New" pitchFamily="49" charset="0"/>
                <a:cs typeface="Courier New" pitchFamily="49" charset="0"/>
              </a:rPr>
              <a:t>; </a:t>
            </a:r>
            <a:r>
              <a:rPr lang="en-US" sz="2500" smtClean="0">
                <a:solidFill>
                  <a:srgbClr val="FF0000"/>
                </a:solidFill>
                <a:latin typeface="Courier New" pitchFamily="49" charset="0"/>
                <a:cs typeface="Courier New" pitchFamily="49" charset="0"/>
              </a:rPr>
              <a:t>/*Remove bullets*/</a:t>
            </a:r>
            <a:endParaRPr lang="en-US" sz="2500">
              <a:solidFill>
                <a:srgbClr val="FF0000"/>
              </a:solidFill>
              <a:latin typeface="Courier New" pitchFamily="49" charset="0"/>
              <a:cs typeface="Courier New" pitchFamily="49" charset="0"/>
            </a:endParaRPr>
          </a:p>
          <a:p>
            <a:pPr marL="0" indent="0">
              <a:buNone/>
            </a:pPr>
            <a:r>
              <a:rPr lang="en-US">
                <a:latin typeface="Courier New" pitchFamily="49" charset="0"/>
                <a:cs typeface="Courier New" pitchFamily="49" charset="0"/>
              </a:rPr>
              <a:t>}</a:t>
            </a:r>
          </a:p>
          <a:p>
            <a:pPr marL="0" indent="0">
              <a:buNone/>
            </a:pPr>
            <a:endParaRPr lang="en-US">
              <a:latin typeface="Courier New" pitchFamily="49" charset="0"/>
              <a:cs typeface="Courier New" pitchFamily="49" charset="0"/>
            </a:endParaRPr>
          </a:p>
          <a:p>
            <a:pPr marL="0" indent="0">
              <a:buNone/>
            </a:pPr>
            <a:r>
              <a:rPr lang="en-US">
                <a:latin typeface="Courier New" pitchFamily="49" charset="0"/>
                <a:cs typeface="Courier New" pitchFamily="49" charset="0"/>
              </a:rPr>
              <a:t>.Links li:last-child {</a:t>
            </a:r>
          </a:p>
          <a:p>
            <a:pPr marL="0" indent="0">
              <a:buNone/>
            </a:pPr>
            <a:r>
              <a:rPr lang="en-US">
                <a:latin typeface="Courier New" pitchFamily="49" charset="0"/>
                <a:cs typeface="Courier New" pitchFamily="49" charset="0"/>
              </a:rPr>
              <a:t>  width: 132px;</a:t>
            </a:r>
          </a:p>
          <a:p>
            <a:pPr marL="0" indent="0">
              <a:buNone/>
            </a:pPr>
            <a:r>
              <a:rPr lang="en-US">
                <a:latin typeface="Courier New" pitchFamily="49" charset="0"/>
                <a:cs typeface="Courier New" pitchFamily="49" charset="0"/>
              </a:rPr>
              <a:t>  border-right-width: 0;</a:t>
            </a:r>
          </a:p>
          <a:p>
            <a:pPr marL="0" indent="0">
              <a:buNone/>
            </a:pPr>
            <a:r>
              <a:rPr lang="en-US">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264689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The Complete CSS for Our Menus,</a:t>
            </a:r>
            <a:br>
              <a:rPr lang="en-US" sz="3600"/>
            </a:br>
            <a:r>
              <a:rPr lang="en-US" sz="3600"/>
              <a:t>Including the Dropdown Menus </a:t>
            </a:r>
            <a:r>
              <a:rPr lang="en-US" sz="3600" smtClean="0"/>
              <a:t>(3 </a:t>
            </a:r>
            <a:r>
              <a:rPr lang="en-US" sz="3600"/>
              <a:t>of </a:t>
            </a:r>
            <a:r>
              <a:rPr lang="en-US" sz="3600" smtClean="0"/>
              <a:t>4)</a:t>
            </a:r>
            <a:endParaRPr lang="en-US" sz="3600"/>
          </a:p>
        </p:txBody>
      </p:sp>
      <p:sp>
        <p:nvSpPr>
          <p:cNvPr id="3" name="Content Placeholder 2"/>
          <p:cNvSpPr>
            <a:spLocks noGrp="1"/>
          </p:cNvSpPr>
          <p:nvPr>
            <p:ph idx="1"/>
          </p:nvPr>
        </p:nvSpPr>
        <p:spPr/>
        <p:txBody>
          <a:bodyPr>
            <a:normAutofit fontScale="62500" lnSpcReduction="20000"/>
          </a:bodyPr>
          <a:lstStyle/>
          <a:p>
            <a:pPr marL="0" indent="0">
              <a:buNone/>
            </a:pPr>
            <a:r>
              <a:rPr lang="en-US">
                <a:latin typeface="Courier New" panose="02070309020205020404" pitchFamily="49" charset="0"/>
                <a:cs typeface="Courier New" panose="02070309020205020404" pitchFamily="49" charset="0"/>
              </a:rPr>
              <a:t>/* for all links for all menu options */</a:t>
            </a:r>
          </a:p>
          <a:p>
            <a:pPr marL="0" indent="0">
              <a:buNone/>
            </a:pPr>
            <a:r>
              <a:rPr lang="en-US">
                <a:latin typeface="Courier New" panose="02070309020205020404" pitchFamily="49" charset="0"/>
                <a:cs typeface="Courier New" panose="02070309020205020404" pitchFamily="49" charset="0"/>
              </a:rPr>
              <a:t>.Links li a {</a:t>
            </a:r>
          </a:p>
          <a:p>
            <a:pPr marL="0" indent="0">
              <a:buNone/>
            </a:pPr>
            <a:r>
              <a:rPr lang="en-US">
                <a:latin typeface="Courier New" panose="02070309020205020404" pitchFamily="49" charset="0"/>
                <a:cs typeface="Courier New" panose="02070309020205020404" pitchFamily="49" charset="0"/>
              </a:rPr>
              <a:t>  display: block;</a:t>
            </a:r>
          </a:p>
          <a:p>
            <a:pPr marL="0" indent="0">
              <a:buNone/>
            </a:pPr>
            <a:r>
              <a:rPr lang="en-US">
                <a:latin typeface="Courier New" panose="02070309020205020404" pitchFamily="49" charset="0"/>
                <a:cs typeface="Courier New" panose="02070309020205020404" pitchFamily="49" charset="0"/>
              </a:rPr>
              <a:t>  height: 25px;</a:t>
            </a:r>
          </a:p>
          <a:p>
            <a:pPr marL="0" indent="0">
              <a:buNone/>
            </a:pPr>
            <a:r>
              <a:rPr lang="en-US">
                <a:latin typeface="Courier New" panose="02070309020205020404" pitchFamily="49" charset="0"/>
                <a:cs typeface="Courier New" panose="02070309020205020404" pitchFamily="49" charset="0"/>
              </a:rPr>
              <a:t>  line-height: 25px;</a:t>
            </a:r>
          </a:p>
          <a:p>
            <a:pPr marL="0" indent="0">
              <a:buNone/>
            </a:pPr>
            <a:r>
              <a:rPr lang="en-US">
                <a:latin typeface="Courier New" panose="02070309020205020404" pitchFamily="49" charset="0"/>
                <a:cs typeface="Courier New" panose="02070309020205020404" pitchFamily="49" charset="0"/>
              </a:rPr>
              <a:t>  background-color: #048018;</a:t>
            </a:r>
          </a:p>
          <a:p>
            <a:pPr marL="0" indent="0">
              <a:buNone/>
            </a:pPr>
            <a:r>
              <a:rPr lang="en-US">
                <a:latin typeface="Courier New" panose="02070309020205020404" pitchFamily="49" charset="0"/>
                <a:cs typeface="Courier New" panose="02070309020205020404" pitchFamily="49" charset="0"/>
              </a:rPr>
              <a:t>  color: #FFF;</a:t>
            </a:r>
          </a:p>
          <a:p>
            <a:pPr marL="0" indent="0">
              <a:buNone/>
            </a:pPr>
            <a:r>
              <a:rPr lang="en-US">
                <a:latin typeface="Courier New" panose="02070309020205020404" pitchFamily="49" charset="0"/>
                <a:cs typeface="Courier New" panose="02070309020205020404" pitchFamily="49" charset="0"/>
              </a:rPr>
              <a:t>  text-decoration: none;</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.Links li a:hover {</a:t>
            </a:r>
          </a:p>
          <a:p>
            <a:pPr marL="0" indent="0">
              <a:buNone/>
            </a:pPr>
            <a:r>
              <a:rPr lang="en-US">
                <a:latin typeface="Courier New" panose="02070309020205020404" pitchFamily="49" charset="0"/>
                <a:cs typeface="Courier New" panose="02070309020205020404" pitchFamily="49" charset="0"/>
              </a:rPr>
              <a:t>  background-color: #5FB361;</a:t>
            </a:r>
          </a:p>
          <a:p>
            <a:pPr marL="0" indent="0">
              <a:buNone/>
            </a:pPr>
            <a:r>
              <a:rPr lang="en-US">
                <a:latin typeface="Courier New" panose="02070309020205020404" pitchFamily="49" charset="0"/>
                <a:cs typeface="Courier New" panose="02070309020205020404" pitchFamily="49" charset="0"/>
              </a:rPr>
              <a:t>  color: #FFF;</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468601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The Complete CSS for Our Menus,</a:t>
            </a:r>
            <a:br>
              <a:rPr lang="en-US" sz="3600"/>
            </a:br>
            <a:r>
              <a:rPr lang="en-US" sz="3600"/>
              <a:t>Including the Dropdown Menus </a:t>
            </a:r>
            <a:r>
              <a:rPr lang="en-US" sz="3600" smtClean="0"/>
              <a:t>(4 </a:t>
            </a:r>
            <a:r>
              <a:rPr lang="en-US" sz="3600"/>
              <a:t>of </a:t>
            </a:r>
            <a:r>
              <a:rPr lang="en-US" sz="3600" smtClean="0"/>
              <a:t>4)</a:t>
            </a:r>
            <a:endParaRPr lang="en-US" sz="3600"/>
          </a:p>
        </p:txBody>
      </p:sp>
      <p:sp>
        <p:nvSpPr>
          <p:cNvPr id="3" name="Content Placeholder 2"/>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 for the dropdown menu options */</a:t>
            </a:r>
          </a:p>
          <a:p>
            <a:pPr marL="0" indent="0">
              <a:buNone/>
            </a:pPr>
            <a:r>
              <a:rPr lang="en-US">
                <a:latin typeface="Courier New" panose="02070309020205020404" pitchFamily="49" charset="0"/>
                <a:cs typeface="Courier New" panose="02070309020205020404" pitchFamily="49" charset="0"/>
              </a:rPr>
              <a:t>.Links div {</a:t>
            </a:r>
          </a:p>
          <a:p>
            <a:pPr marL="0" indent="0">
              <a:buNone/>
            </a:pPr>
            <a:r>
              <a:rPr lang="en-US">
                <a:latin typeface="Courier New" panose="02070309020205020404" pitchFamily="49" charset="0"/>
                <a:cs typeface="Courier New" panose="02070309020205020404" pitchFamily="49" charset="0"/>
              </a:rPr>
              <a:t>  position: absolute</a:t>
            </a:r>
            <a:r>
              <a:rPr lang="en-US" smtClean="0">
                <a:latin typeface="Courier New" panose="02070309020205020404" pitchFamily="49" charset="0"/>
                <a:cs typeface="Courier New" panose="02070309020205020404" pitchFamily="49" charset="0"/>
              </a:rPr>
              <a:t>; </a:t>
            </a:r>
            <a:r>
              <a:rPr lang="en-US" sz="2500">
                <a:solidFill>
                  <a:srgbClr val="FF0000"/>
                </a:solidFill>
                <a:latin typeface="Courier New" pitchFamily="49" charset="0"/>
                <a:cs typeface="Courier New" pitchFamily="49" charset="0"/>
              </a:rPr>
              <a:t>/*Takes </a:t>
            </a:r>
            <a:r>
              <a:rPr lang="en-US" sz="2500" smtClean="0">
                <a:solidFill>
                  <a:srgbClr val="FF0000"/>
                </a:solidFill>
                <a:latin typeface="Courier New" pitchFamily="49" charset="0"/>
                <a:cs typeface="Courier New" pitchFamily="49" charset="0"/>
              </a:rPr>
              <a:t>dropdown menus out </a:t>
            </a:r>
            <a:r>
              <a:rPr lang="en-US" sz="2500">
                <a:solidFill>
                  <a:srgbClr val="FF0000"/>
                </a:solidFill>
                <a:latin typeface="Courier New" pitchFamily="49" charset="0"/>
                <a:cs typeface="Courier New" pitchFamily="49" charset="0"/>
              </a:rPr>
              <a:t>of the </a:t>
            </a:r>
            <a:r>
              <a:rPr lang="en-US" sz="2500" smtClean="0">
                <a:solidFill>
                  <a:srgbClr val="FF0000"/>
                </a:solidFill>
                <a:latin typeface="Courier New" pitchFamily="49" charset="0"/>
                <a:cs typeface="Courier New" pitchFamily="49" charset="0"/>
              </a:rPr>
              <a:t>"normal flow"*/</a:t>
            </a:r>
            <a:endParaRPr lang="en-US" sz="2500">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background-color: #048018;</a:t>
            </a:r>
          </a:p>
          <a:p>
            <a:pPr marL="0" indent="0">
              <a:buNone/>
            </a:pPr>
            <a:r>
              <a:rPr lang="en-US">
                <a:latin typeface="Courier New" panose="02070309020205020404" pitchFamily="49" charset="0"/>
                <a:cs typeface="Courier New" panose="02070309020205020404" pitchFamily="49" charset="0"/>
              </a:rPr>
              <a:t>  visibility: hidden</a:t>
            </a:r>
            <a:r>
              <a:rPr lang="en-US" smtClean="0">
                <a:latin typeface="Courier New" panose="02070309020205020404" pitchFamily="49" charset="0"/>
                <a:cs typeface="Courier New" panose="02070309020205020404" pitchFamily="49" charset="0"/>
              </a:rPr>
              <a:t>; </a:t>
            </a:r>
            <a:r>
              <a:rPr lang="en-US" sz="2500">
                <a:solidFill>
                  <a:srgbClr val="FF0000"/>
                </a:solidFill>
                <a:latin typeface="Courier New" pitchFamily="49" charset="0"/>
                <a:cs typeface="Courier New" pitchFamily="49" charset="0"/>
              </a:rPr>
              <a:t>/*Adjusted by calls to show() and hide()*/</a:t>
            </a:r>
            <a:endParaRPr lang="en-US" sz="2500">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.Links div a {</a:t>
            </a:r>
          </a:p>
          <a:p>
            <a:pPr marL="0" indent="0">
              <a:buNone/>
            </a:pPr>
            <a:r>
              <a:rPr lang="en-US">
                <a:latin typeface="Courier New" panose="02070309020205020404" pitchFamily="49" charset="0"/>
                <a:cs typeface="Courier New" panose="02070309020205020404" pitchFamily="49" charset="0"/>
              </a:rPr>
              <a:t>  display: block</a:t>
            </a:r>
            <a:r>
              <a:rPr lang="en-US" smtClean="0">
                <a:latin typeface="Courier New" panose="02070309020205020404" pitchFamily="49" charset="0"/>
                <a:cs typeface="Courier New" panose="02070309020205020404" pitchFamily="49" charset="0"/>
              </a:rPr>
              <a:t>; </a:t>
            </a:r>
            <a:r>
              <a:rPr lang="en-US" sz="2500">
                <a:solidFill>
                  <a:srgbClr val="FF0000"/>
                </a:solidFill>
                <a:latin typeface="Courier New" pitchFamily="49" charset="0"/>
                <a:cs typeface="Courier New" pitchFamily="49" charset="0"/>
              </a:rPr>
              <a:t>/*</a:t>
            </a:r>
            <a:r>
              <a:rPr lang="en-US" sz="2500" smtClean="0">
                <a:solidFill>
                  <a:srgbClr val="FF0000"/>
                </a:solidFill>
                <a:latin typeface="Courier New" pitchFamily="49" charset="0"/>
                <a:cs typeface="Courier New" pitchFamily="49" charset="0"/>
              </a:rPr>
              <a:t>Lets </a:t>
            </a:r>
            <a:r>
              <a:rPr lang="en-US" sz="2500">
                <a:solidFill>
                  <a:srgbClr val="FF0000"/>
                </a:solidFill>
                <a:latin typeface="Courier New" pitchFamily="49" charset="0"/>
                <a:cs typeface="Courier New" pitchFamily="49" charset="0"/>
              </a:rPr>
              <a:t>us specify a width; can’t specify inline element width*/</a:t>
            </a:r>
            <a:endParaRPr lang="en-US" sz="2500">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width: 124px;</a:t>
            </a:r>
          </a:p>
          <a:p>
            <a:pPr marL="0" indent="0">
              <a:buNone/>
            </a:pPr>
            <a:r>
              <a:rPr lang="en-US">
                <a:latin typeface="Courier New" panose="02070309020205020404" pitchFamily="49" charset="0"/>
                <a:cs typeface="Courier New" panose="02070309020205020404" pitchFamily="49" charset="0"/>
              </a:rPr>
              <a:t>  margin-top: 2px;</a:t>
            </a:r>
          </a:p>
          <a:p>
            <a:pPr marL="0" indent="0">
              <a:buNone/>
            </a:pPr>
            <a:r>
              <a:rPr lang="en-US">
                <a:latin typeface="Courier New" panose="02070309020205020404" pitchFamily="49" charset="0"/>
                <a:cs typeface="Courier New" panose="02070309020205020404" pitchFamily="49" charset="0"/>
              </a:rPr>
              <a:t>  padding-left: 3px;</a:t>
            </a:r>
          </a:p>
          <a:p>
            <a:pPr marL="0" indent="0">
              <a:buNone/>
            </a:pPr>
            <a:r>
              <a:rPr lang="en-US">
                <a:latin typeface="Courier New" panose="02070309020205020404" pitchFamily="49" charset="0"/>
                <a:cs typeface="Courier New" panose="02070309020205020404" pitchFamily="49" charset="0"/>
              </a:rPr>
              <a:t>  background-color: #C5DCC9;</a:t>
            </a:r>
          </a:p>
          <a:p>
            <a:pPr marL="0" indent="0">
              <a:buNone/>
            </a:pPr>
            <a:r>
              <a:rPr lang="en-US">
                <a:latin typeface="Courier New" panose="02070309020205020404" pitchFamily="49" charset="0"/>
                <a:cs typeface="Courier New" panose="02070309020205020404" pitchFamily="49" charset="0"/>
              </a:rPr>
              <a:t>  color: #048018;</a:t>
            </a:r>
          </a:p>
          <a:p>
            <a:pPr marL="0" indent="0">
              <a:buNone/>
            </a:pPr>
            <a:r>
              <a:rPr lang="en-US">
                <a:latin typeface="Courier New" panose="02070309020205020404" pitchFamily="49" charset="0"/>
                <a:cs typeface="Courier New" panose="02070309020205020404" pitchFamily="49" charset="0"/>
              </a:rPr>
              <a:t>  text-align: left;</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117472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Some Observations/Suggestions for the CSS of Our Dropdown Menus</a:t>
            </a:r>
            <a:endParaRPr lang="en-US"/>
          </a:p>
        </p:txBody>
      </p:sp>
      <p:sp>
        <p:nvSpPr>
          <p:cNvPr id="3" name="Content Placeholder 2"/>
          <p:cNvSpPr>
            <a:spLocks noGrp="1"/>
          </p:cNvSpPr>
          <p:nvPr>
            <p:ph idx="1"/>
          </p:nvPr>
        </p:nvSpPr>
        <p:spPr/>
        <p:txBody>
          <a:bodyPr>
            <a:normAutofit fontScale="85000" lnSpcReduction="10000"/>
          </a:bodyPr>
          <a:lstStyle/>
          <a:p>
            <a:r>
              <a:rPr lang="en-US" smtClean="0"/>
              <a:t>Many items in the previous three slides that </a:t>
            </a:r>
            <a:r>
              <a:rPr lang="en-US" smtClean="0"/>
              <a:t>are marked in </a:t>
            </a:r>
            <a:r>
              <a:rPr lang="en-US" smtClean="0"/>
              <a:t>red involve measurements or color choices that will always involve some trial and error.</a:t>
            </a:r>
          </a:p>
          <a:p>
            <a:r>
              <a:rPr lang="en-US" smtClean="0"/>
              <a:t>You should go to your copy of the </a:t>
            </a:r>
            <a:r>
              <a:rPr lang="en-US" smtClean="0">
                <a:latin typeface="Courier New" pitchFamily="49" charset="0"/>
                <a:cs typeface="Courier New" pitchFamily="49" charset="0"/>
              </a:rPr>
              <a:t>nature1</a:t>
            </a:r>
            <a:r>
              <a:rPr lang="en-US" smtClean="0"/>
              <a:t> subdirectory, comment out each of the individual styles in </a:t>
            </a:r>
            <a:r>
              <a:rPr lang="en-US" smtClean="0">
                <a:latin typeface="Courier New" pitchFamily="49" charset="0"/>
                <a:cs typeface="Courier New" pitchFamily="49" charset="0"/>
              </a:rPr>
              <a:t>css/desktop.css</a:t>
            </a:r>
            <a:r>
              <a:rPr lang="en-US" smtClean="0"/>
              <a:t> relating to the menus (one at a time), and reload the </a:t>
            </a:r>
            <a:r>
              <a:rPr lang="en-US" smtClean="0">
                <a:latin typeface="Courier New" pitchFamily="49" charset="0"/>
                <a:cs typeface="Courier New" pitchFamily="49" charset="0"/>
              </a:rPr>
              <a:t>index.html</a:t>
            </a:r>
            <a:r>
              <a:rPr lang="en-US" smtClean="0"/>
              <a:t> file after inserting each comment.</a:t>
            </a:r>
          </a:p>
          <a:p>
            <a:r>
              <a:rPr lang="en-US" smtClean="0"/>
              <a:t>Be sure to understand what you see in the display with the “missing” style, and how </a:t>
            </a:r>
            <a:r>
              <a:rPr lang="en-US" smtClean="0"/>
              <a:t>that relates </a:t>
            </a:r>
            <a:r>
              <a:rPr lang="en-US" smtClean="0"/>
              <a:t>to the style you have deactivated.</a:t>
            </a:r>
          </a:p>
          <a:p>
            <a:pPr marL="0" indent="0">
              <a:buNone/>
            </a:pP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077315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JavaScript Code from </a:t>
            </a:r>
            <a:r>
              <a:rPr lang="en-US">
                <a:latin typeface="Courier New" pitchFamily="49" charset="0"/>
                <a:cs typeface="Courier New" pitchFamily="49" charset="0"/>
              </a:rPr>
              <a:t>menus.js</a:t>
            </a:r>
            <a:endParaRPr lang="en-US"/>
          </a:p>
        </p:txBody>
      </p:sp>
      <p:sp>
        <p:nvSpPr>
          <p:cNvPr id="3" name="Content Placeholder 2"/>
          <p:cNvSpPr>
            <a:spLocks noGrp="1"/>
          </p:cNvSpPr>
          <p:nvPr>
            <p:ph idx="1"/>
          </p:nvPr>
        </p:nvSpPr>
        <p:spPr/>
        <p:txBody>
          <a:bodyPr>
            <a:normAutofit fontScale="32500" lnSpcReduction="20000"/>
          </a:bodyPr>
          <a:lstStyle/>
          <a:p>
            <a:pPr marL="0" indent="0">
              <a:buNone/>
            </a:pPr>
            <a:r>
              <a:rPr lang="en-US">
                <a:latin typeface="Courier New" panose="02070309020205020404" pitchFamily="49" charset="0"/>
                <a:cs typeface="Courier New" panose="02070309020205020404" pitchFamily="49" charset="0"/>
              </a:rPr>
              <a:t>//menus.js</a:t>
            </a:r>
          </a:p>
          <a:p>
            <a:pPr marL="0" indent="0">
              <a:buNone/>
            </a:pPr>
            <a:r>
              <a:rPr lang="en-US">
                <a:latin typeface="Courier New" panose="02070309020205020404" pitchFamily="49" charset="0"/>
                <a:cs typeface="Courier New" panose="02070309020205020404" pitchFamily="49" charset="0"/>
              </a:rPr>
              <a:t>//Handles the dropdown menus that "drop down"</a:t>
            </a:r>
          </a:p>
          <a:p>
            <a:pPr marL="0" indent="0">
              <a:buNone/>
            </a:pPr>
            <a:r>
              <a:rPr lang="en-US">
                <a:latin typeface="Courier New" panose="02070309020205020404" pitchFamily="49" charset="0"/>
                <a:cs typeface="Courier New" panose="02070309020205020404" pitchFamily="49" charset="0"/>
              </a:rPr>
              <a:t>//(really "appear" and "disappear") from the</a:t>
            </a:r>
          </a:p>
          <a:p>
            <a:pPr marL="0" indent="0">
              <a:buNone/>
            </a:pPr>
            <a:r>
              <a:rPr lang="en-US">
                <a:latin typeface="Courier New" panose="02070309020205020404" pitchFamily="49" charset="0"/>
                <a:cs typeface="Courier New" panose="02070309020205020404" pitchFamily="49" charset="0"/>
              </a:rPr>
              <a:t>//main menu on each page of the website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//Flag to indicate if a dropdown menu is visible</a:t>
            </a:r>
          </a:p>
          <a:p>
            <a:pPr marL="0" indent="0">
              <a:buNone/>
            </a:pPr>
            <a:r>
              <a:rPr lang="en-US">
                <a:latin typeface="Courier New" panose="02070309020205020404" pitchFamily="49" charset="0"/>
                <a:cs typeface="Courier New" panose="02070309020205020404" pitchFamily="49" charset="0"/>
              </a:rPr>
              <a:t>var isShowing = false;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//Reference to the current dropdown menu</a:t>
            </a:r>
          </a:p>
          <a:p>
            <a:pPr marL="0" indent="0">
              <a:buNone/>
            </a:pPr>
            <a:r>
              <a:rPr lang="en-US">
                <a:latin typeface="Courier New" panose="02070309020205020404" pitchFamily="49" charset="0"/>
                <a:cs typeface="Courier New" panose="02070309020205020404" pitchFamily="49" charset="0"/>
              </a:rPr>
              <a:t>var dropdownMenu = null;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//Show the drop-down menu with the given id, if it exists, and set flag</a:t>
            </a:r>
          </a:p>
          <a:p>
            <a:pPr marL="0" indent="0">
              <a:buNone/>
            </a:pPr>
            <a:r>
              <a:rPr lang="en-US">
                <a:latin typeface="Courier New" panose="02070309020205020404" pitchFamily="49" charset="0"/>
                <a:cs typeface="Courier New" panose="02070309020205020404" pitchFamily="49" charset="0"/>
              </a:rPr>
              <a:t>function show(id)</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hide(); /* First hide any previously showing dropdown menu */</a:t>
            </a:r>
          </a:p>
          <a:p>
            <a:pPr marL="0" indent="0">
              <a:buNone/>
            </a:pPr>
            <a:r>
              <a:rPr lang="en-US">
                <a:latin typeface="Courier New" panose="02070309020205020404" pitchFamily="49" charset="0"/>
                <a:cs typeface="Courier New" panose="02070309020205020404" pitchFamily="49" charset="0"/>
              </a:rPr>
              <a:t>    dropdownMenu = document.getElementById(id);</a:t>
            </a:r>
          </a:p>
          <a:p>
            <a:pPr marL="0" indent="0">
              <a:buNone/>
            </a:pPr>
            <a:r>
              <a:rPr lang="en-US">
                <a:latin typeface="Courier New" panose="02070309020205020404" pitchFamily="49" charset="0"/>
                <a:cs typeface="Courier New" panose="02070309020205020404" pitchFamily="49" charset="0"/>
              </a:rPr>
              <a:t>    if (dropdownMenu != null)</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dropdownMenu.style.visibility = 'visible';</a:t>
            </a:r>
          </a:p>
          <a:p>
            <a:pPr marL="0" indent="0">
              <a:buNone/>
            </a:pPr>
            <a:r>
              <a:rPr lang="en-US">
                <a:latin typeface="Courier New" panose="02070309020205020404" pitchFamily="49" charset="0"/>
                <a:cs typeface="Courier New" panose="02070309020205020404" pitchFamily="49" charset="0"/>
              </a:rPr>
              <a:t>        isShowing = true;</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//Hide the currently visible dropdown menu and set flag</a:t>
            </a:r>
          </a:p>
          <a:p>
            <a:pPr marL="0" indent="0">
              <a:buNone/>
            </a:pPr>
            <a:r>
              <a:rPr lang="en-US">
                <a:latin typeface="Courier New" panose="02070309020205020404" pitchFamily="49" charset="0"/>
                <a:cs typeface="Courier New" panose="02070309020205020404" pitchFamily="49" charset="0"/>
              </a:rPr>
              <a:t>function hide()</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if (isShowing) dropdownMenu.style.visibility = 'hidden';</a:t>
            </a:r>
          </a:p>
          <a:p>
            <a:pPr marL="0" indent="0">
              <a:buNone/>
            </a:pPr>
            <a:r>
              <a:rPr lang="en-US">
                <a:latin typeface="Courier New" panose="02070309020205020404" pitchFamily="49" charset="0"/>
                <a:cs typeface="Courier New" panose="02070309020205020404" pitchFamily="49" charset="0"/>
              </a:rPr>
              <a:t>    isShowing = false;</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749655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 of </a:t>
            </a:r>
            <a:r>
              <a:rPr lang="en-US" smtClean="0">
                <a:latin typeface="Courier New" pitchFamily="49" charset="0"/>
                <a:cs typeface="Courier New" pitchFamily="49" charset="0"/>
              </a:rPr>
              <a:t>menus.js</a:t>
            </a:r>
            <a:endParaRPr lang="en-US">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70000" lnSpcReduction="20000"/>
          </a:bodyPr>
          <a:lstStyle/>
          <a:p>
            <a:r>
              <a:rPr lang="en-US" smtClean="0"/>
              <a:t>The script contains two global variables:</a:t>
            </a:r>
          </a:p>
          <a:p>
            <a:pPr lvl="1"/>
            <a:r>
              <a:rPr lang="en-US" smtClean="0">
                <a:latin typeface="Courier New" pitchFamily="49" charset="0"/>
                <a:cs typeface="Courier New" pitchFamily="49" charset="0"/>
              </a:rPr>
              <a:t>isShowing</a:t>
            </a:r>
            <a:r>
              <a:rPr lang="en-US" smtClean="0"/>
              <a:t>, a boolean “flag” variable indicating whether a dropdown menu is showing (that is, in a “</a:t>
            </a:r>
            <a:r>
              <a:rPr lang="en-US" smtClean="0"/>
              <a:t>dropped-down</a:t>
            </a:r>
            <a:r>
              <a:rPr lang="en-US" smtClean="0"/>
              <a:t>” state)</a:t>
            </a:r>
          </a:p>
          <a:p>
            <a:pPr lvl="1"/>
            <a:r>
              <a:rPr lang="en-US" smtClean="0">
                <a:latin typeface="Courier New" pitchFamily="49" charset="0"/>
                <a:cs typeface="Courier New" pitchFamily="49" charset="0"/>
              </a:rPr>
              <a:t>dropdownMenu</a:t>
            </a:r>
            <a:r>
              <a:rPr lang="en-US" smtClean="0"/>
              <a:t>, for holding a reference to a particular dropdown menu so that it can be manipulated</a:t>
            </a:r>
          </a:p>
          <a:p>
            <a:r>
              <a:rPr lang="en-US" smtClean="0"/>
              <a:t>The function </a:t>
            </a:r>
            <a:r>
              <a:rPr lang="en-US" smtClean="0">
                <a:latin typeface="Courier New" pitchFamily="49" charset="0"/>
                <a:cs typeface="Courier New" pitchFamily="49" charset="0"/>
              </a:rPr>
              <a:t>show()</a:t>
            </a:r>
            <a:r>
              <a:rPr lang="en-US" smtClean="0"/>
              <a:t> does three things:</a:t>
            </a:r>
          </a:p>
          <a:p>
            <a:pPr lvl="1"/>
            <a:r>
              <a:rPr lang="en-US" smtClean="0"/>
              <a:t>Calls </a:t>
            </a:r>
            <a:r>
              <a:rPr lang="en-US" smtClean="0">
                <a:latin typeface="Courier New" pitchFamily="49" charset="0"/>
                <a:cs typeface="Courier New" pitchFamily="49" charset="0"/>
              </a:rPr>
              <a:t>hide()</a:t>
            </a:r>
            <a:r>
              <a:rPr lang="en-US" smtClean="0"/>
              <a:t> to make sure any previously dropped-down menu is hidden</a:t>
            </a:r>
          </a:p>
          <a:p>
            <a:pPr lvl="1"/>
            <a:r>
              <a:rPr lang="en-US" smtClean="0"/>
              <a:t>Gets a reference to the menu item passed in as the parameter, and sets its </a:t>
            </a:r>
            <a:r>
              <a:rPr lang="en-US" smtClean="0">
                <a:latin typeface="Courier New" pitchFamily="49" charset="0"/>
                <a:cs typeface="Courier New" pitchFamily="49" charset="0"/>
              </a:rPr>
              <a:t>visibility</a:t>
            </a:r>
            <a:r>
              <a:rPr lang="en-US" smtClean="0"/>
              <a:t> property to </a:t>
            </a:r>
            <a:r>
              <a:rPr lang="en-US" smtClean="0">
                <a:latin typeface="Courier New" pitchFamily="49" charset="0"/>
                <a:cs typeface="Courier New" pitchFamily="49" charset="0"/>
              </a:rPr>
              <a:t>visible</a:t>
            </a:r>
          </a:p>
          <a:p>
            <a:pPr lvl="1"/>
            <a:r>
              <a:rPr lang="en-US" smtClean="0"/>
              <a:t>Updates the global flag to indicate there is a menu in a dropped-down state</a:t>
            </a:r>
          </a:p>
          <a:p>
            <a:r>
              <a:rPr lang="en-US" smtClean="0"/>
              <a:t>The function </a:t>
            </a:r>
            <a:r>
              <a:rPr lang="en-US" smtClean="0">
                <a:latin typeface="Courier New" pitchFamily="49" charset="0"/>
                <a:cs typeface="Courier New" pitchFamily="49" charset="0"/>
              </a:rPr>
              <a:t>hide()</a:t>
            </a:r>
            <a:r>
              <a:rPr lang="en-US" smtClean="0"/>
              <a:t> simply checks the global flag to see if a dropdown menu is showing, hides it if it is, and updates the flag accordingly.</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072607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BMI and Feedback Form Enhancements</a:t>
            </a:r>
            <a:endParaRPr lang="en-US" sz="3600"/>
          </a:p>
        </p:txBody>
      </p:sp>
      <p:sp>
        <p:nvSpPr>
          <p:cNvPr id="3" name="Content Placeholder 2"/>
          <p:cNvSpPr>
            <a:spLocks noGrp="1"/>
          </p:cNvSpPr>
          <p:nvPr>
            <p:ph idx="1"/>
          </p:nvPr>
        </p:nvSpPr>
        <p:spPr/>
        <p:txBody>
          <a:bodyPr>
            <a:normAutofit fontScale="92500" lnSpcReduction="10000"/>
          </a:bodyPr>
          <a:lstStyle/>
          <a:p>
            <a:pPr marL="0" indent="0">
              <a:buNone/>
            </a:pPr>
            <a:r>
              <a:rPr lang="en-US" smtClean="0"/>
              <a:t>The remaining slides illustrate some of the enhancements we’ve made to our BMI </a:t>
            </a:r>
            <a:r>
              <a:rPr lang="en-US" smtClean="0"/>
              <a:t>Form</a:t>
            </a:r>
            <a:br>
              <a:rPr lang="en-US" smtClean="0"/>
            </a:br>
            <a:r>
              <a:rPr lang="en-US" smtClean="0"/>
              <a:t>and </a:t>
            </a:r>
            <a:r>
              <a:rPr lang="en-US" smtClean="0"/>
              <a:t>our feedback form:</a:t>
            </a:r>
          </a:p>
          <a:p>
            <a:r>
              <a:rPr lang="en-US" smtClean="0"/>
              <a:t>The moment the user tries to choose the </a:t>
            </a:r>
            <a:r>
              <a:rPr lang="en-US" smtClean="0"/>
              <a:t>BMI</a:t>
            </a:r>
            <a:br>
              <a:rPr lang="en-US" smtClean="0"/>
            </a:br>
            <a:r>
              <a:rPr lang="en-US" smtClean="0"/>
              <a:t>email </a:t>
            </a:r>
            <a:r>
              <a:rPr lang="en-US" smtClean="0"/>
              <a:t>reply option a warning appears, and no email can be entered.</a:t>
            </a:r>
          </a:p>
          <a:p>
            <a:r>
              <a:rPr lang="en-US" smtClean="0"/>
              <a:t>Empty or problematic boxes on our feedback form are highlighted in red if we try to submit, and this is accomplished with </a:t>
            </a:r>
            <a:r>
              <a:rPr lang="en-US" smtClean="0"/>
              <a:t>HTML5</a:t>
            </a:r>
            <a:r>
              <a:rPr lang="en-US" smtClean="0"/>
              <a:t>, not with JavaScript.</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523654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BMI Report Now a Web Page,</a:t>
            </a:r>
            <a:br>
              <a:rPr lang="en-US" smtClean="0"/>
            </a:br>
            <a:r>
              <a:rPr lang="en-US" smtClean="0"/>
              <a:t>Not a Popup</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752600"/>
            <a:ext cx="3429000" cy="4430014"/>
          </a:xfrm>
        </p:spPr>
      </p:pic>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4039841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mtClean="0"/>
              <a:t>Display of Our Revised </a:t>
            </a:r>
            <a:r>
              <a:rPr lang="en-US" sz="3200" smtClean="0">
                <a:latin typeface="Courier New" pitchFamily="49" charset="0"/>
                <a:cs typeface="Courier New" pitchFamily="49" charset="0"/>
              </a:rPr>
              <a:t>index.html</a:t>
            </a:r>
            <a:r>
              <a:rPr lang="en-US" sz="3600" smtClean="0"/>
              <a:t> </a:t>
            </a:r>
            <a:r>
              <a:rPr lang="en-US" sz="3200" smtClean="0"/>
              <a:t>Showing Rotating Images and Dropdown Menus</a:t>
            </a:r>
            <a:endParaRPr lang="en-US" sz="320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259" y="1600200"/>
            <a:ext cx="6863482" cy="4525963"/>
          </a:xfrm>
        </p:spPr>
      </p:pic>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063565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Displaying a BMI Report to the User</a:t>
            </a:r>
            <a:endParaRPr lang="en-US"/>
          </a:p>
        </p:txBody>
      </p:sp>
      <p:sp>
        <p:nvSpPr>
          <p:cNvPr id="3" name="Content Placeholder 2"/>
          <p:cNvSpPr>
            <a:spLocks noGrp="1"/>
          </p:cNvSpPr>
          <p:nvPr>
            <p:ph idx="1"/>
          </p:nvPr>
        </p:nvSpPr>
        <p:spPr/>
        <p:txBody>
          <a:bodyPr>
            <a:normAutofit lnSpcReduction="10000"/>
          </a:bodyPr>
          <a:lstStyle/>
          <a:p>
            <a:pPr marL="0" indent="0">
              <a:buNone/>
            </a:pPr>
            <a:r>
              <a:rPr lang="en-US" sz="2000" smtClean="0"/>
              <a:t>As </a:t>
            </a:r>
            <a:r>
              <a:rPr lang="en-US" sz="2000" smtClean="0"/>
              <a:t>you know, we previously had this popup (in </a:t>
            </a:r>
            <a:r>
              <a:rPr lang="en-US" sz="2000" smtClean="0">
                <a:latin typeface="Courier New" panose="02070309020205020404" pitchFamily="49" charset="0"/>
                <a:cs typeface="Courier New" panose="02070309020205020404" pitchFamily="49" charset="0"/>
              </a:rPr>
              <a:t>bmiCalculate.js</a:t>
            </a:r>
            <a:r>
              <a:rPr lang="en-US" sz="2000" smtClean="0"/>
              <a:t>)</a:t>
            </a:r>
            <a:r>
              <a:rPr lang="en-US" sz="2800" smtClean="0"/>
              <a:t>:</a:t>
            </a:r>
          </a:p>
          <a:p>
            <a:pPr marL="0" indent="0">
              <a:buNone/>
            </a:pPr>
            <a:r>
              <a:rPr lang="en-US" sz="1800" smtClean="0">
                <a:latin typeface="Courier New" panose="02070309020205020404" pitchFamily="49" charset="0"/>
                <a:cs typeface="Courier New" panose="02070309020205020404" pitchFamily="49" charset="0"/>
              </a:rPr>
              <a:t>alert(text);</a:t>
            </a:r>
          </a:p>
          <a:p>
            <a:pPr marL="0" indent="0">
              <a:buNone/>
            </a:pPr>
            <a:endParaRPr lang="en-US" sz="800">
              <a:latin typeface="Courier New" panose="02070309020205020404" pitchFamily="49" charset="0"/>
              <a:cs typeface="Courier New" panose="02070309020205020404" pitchFamily="49" charset="0"/>
            </a:endParaRPr>
          </a:p>
          <a:p>
            <a:pPr marL="0" indent="0">
              <a:buNone/>
            </a:pPr>
            <a:r>
              <a:rPr lang="en-US" sz="2000" smtClean="0"/>
              <a:t>Now we have a new window generated as follows (in </a:t>
            </a:r>
            <a:r>
              <a:rPr lang="en-US" sz="2000" smtClean="0">
                <a:latin typeface="Courier New" panose="02070309020205020404" pitchFamily="49" charset="0"/>
                <a:cs typeface="Courier New" panose="02070309020205020404" pitchFamily="49" charset="0"/>
              </a:rPr>
              <a:t>bmiCalculate.js</a:t>
            </a:r>
            <a:r>
              <a:rPr lang="en-US" sz="2000" smtClean="0"/>
              <a:t>):</a:t>
            </a:r>
            <a:endParaRPr lang="en-US" sz="2000">
              <a:latin typeface="Courier New" panose="02070309020205020404" pitchFamily="49" charset="0"/>
              <a:cs typeface="Courier New" panose="02070309020205020404" pitchFamily="49" charset="0"/>
            </a:endParaRPr>
          </a:p>
          <a:p>
            <a:pPr marL="0" indent="0">
              <a:buNone/>
            </a:pPr>
            <a:r>
              <a:rPr lang="en-US" sz="1800" smtClean="0">
                <a:latin typeface="Courier New" panose="02070309020205020404" pitchFamily="49" charset="0"/>
                <a:cs typeface="Courier New" panose="02070309020205020404" pitchFamily="49" charset="0"/>
              </a:rPr>
              <a:t>var </a:t>
            </a:r>
            <a:r>
              <a:rPr lang="en-US" sz="1800">
                <a:latin typeface="Courier New" panose="02070309020205020404" pitchFamily="49" charset="0"/>
                <a:cs typeface="Courier New" panose="02070309020205020404" pitchFamily="49" charset="0"/>
              </a:rPr>
              <a:t>bmiDisplay = window.open("", </a:t>
            </a:r>
            <a:r>
              <a:rPr lang="en-US" sz="1800" smtClean="0">
                <a:latin typeface="Courier New" panose="02070309020205020404" pitchFamily="49" charset="0"/>
                <a:cs typeface="Courier New" panose="02070309020205020404" pitchFamily="49" charset="0"/>
              </a:rPr>
              <a:t>"",</a:t>
            </a:r>
            <a:endParaRPr lang="en-US" sz="1800">
              <a:latin typeface="Courier New" panose="02070309020205020404" pitchFamily="49" charset="0"/>
              <a:cs typeface="Courier New" panose="02070309020205020404" pitchFamily="49" charset="0"/>
            </a:endParaRPr>
          </a:p>
          <a:p>
            <a:pPr marL="0" indent="0">
              <a:buNone/>
            </a:pPr>
            <a:r>
              <a:rPr lang="en-US" sz="1800">
                <a:latin typeface="Courier New" panose="02070309020205020404" pitchFamily="49" charset="0"/>
                <a:cs typeface="Courier New" panose="02070309020205020404" pitchFamily="49" charset="0"/>
              </a:rPr>
              <a:t> </a:t>
            </a:r>
            <a:r>
              <a:rPr lang="en-US" sz="1800" smtClean="0">
                <a:latin typeface="Courier New" panose="02070309020205020404" pitchFamily="49" charset="0"/>
                <a:cs typeface="Courier New" panose="02070309020205020404" pitchFamily="49" charset="0"/>
              </a:rPr>
              <a:t>    "</a:t>
            </a:r>
            <a:r>
              <a:rPr lang="en-US" sz="1800">
                <a:latin typeface="Courier New" panose="02070309020205020404" pitchFamily="49" charset="0"/>
                <a:cs typeface="Courier New" panose="02070309020205020404" pitchFamily="49" charset="0"/>
              </a:rPr>
              <a:t>width=200, height=200, top=300, left=300");</a:t>
            </a:r>
          </a:p>
          <a:p>
            <a:pPr marL="0" indent="0">
              <a:buNone/>
            </a:pPr>
            <a:r>
              <a:rPr lang="en-US" sz="1800" smtClean="0">
                <a:latin typeface="Courier New" panose="02070309020205020404" pitchFamily="49" charset="0"/>
                <a:cs typeface="Courier New" panose="02070309020205020404" pitchFamily="49" charset="0"/>
              </a:rPr>
              <a:t>bmiDisplay.document.write(textToDisplay);</a:t>
            </a:r>
          </a:p>
          <a:p>
            <a:r>
              <a:rPr lang="en-US" sz="1800" smtClean="0">
                <a:cs typeface="Courier New" panose="02070309020205020404" pitchFamily="49" charset="0"/>
              </a:rPr>
              <a:t>The first parameter of </a:t>
            </a:r>
            <a:r>
              <a:rPr lang="en-US" sz="1800" smtClean="0">
                <a:latin typeface="Courier New" panose="02070309020205020404" pitchFamily="49" charset="0"/>
                <a:cs typeface="Courier New" panose="02070309020205020404" pitchFamily="49" charset="0"/>
              </a:rPr>
              <a:t>open()</a:t>
            </a:r>
            <a:r>
              <a:rPr lang="en-US" sz="1800" smtClean="0">
                <a:cs typeface="Courier New" panose="02070309020205020404" pitchFamily="49" charset="0"/>
              </a:rPr>
              <a:t> is the URL to load into the window. It’s the empty string because we don’t want to load any page into our window; instead we will place our BMI report into the window.</a:t>
            </a:r>
          </a:p>
          <a:p>
            <a:r>
              <a:rPr lang="en-US" sz="1800" smtClean="0">
                <a:cs typeface="Courier New" panose="02070309020205020404" pitchFamily="49" charset="0"/>
              </a:rPr>
              <a:t>The second parameter of </a:t>
            </a:r>
            <a:r>
              <a:rPr lang="en-US" sz="1800" smtClean="0">
                <a:latin typeface="Courier New" panose="02070309020205020404" pitchFamily="49" charset="0"/>
                <a:cs typeface="Courier New" panose="02070309020205020404" pitchFamily="49" charset="0"/>
              </a:rPr>
              <a:t>open()</a:t>
            </a:r>
            <a:r>
              <a:rPr lang="en-US" sz="1800" smtClean="0">
                <a:cs typeface="Courier New" panose="02070309020205020404" pitchFamily="49" charset="0"/>
              </a:rPr>
              <a:t> is also the empty string, which gives us the default behavior of opening a new window for our BMI report. As an alternative you could use the value </a:t>
            </a:r>
            <a:r>
              <a:rPr lang="en-US" sz="1800" smtClean="0">
                <a:latin typeface="Courier New" panose="02070309020205020404" pitchFamily="49" charset="0"/>
                <a:cs typeface="Courier New" panose="02070309020205020404" pitchFamily="49" charset="0"/>
              </a:rPr>
              <a:t>"_self"</a:t>
            </a:r>
            <a:r>
              <a:rPr lang="en-US" sz="1800" smtClean="0">
                <a:cs typeface="Courier New" panose="02070309020205020404" pitchFamily="49" charset="0"/>
              </a:rPr>
              <a:t> to place the BMI report in the current window</a:t>
            </a:r>
            <a:r>
              <a:rPr lang="en-US" sz="1800" smtClean="0">
                <a:cs typeface="Courier New" panose="02070309020205020404" pitchFamily="49" charset="0"/>
              </a:rPr>
              <a:t>.</a:t>
            </a:r>
          </a:p>
          <a:p>
            <a:r>
              <a:rPr lang="en-US" sz="1800" smtClean="0">
                <a:cs typeface="Courier New" panose="02070309020205020404" pitchFamily="49" charset="0"/>
              </a:rPr>
              <a:t>The remaining parameters give the width, height, and the position of the top left corner of the window.</a:t>
            </a:r>
            <a:endParaRPr lang="en-US" sz="180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607524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Now The User Cannot Even Enter</a:t>
            </a:r>
            <a:br>
              <a:rPr lang="en-US" smtClean="0"/>
            </a:br>
            <a:r>
              <a:rPr lang="en-US" smtClean="0"/>
              <a:t>an E-mail Address</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711" y="1600200"/>
            <a:ext cx="6220577" cy="4525963"/>
          </a:xfrm>
        </p:spPr>
      </p:pic>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224238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E-mail Excerpt from </a:t>
            </a:r>
            <a:r>
              <a:rPr lang="en-US" smtClean="0">
                <a:latin typeface="Courier New" panose="02070309020205020404" pitchFamily="49" charset="0"/>
                <a:cs typeface="Courier New" panose="02070309020205020404" pitchFamily="49" charset="0"/>
              </a:rPr>
              <a:t>bmiForm.html</a:t>
            </a:r>
            <a:endParaRPr lang="en-US">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&lt;fieldset class="SectionBackground"&gt;</a:t>
            </a:r>
          </a:p>
          <a:p>
            <a:pPr marL="0" indent="0">
              <a:buNone/>
            </a:pPr>
            <a:r>
              <a:rPr lang="en-US">
                <a:latin typeface="Courier New" panose="02070309020205020404" pitchFamily="49" charset="0"/>
                <a:cs typeface="Courier New" panose="02070309020205020404" pitchFamily="49" charset="0"/>
              </a:rPr>
              <a:t>  &lt;legend class="LegendBackground"&gt;E-mail record?&lt;/legend&gt; </a:t>
            </a:r>
          </a:p>
          <a:p>
            <a:pPr marL="0" indent="0">
              <a:buNone/>
            </a:pPr>
            <a:r>
              <a:rPr lang="en-US">
                <a:latin typeface="Courier New" panose="02070309020205020404" pitchFamily="49" charset="0"/>
                <a:cs typeface="Courier New" panose="02070309020205020404" pitchFamily="49" charset="0"/>
              </a:rPr>
              <a:t>  &lt;table&gt;</a:t>
            </a:r>
          </a:p>
          <a:p>
            <a:pPr marL="0" indent="0">
              <a:buNone/>
            </a:pPr>
            <a:r>
              <a:rPr lang="en-US">
                <a:latin typeface="Courier New" panose="02070309020205020404" pitchFamily="49" charset="0"/>
                <a:cs typeface="Courier New" panose="02070309020205020404" pitchFamily="49" charset="0"/>
              </a:rPr>
              <a:t>    &lt;tr&gt;</a:t>
            </a:r>
          </a:p>
          <a:p>
            <a:pPr marL="0" indent="0">
              <a:buNone/>
            </a:pPr>
            <a:r>
              <a:rPr lang="en-US">
                <a:latin typeface="Courier New" panose="02070309020205020404" pitchFamily="49" charset="0"/>
                <a:cs typeface="Courier New" panose="02070309020205020404" pitchFamily="49" charset="0"/>
              </a:rPr>
              <a:t>      &lt;td colspan="2"&gt;&lt;label for="wantMail"&gt;Do you want your</a:t>
            </a:r>
          </a:p>
          <a:p>
            <a:pPr marL="0" indent="0">
              <a:buNone/>
            </a:pPr>
            <a:r>
              <a:rPr lang="en-US">
                <a:latin typeface="Courier New" panose="02070309020205020404" pitchFamily="49" charset="0"/>
                <a:cs typeface="Courier New" panose="02070309020205020404" pitchFamily="49" charset="0"/>
              </a:rPr>
              <a:t>      BMI sent to you by e-mail?&lt;/label&gt;</a:t>
            </a:r>
          </a:p>
          <a:p>
            <a:pPr marL="0" indent="0">
              <a:buNone/>
            </a:pPr>
            <a:r>
              <a:rPr lang="en-US">
                <a:latin typeface="Courier New" panose="02070309020205020404" pitchFamily="49" charset="0"/>
                <a:cs typeface="Courier New" panose="02070309020205020404" pitchFamily="49" charset="0"/>
              </a:rPr>
              <a:t>      &lt;input id="wantMail" type="checkbox"</a:t>
            </a:r>
          </a:p>
          <a:p>
            <a:pPr marL="0" indent="0">
              <a:buNone/>
            </a:pPr>
            <a:r>
              <a:rPr lang="en-US">
                <a:latin typeface="Courier New" panose="02070309020205020404" pitchFamily="49" charset="0"/>
                <a:cs typeface="Courier New" panose="02070309020205020404" pitchFamily="49" charset="0"/>
              </a:rPr>
              <a:t>        name="wantMail" value="yes"</a:t>
            </a:r>
          </a:p>
          <a:p>
            <a:pPr marL="0" indent="0">
              <a:buNone/>
            </a:pPr>
            <a:r>
              <a:rPr lang="en-US">
                <a:latin typeface="Courier New" panose="02070309020205020404" pitchFamily="49" charset="0"/>
                <a:cs typeface="Courier New" panose="02070309020205020404" pitchFamily="49" charset="0"/>
              </a:rPr>
              <a:t>        </a:t>
            </a:r>
            <a:r>
              <a:rPr lang="en-US">
                <a:solidFill>
                  <a:srgbClr val="FF0000"/>
                </a:solidFill>
                <a:latin typeface="Courier New" panose="02070309020205020404" pitchFamily="49" charset="0"/>
                <a:cs typeface="Courier New" panose="02070309020205020404" pitchFamily="49" charset="0"/>
              </a:rPr>
              <a:t>onchange="handleBMIEmailRequest()"</a:t>
            </a:r>
            <a:r>
              <a:rPr lang="en-US">
                <a:latin typeface="Courier New" panose="02070309020205020404" pitchFamily="49" charset="0"/>
                <a:cs typeface="Courier New" panose="02070309020205020404" pitchFamily="49" charset="0"/>
              </a:rPr>
              <a:t>&gt;&lt;/td&gt;</a:t>
            </a:r>
          </a:p>
          <a:p>
            <a:pPr marL="0" indent="0">
              <a:buNone/>
            </a:pPr>
            <a:r>
              <a:rPr lang="en-US">
                <a:latin typeface="Courier New" panose="02070309020205020404" pitchFamily="49" charset="0"/>
                <a:cs typeface="Courier New" panose="02070309020205020404" pitchFamily="49" charset="0"/>
              </a:rPr>
              <a:t>    &lt;/tr&gt;</a:t>
            </a:r>
          </a:p>
          <a:p>
            <a:pPr marL="0" indent="0">
              <a:buNone/>
            </a:pPr>
            <a:r>
              <a:rPr lang="en-US">
                <a:latin typeface="Courier New" panose="02070309020205020404" pitchFamily="49" charset="0"/>
                <a:cs typeface="Courier New" panose="02070309020205020404" pitchFamily="49" charset="0"/>
              </a:rPr>
              <a:t>    &lt;tr&gt;</a:t>
            </a:r>
          </a:p>
          <a:p>
            <a:pPr marL="0" indent="0">
              <a:buNone/>
            </a:pPr>
            <a:r>
              <a:rPr lang="en-US">
                <a:latin typeface="Courier New" panose="02070309020205020404" pitchFamily="49" charset="0"/>
                <a:cs typeface="Courier New" panose="02070309020205020404" pitchFamily="49" charset="0"/>
              </a:rPr>
              <a:t>      &lt;td&gt;&lt;label for="email"&gt;E-mail Address:&lt;/label&gt;&lt;/td&gt;</a:t>
            </a:r>
          </a:p>
          <a:p>
            <a:pPr marL="0" indent="0">
              <a:buNone/>
            </a:pPr>
            <a:r>
              <a:rPr lang="en-US">
                <a:latin typeface="Courier New" panose="02070309020205020404" pitchFamily="49" charset="0"/>
                <a:cs typeface="Courier New" panose="02070309020205020404" pitchFamily="49" charset="0"/>
              </a:rPr>
              <a:t>      &lt;td&gt;&lt;input id="email" type="text"</a:t>
            </a:r>
          </a:p>
          <a:p>
            <a:pPr marL="0" indent="0">
              <a:buNone/>
            </a:pPr>
            <a:r>
              <a:rPr lang="en-US">
                <a:latin typeface="Courier New" panose="02070309020205020404" pitchFamily="49" charset="0"/>
                <a:cs typeface="Courier New" panose="02070309020205020404" pitchFamily="49" charset="0"/>
              </a:rPr>
              <a:t>        name="email" size="40"</a:t>
            </a:r>
          </a:p>
          <a:p>
            <a:pPr marL="0" indent="0">
              <a:buNone/>
            </a:pPr>
            <a:r>
              <a:rPr lang="en-US">
                <a:latin typeface="Courier New" panose="02070309020205020404" pitchFamily="49" charset="0"/>
                <a:cs typeface="Courier New" panose="02070309020205020404" pitchFamily="49" charset="0"/>
              </a:rPr>
              <a:t>        value="BMI e-mail delivery not yet implemented"</a:t>
            </a:r>
          </a:p>
          <a:p>
            <a:pPr marL="0" indent="0">
              <a:buNone/>
            </a:pPr>
            <a:r>
              <a:rPr lang="en-US">
                <a:latin typeface="Courier New" panose="02070309020205020404" pitchFamily="49" charset="0"/>
                <a:cs typeface="Courier New" panose="02070309020205020404" pitchFamily="49" charset="0"/>
              </a:rPr>
              <a:t>        </a:t>
            </a:r>
            <a:r>
              <a:rPr lang="en-US">
                <a:solidFill>
                  <a:srgbClr val="FF0000"/>
                </a:solidFill>
                <a:latin typeface="Courier New" panose="02070309020205020404" pitchFamily="49" charset="0"/>
                <a:cs typeface="Courier New" panose="02070309020205020404" pitchFamily="49" charset="0"/>
              </a:rPr>
              <a:t>readonly</a:t>
            </a:r>
            <a:r>
              <a:rPr lang="en-US">
                <a:latin typeface="Courier New" panose="02070309020205020404" pitchFamily="49" charset="0"/>
                <a:cs typeface="Courier New" panose="02070309020205020404" pitchFamily="49" charset="0"/>
              </a:rPr>
              <a:t>&gt;&lt;/td&gt;</a:t>
            </a:r>
          </a:p>
          <a:p>
            <a:pPr marL="0" indent="0">
              <a:buNone/>
            </a:pPr>
            <a:r>
              <a:rPr lang="en-US">
                <a:latin typeface="Courier New" panose="02070309020205020404" pitchFamily="49" charset="0"/>
                <a:cs typeface="Courier New" panose="02070309020205020404" pitchFamily="49" charset="0"/>
              </a:rPr>
              <a:t>    &lt;/tr&gt;</a:t>
            </a:r>
          </a:p>
          <a:p>
            <a:pPr marL="0" indent="0">
              <a:buNone/>
            </a:pPr>
            <a:r>
              <a:rPr lang="en-US">
                <a:latin typeface="Courier New" panose="02070309020205020404" pitchFamily="49" charset="0"/>
                <a:cs typeface="Courier New" panose="02070309020205020404" pitchFamily="49" charset="0"/>
              </a:rPr>
              <a:t>  &lt;/table&gt;</a:t>
            </a:r>
          </a:p>
          <a:p>
            <a:pPr marL="0" indent="0">
              <a:buNone/>
            </a:pPr>
            <a:r>
              <a:rPr lang="en-US">
                <a:latin typeface="Courier New" panose="02070309020205020404" pitchFamily="49" charset="0"/>
                <a:cs typeface="Courier New" panose="02070309020205020404" pitchFamily="49" charset="0"/>
              </a:rPr>
              <a:t>&lt;/fieldset&gt;</a:t>
            </a: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4106470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E-mail Request Handler from </a:t>
            </a:r>
            <a:r>
              <a:rPr lang="en-US" smtClean="0">
                <a:latin typeface="Courier New" panose="02070309020205020404" pitchFamily="49" charset="0"/>
                <a:cs typeface="Courier New" panose="02070309020205020404" pitchFamily="49" charset="0"/>
              </a:rPr>
              <a:t>bmiFormValidate.js</a:t>
            </a:r>
            <a:endParaRPr lang="en-US">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a:bodyPr>
          <a:lstStyle/>
          <a:p>
            <a:pPr marL="0" indent="0">
              <a:buNone/>
            </a:pPr>
            <a:r>
              <a:rPr lang="en-US" sz="1400">
                <a:latin typeface="Courier New" panose="02070309020205020404" pitchFamily="49" charset="0"/>
                <a:cs typeface="Courier New" panose="02070309020205020404" pitchFamily="49" charset="0"/>
              </a:rPr>
              <a:t>function handleBMIEmailRequest()</a:t>
            </a:r>
          </a:p>
          <a:p>
            <a:pPr marL="0" indent="0">
              <a:buNone/>
            </a:pPr>
            <a:r>
              <a:rPr lang="en-US" sz="1400">
                <a:latin typeface="Courier New" panose="02070309020205020404" pitchFamily="49" charset="0"/>
                <a:cs typeface="Courier New" panose="02070309020205020404" pitchFamily="49" charset="0"/>
              </a:rPr>
              <a:t>{</a:t>
            </a:r>
          </a:p>
          <a:p>
            <a:pPr marL="0" indent="0">
              <a:buNone/>
            </a:pPr>
            <a:r>
              <a:rPr lang="en-US" sz="1400">
                <a:latin typeface="Courier New" panose="02070309020205020404" pitchFamily="49" charset="0"/>
                <a:cs typeface="Courier New" panose="02070309020205020404" pitchFamily="49" charset="0"/>
              </a:rPr>
              <a:t>    var bmiFormObj = document.getElementById("bmiForm");</a:t>
            </a:r>
          </a:p>
          <a:p>
            <a:pPr marL="0" indent="0">
              <a:buNone/>
            </a:pPr>
            <a:r>
              <a:rPr lang="en-US" sz="1400">
                <a:latin typeface="Courier New" panose="02070309020205020404" pitchFamily="49" charset="0"/>
                <a:cs typeface="Courier New" panose="02070309020205020404" pitchFamily="49" charset="0"/>
              </a:rPr>
              <a:t>    if (bmiFormObj.wantMail.checked)</a:t>
            </a:r>
          </a:p>
          <a:p>
            <a:pPr marL="0" indent="0">
              <a:buNone/>
            </a:pPr>
            <a:r>
              <a:rPr lang="en-US" sz="1400">
                <a:latin typeface="Courier New" panose="02070309020205020404" pitchFamily="49" charset="0"/>
                <a:cs typeface="Courier New" panose="02070309020205020404" pitchFamily="49" charset="0"/>
              </a:rPr>
              <a:t>    {</a:t>
            </a:r>
          </a:p>
          <a:p>
            <a:pPr marL="0" indent="0">
              <a:buNone/>
            </a:pPr>
            <a:r>
              <a:rPr lang="en-US" sz="1400">
                <a:latin typeface="Courier New" panose="02070309020205020404" pitchFamily="49" charset="0"/>
                <a:cs typeface="Courier New" panose="02070309020205020404" pitchFamily="49" charset="0"/>
              </a:rPr>
              <a:t>        alert("Sorry, but the e-mail feature is currently not supported."</a:t>
            </a:r>
          </a:p>
          <a:p>
            <a:pPr marL="0" indent="0">
              <a:buNone/>
            </a:pPr>
            <a:r>
              <a:rPr lang="en-US" sz="1400">
                <a:latin typeface="Courier New" panose="02070309020205020404" pitchFamily="49" charset="0"/>
                <a:cs typeface="Courier New" panose="02070309020205020404" pitchFamily="49" charset="0"/>
              </a:rPr>
              <a:t>              + "\nThus your e-mail address cannot be entered.");</a:t>
            </a:r>
          </a:p>
          <a:p>
            <a:pPr marL="0" indent="0">
              <a:buNone/>
            </a:pPr>
            <a:r>
              <a:rPr lang="en-US" sz="1400">
                <a:latin typeface="Courier New" panose="02070309020205020404" pitchFamily="49" charset="0"/>
                <a:cs typeface="Courier New" panose="02070309020205020404" pitchFamily="49" charset="0"/>
              </a:rPr>
              <a:t>    }</a:t>
            </a:r>
          </a:p>
          <a:p>
            <a:pPr marL="0" indent="0">
              <a:buNone/>
            </a:pPr>
            <a:r>
              <a:rPr lang="en-US" sz="1400">
                <a:latin typeface="Courier New" panose="02070309020205020404" pitchFamily="49" charset="0"/>
                <a:cs typeface="Courier New" panose="02070309020205020404" pitchFamily="49" charset="0"/>
              </a:rPr>
              <a:t>    bmiFormObj.wantMail.checked = false;</a:t>
            </a: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291211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Trying to Submit</a:t>
            </a:r>
            <a:br>
              <a:rPr lang="en-US" smtClean="0"/>
            </a:br>
            <a:r>
              <a:rPr lang="en-US" smtClean="0"/>
              <a:t>an Empty Feedback Form</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018" y="1600200"/>
            <a:ext cx="6581964" cy="4525963"/>
          </a:xfrm>
        </p:spPr>
      </p:pic>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271550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HTML5 </a:t>
            </a:r>
            <a:r>
              <a:rPr lang="en-US" smtClean="0"/>
              <a:t>Error Detection</a:t>
            </a:r>
            <a:br>
              <a:rPr lang="en-US" smtClean="0"/>
            </a:br>
            <a:r>
              <a:rPr lang="en-US" smtClean="0"/>
              <a:t>Without JavaScript</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018" y="1600200"/>
            <a:ext cx="6581964" cy="4525963"/>
          </a:xfrm>
        </p:spPr>
      </p:pic>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324550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Excerpt from </a:t>
            </a:r>
            <a:r>
              <a:rPr lang="en-US" smtClean="0">
                <a:latin typeface="Courier New" panose="02070309020205020404" pitchFamily="49" charset="0"/>
                <a:cs typeface="Courier New" panose="02070309020205020404" pitchFamily="49" charset="0"/>
              </a:rPr>
              <a:t>feedbackForm.html</a:t>
            </a:r>
            <a:endParaRPr lang="en-US">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a:bodyPr>
          <a:lstStyle/>
          <a:p>
            <a:pPr marL="0" indent="0">
              <a:buNone/>
            </a:pPr>
            <a:endParaRPr lang="en-US" sz="1600" smtClean="0">
              <a:latin typeface="Courier New" panose="02070309020205020404" pitchFamily="49" charset="0"/>
              <a:cs typeface="Courier New" panose="02070309020205020404" pitchFamily="49" charset="0"/>
            </a:endParaRPr>
          </a:p>
          <a:p>
            <a:pPr marL="0" indent="0">
              <a:buNone/>
            </a:pPr>
            <a:r>
              <a:rPr lang="en-US" sz="1600" smtClean="0">
                <a:latin typeface="Courier New" panose="02070309020205020404" pitchFamily="49" charset="0"/>
                <a:cs typeface="Courier New" panose="02070309020205020404" pitchFamily="49" charset="0"/>
              </a:rPr>
              <a:t>&lt;</a:t>
            </a:r>
            <a:r>
              <a:rPr lang="en-US" sz="1600">
                <a:latin typeface="Courier New" panose="02070309020205020404" pitchFamily="49" charset="0"/>
                <a:cs typeface="Courier New" panose="02070309020205020404" pitchFamily="49" charset="0"/>
              </a:rPr>
              <a:t>tr&gt;</a:t>
            </a:r>
          </a:p>
          <a:p>
            <a:pPr marL="0" indent="0">
              <a:buNone/>
            </a:pPr>
            <a:r>
              <a:rPr lang="en-US" sz="1600">
                <a:latin typeface="Courier New" panose="02070309020205020404" pitchFamily="49" charset="0"/>
                <a:cs typeface="Courier New" panose="02070309020205020404" pitchFamily="49" charset="0"/>
              </a:rPr>
              <a:t>  </a:t>
            </a:r>
            <a:r>
              <a:rPr lang="en-US" sz="1600" smtClean="0">
                <a:latin typeface="Courier New" panose="02070309020205020404" pitchFamily="49" charset="0"/>
                <a:cs typeface="Courier New" panose="02070309020205020404" pitchFamily="49" charset="0"/>
              </a:rPr>
              <a:t>&lt;</a:t>
            </a:r>
            <a:r>
              <a:rPr lang="en-US" sz="1600">
                <a:latin typeface="Courier New" panose="02070309020205020404" pitchFamily="49" charset="0"/>
                <a:cs typeface="Courier New" panose="02070309020205020404" pitchFamily="49" charset="0"/>
              </a:rPr>
              <a:t>td&gt;Last Name:&lt;/td&gt;</a:t>
            </a:r>
          </a:p>
          <a:p>
            <a:pPr marL="0" indent="0">
              <a:buNone/>
            </a:pPr>
            <a:r>
              <a:rPr lang="en-US" sz="1600">
                <a:latin typeface="Courier New" panose="02070309020205020404" pitchFamily="49" charset="0"/>
                <a:cs typeface="Courier New" panose="02070309020205020404" pitchFamily="49" charset="0"/>
              </a:rPr>
              <a:t>  </a:t>
            </a:r>
            <a:r>
              <a:rPr lang="en-US" sz="1600" smtClean="0">
                <a:latin typeface="Courier New" panose="02070309020205020404" pitchFamily="49" charset="0"/>
                <a:cs typeface="Courier New" panose="02070309020205020404" pitchFamily="49" charset="0"/>
              </a:rPr>
              <a:t>&lt;</a:t>
            </a:r>
            <a:r>
              <a:rPr lang="en-US" sz="1600">
                <a:latin typeface="Courier New" panose="02070309020205020404" pitchFamily="49" charset="0"/>
                <a:cs typeface="Courier New" panose="02070309020205020404" pitchFamily="49" charset="0"/>
              </a:rPr>
              <a:t>td</a:t>
            </a:r>
            <a:r>
              <a:rPr lang="en-US" sz="1600" smtClean="0">
                <a:latin typeface="Courier New" panose="02070309020205020404" pitchFamily="49" charset="0"/>
                <a:cs typeface="Courier New" panose="02070309020205020404" pitchFamily="49" charset="0"/>
              </a:rPr>
              <a:t>&gt;</a:t>
            </a:r>
          </a:p>
          <a:p>
            <a:pPr marL="0" indent="0">
              <a:buNone/>
            </a:pPr>
            <a:r>
              <a:rPr lang="en-US" sz="1600">
                <a:latin typeface="Courier New" panose="02070309020205020404" pitchFamily="49" charset="0"/>
                <a:cs typeface="Courier New" panose="02070309020205020404" pitchFamily="49" charset="0"/>
              </a:rPr>
              <a:t> </a:t>
            </a:r>
            <a:r>
              <a:rPr lang="en-US" sz="1600" smtClean="0">
                <a:latin typeface="Courier New" panose="02070309020205020404" pitchFamily="49" charset="0"/>
                <a:cs typeface="Courier New" panose="02070309020205020404" pitchFamily="49" charset="0"/>
              </a:rPr>
              <a:t>   &lt;</a:t>
            </a:r>
            <a:r>
              <a:rPr lang="en-US" sz="1600">
                <a:latin typeface="Courier New" panose="02070309020205020404" pitchFamily="49" charset="0"/>
                <a:cs typeface="Courier New" panose="02070309020205020404" pitchFamily="49" charset="0"/>
              </a:rPr>
              <a:t>input type="text" name="lastName" size="40"</a:t>
            </a:r>
          </a:p>
          <a:p>
            <a:pPr marL="0" indent="0">
              <a:buNone/>
            </a:pPr>
            <a:r>
              <a:rPr lang="en-US" sz="1600">
                <a:latin typeface="Courier New" panose="02070309020205020404" pitchFamily="49" charset="0"/>
                <a:cs typeface="Courier New" panose="02070309020205020404" pitchFamily="49" charset="0"/>
              </a:rPr>
              <a:t>     </a:t>
            </a:r>
            <a:r>
              <a:rPr lang="en-US" sz="1600" smtClean="0">
                <a:latin typeface="Courier New" panose="02070309020205020404" pitchFamily="49" charset="0"/>
                <a:cs typeface="Courier New" panose="02070309020205020404" pitchFamily="49" charset="0"/>
              </a:rPr>
              <a:t> </a:t>
            </a:r>
            <a:r>
              <a:rPr lang="en-US" sz="1600" smtClean="0">
                <a:solidFill>
                  <a:srgbClr val="FF0000"/>
                </a:solidFill>
                <a:latin typeface="Courier New" panose="02070309020205020404" pitchFamily="49" charset="0"/>
                <a:cs typeface="Courier New" panose="02070309020205020404" pitchFamily="49" charset="0"/>
              </a:rPr>
              <a:t>title</a:t>
            </a:r>
            <a:r>
              <a:rPr lang="en-US" sz="1600">
                <a:solidFill>
                  <a:srgbClr val="FF0000"/>
                </a:solidFill>
                <a:latin typeface="Courier New" panose="02070309020205020404" pitchFamily="49" charset="0"/>
                <a:cs typeface="Courier New" panose="02070309020205020404" pitchFamily="49" charset="0"/>
              </a:rPr>
              <a:t>="Initial capital, then lowercase and no spaces"</a:t>
            </a:r>
          </a:p>
          <a:p>
            <a:pPr marL="0" indent="0">
              <a:buNone/>
            </a:pPr>
            <a:r>
              <a:rPr lang="en-US" sz="1600">
                <a:latin typeface="Courier New" panose="02070309020205020404" pitchFamily="49" charset="0"/>
                <a:cs typeface="Courier New" panose="02070309020205020404" pitchFamily="49" charset="0"/>
              </a:rPr>
              <a:t>      </a:t>
            </a:r>
            <a:r>
              <a:rPr lang="en-US" sz="1600" smtClean="0">
                <a:solidFill>
                  <a:srgbClr val="FF0000"/>
                </a:solidFill>
                <a:latin typeface="Courier New" panose="02070309020205020404" pitchFamily="49" charset="0"/>
                <a:cs typeface="Courier New" panose="02070309020205020404" pitchFamily="49" charset="0"/>
              </a:rPr>
              <a:t>pattern</a:t>
            </a:r>
            <a:r>
              <a:rPr lang="en-US" sz="1600">
                <a:solidFill>
                  <a:srgbClr val="FF0000"/>
                </a:solidFill>
                <a:latin typeface="Courier New" panose="02070309020205020404" pitchFamily="49" charset="0"/>
                <a:cs typeface="Courier New" panose="02070309020205020404" pitchFamily="49" charset="0"/>
              </a:rPr>
              <a:t>="^[A-Z][a-z]*$"</a:t>
            </a:r>
            <a:r>
              <a:rPr lang="en-US" sz="1600">
                <a:latin typeface="Courier New" panose="02070309020205020404" pitchFamily="49" charset="0"/>
                <a:cs typeface="Courier New" panose="02070309020205020404" pitchFamily="49" charset="0"/>
              </a:rPr>
              <a:t> </a:t>
            </a:r>
            <a:r>
              <a:rPr lang="en-US" sz="1600">
                <a:solidFill>
                  <a:srgbClr val="FF0000"/>
                </a:solidFill>
                <a:latin typeface="Courier New" panose="02070309020205020404" pitchFamily="49" charset="0"/>
                <a:cs typeface="Courier New" panose="02070309020205020404" pitchFamily="49" charset="0"/>
              </a:rPr>
              <a:t>required</a:t>
            </a:r>
            <a:r>
              <a:rPr lang="en-US" sz="1600">
                <a:latin typeface="Courier New" panose="02070309020205020404" pitchFamily="49" charset="0"/>
                <a:cs typeface="Courier New" panose="02070309020205020404" pitchFamily="49" charset="0"/>
              </a:rPr>
              <a:t>&gt;&lt;/td&gt;</a:t>
            </a:r>
          </a:p>
          <a:p>
            <a:pPr marL="0" indent="0">
              <a:buNone/>
            </a:pPr>
            <a:r>
              <a:rPr lang="en-US" sz="1600" smtClean="0">
                <a:latin typeface="Courier New" panose="02070309020205020404" pitchFamily="49" charset="0"/>
                <a:cs typeface="Courier New" panose="02070309020205020404" pitchFamily="49" charset="0"/>
              </a:rPr>
              <a:t>&lt;/tr&gt;</a:t>
            </a:r>
          </a:p>
          <a:p>
            <a:pPr marL="0" indent="0">
              <a:buNone/>
            </a:pPr>
            <a:endParaRPr lang="en-US" sz="1600">
              <a:latin typeface="Courier New" panose="02070309020205020404" pitchFamily="49" charset="0"/>
              <a:cs typeface="Courier New" panose="02070309020205020404" pitchFamily="49" charset="0"/>
            </a:endParaRPr>
          </a:p>
          <a:p>
            <a:r>
              <a:rPr lang="en-US" sz="2000" smtClean="0">
                <a:cs typeface="Courier New" panose="02070309020205020404" pitchFamily="49" charset="0"/>
              </a:rPr>
              <a:t>The </a:t>
            </a:r>
            <a:r>
              <a:rPr lang="en-US" sz="2000" smtClean="0">
                <a:latin typeface="Courier New" panose="02070309020205020404" pitchFamily="49" charset="0"/>
                <a:cs typeface="Courier New" panose="02070309020205020404" pitchFamily="49" charset="0"/>
              </a:rPr>
              <a:t>title</a:t>
            </a:r>
            <a:r>
              <a:rPr lang="en-US" sz="2000" smtClean="0">
                <a:cs typeface="Courier New" panose="02070309020205020404" pitchFamily="49" charset="0"/>
              </a:rPr>
              <a:t> attribute pops up a reminder of what should go in the textbox.</a:t>
            </a:r>
          </a:p>
          <a:p>
            <a:r>
              <a:rPr lang="en-US" sz="2000" smtClean="0">
                <a:cs typeface="Courier New" panose="02070309020205020404" pitchFamily="49" charset="0"/>
              </a:rPr>
              <a:t>The value of the new HTML5 </a:t>
            </a:r>
            <a:r>
              <a:rPr lang="en-US" sz="2000" smtClean="0">
                <a:latin typeface="Courier New" panose="02070309020205020404" pitchFamily="49" charset="0"/>
                <a:cs typeface="Courier New" panose="02070309020205020404" pitchFamily="49" charset="0"/>
              </a:rPr>
              <a:t>pattern</a:t>
            </a:r>
            <a:r>
              <a:rPr lang="en-US" sz="2000" smtClean="0">
                <a:cs typeface="Courier New" panose="02070309020205020404" pitchFamily="49" charset="0"/>
              </a:rPr>
              <a:t> attribute </a:t>
            </a:r>
            <a:r>
              <a:rPr lang="en-US" sz="2000" smtClean="0">
                <a:cs typeface="Courier New" panose="02070309020205020404" pitchFamily="49" charset="0"/>
              </a:rPr>
              <a:t>is </a:t>
            </a:r>
            <a:r>
              <a:rPr lang="en-US" sz="2000" smtClean="0">
                <a:cs typeface="Courier New" panose="02070309020205020404" pitchFamily="49" charset="0"/>
              </a:rPr>
              <a:t>a regular expression describing what valid input to the textbox looks like.</a:t>
            </a:r>
          </a:p>
          <a:p>
            <a:r>
              <a:rPr lang="en-US" sz="2000" smtClean="0">
                <a:cs typeface="Courier New" panose="02070309020205020404" pitchFamily="49" charset="0"/>
              </a:rPr>
              <a:t>The </a:t>
            </a:r>
            <a:r>
              <a:rPr lang="en-US" sz="2000" smtClean="0">
                <a:latin typeface="Courier New" panose="02070309020205020404" pitchFamily="49" charset="0"/>
                <a:cs typeface="Courier New" panose="02070309020205020404" pitchFamily="49" charset="0"/>
              </a:rPr>
              <a:t>required</a:t>
            </a:r>
            <a:r>
              <a:rPr lang="en-US" sz="2000" smtClean="0">
                <a:cs typeface="Courier New" panose="02070309020205020404" pitchFamily="49" charset="0"/>
              </a:rPr>
              <a:t> attribute says the textbox cannot be empty.</a:t>
            </a:r>
            <a:endParaRPr lang="en-US" sz="200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1137988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Some Comments on Our Revised </a:t>
            </a:r>
            <a:r>
              <a:rPr lang="en-US" smtClean="0">
                <a:latin typeface="Courier New" pitchFamily="49" charset="0"/>
                <a:cs typeface="Courier New" pitchFamily="49" charset="0"/>
              </a:rPr>
              <a:t>index.html</a:t>
            </a:r>
            <a:endParaRPr lang="en-US">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85000" lnSpcReduction="10000"/>
          </a:bodyPr>
          <a:lstStyle/>
          <a:p>
            <a:r>
              <a:rPr lang="en-US" smtClean="0"/>
              <a:t>The same </a:t>
            </a:r>
            <a:r>
              <a:rPr lang="en-US" smtClean="0">
                <a:latin typeface="Courier New" pitchFamily="49" charset="0"/>
                <a:cs typeface="Courier New" pitchFamily="49" charset="0"/>
              </a:rPr>
              <a:t>index.html</a:t>
            </a:r>
            <a:r>
              <a:rPr lang="en-US" smtClean="0"/>
              <a:t> is used for both </a:t>
            </a:r>
            <a:r>
              <a:rPr lang="en-US" smtClean="0">
                <a:latin typeface="Courier New" pitchFamily="49" charset="0"/>
                <a:cs typeface="Courier New" pitchFamily="49" charset="0"/>
              </a:rPr>
              <a:t>nature1</a:t>
            </a:r>
            <a:r>
              <a:rPr lang="en-US" smtClean="0"/>
              <a:t> and </a:t>
            </a:r>
            <a:r>
              <a:rPr lang="en-US" smtClean="0">
                <a:latin typeface="Courier New" pitchFamily="49" charset="0"/>
                <a:cs typeface="Courier New" pitchFamily="49" charset="0"/>
              </a:rPr>
              <a:t>nature2</a:t>
            </a:r>
            <a:r>
              <a:rPr lang="en-US" smtClean="0"/>
              <a:t> versions of our website in this chapter.</a:t>
            </a:r>
          </a:p>
          <a:p>
            <a:r>
              <a:rPr lang="en-US" smtClean="0"/>
              <a:t>The file includes links to two JavaScript scripts in its </a:t>
            </a:r>
            <a:r>
              <a:rPr lang="en-US" smtClean="0">
                <a:latin typeface="Courier New" pitchFamily="49" charset="0"/>
                <a:cs typeface="Courier New" pitchFamily="49" charset="0"/>
              </a:rPr>
              <a:t>head</a:t>
            </a:r>
            <a:r>
              <a:rPr lang="en-US" smtClean="0"/>
              <a:t> element: one to rotate the images and one for the dropdown menus.</a:t>
            </a:r>
          </a:p>
          <a:p>
            <a:r>
              <a:rPr lang="en-US" smtClean="0"/>
              <a:t>The </a:t>
            </a:r>
            <a:r>
              <a:rPr lang="en-US" smtClean="0">
                <a:latin typeface="Courier New" pitchFamily="49" charset="0"/>
                <a:cs typeface="Courier New" pitchFamily="49" charset="0"/>
              </a:rPr>
              <a:t>body</a:t>
            </a:r>
            <a:r>
              <a:rPr lang="en-US" smtClean="0"/>
              <a:t> element has an </a:t>
            </a:r>
            <a:r>
              <a:rPr lang="en-US" smtClean="0">
                <a:latin typeface="Courier New" pitchFamily="49" charset="0"/>
                <a:cs typeface="Courier New" pitchFamily="49" charset="0"/>
              </a:rPr>
              <a:t>onload</a:t>
            </a:r>
            <a:r>
              <a:rPr lang="en-US" smtClean="0"/>
              <a:t> event attribute whose value is a JavaScript function to start the image rotation.</a:t>
            </a:r>
          </a:p>
          <a:p>
            <a:r>
              <a:rPr lang="en-US" smtClean="0"/>
              <a:t>The </a:t>
            </a:r>
            <a:r>
              <a:rPr lang="en-US" smtClean="0">
                <a:latin typeface="Courier New" pitchFamily="49" charset="0"/>
                <a:cs typeface="Courier New" pitchFamily="49" charset="0"/>
              </a:rPr>
              <a:t>src</a:t>
            </a:r>
            <a:r>
              <a:rPr lang="en-US" smtClean="0"/>
              <a:t> attribute of the </a:t>
            </a:r>
            <a:r>
              <a:rPr lang="en-US" smtClean="0">
                <a:latin typeface="Courier New" pitchFamily="49" charset="0"/>
                <a:cs typeface="Courier New" pitchFamily="49" charset="0"/>
              </a:rPr>
              <a:t>img</a:t>
            </a:r>
            <a:r>
              <a:rPr lang="en-US" smtClean="0"/>
              <a:t> element is initially empty but will be given the paths to the various images as the image rotation progresses.</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03317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Relevant Parts of Our Revised </a:t>
            </a:r>
            <a:r>
              <a:rPr lang="en-US" smtClean="0">
                <a:latin typeface="Courier New" pitchFamily="49" charset="0"/>
                <a:cs typeface="Courier New" pitchFamily="49" charset="0"/>
              </a:rPr>
              <a:t>index.html</a:t>
            </a:r>
            <a:r>
              <a:rPr lang="en-US" smtClean="0">
                <a:latin typeface="+mn-lt"/>
                <a:cs typeface="Courier New" pitchFamily="49" charset="0"/>
              </a:rPr>
              <a:t> (after loading)</a:t>
            </a:r>
            <a:endParaRPr lang="en-US">
              <a:latin typeface="Courier New" pitchFamily="49" charset="0"/>
              <a:cs typeface="Courier New" pitchFamily="49" charset="0"/>
            </a:endParaRPr>
          </a:p>
        </p:txBody>
      </p:sp>
      <p:sp>
        <p:nvSpPr>
          <p:cNvPr id="3" name="Content Placeholder 2"/>
          <p:cNvSpPr>
            <a:spLocks noGrp="1"/>
          </p:cNvSpPr>
          <p:nvPr>
            <p:ph idx="1"/>
          </p:nvPr>
        </p:nvSpPr>
        <p:spPr/>
        <p:txBody>
          <a:bodyPr>
            <a:normAutofit lnSpcReduction="10000"/>
          </a:bodyPr>
          <a:lstStyle/>
          <a:p>
            <a:pPr marL="0" indent="0">
              <a:buNone/>
            </a:pPr>
            <a:r>
              <a:rPr lang="en-US" sz="1400">
                <a:latin typeface="Courier New" pitchFamily="49" charset="0"/>
                <a:cs typeface="Courier New" pitchFamily="49" charset="0"/>
              </a:rPr>
              <a:t> </a:t>
            </a:r>
            <a:r>
              <a:rPr lang="en-US" sz="1400" smtClean="0">
                <a:latin typeface="Courier New" pitchFamily="49" charset="0"/>
                <a:cs typeface="Courier New" pitchFamily="49" charset="0"/>
              </a:rPr>
              <a:t> &lt;</a:t>
            </a:r>
            <a:r>
              <a:rPr lang="en-US" sz="1400">
                <a:latin typeface="Courier New" pitchFamily="49" charset="0"/>
                <a:cs typeface="Courier New" pitchFamily="49" charset="0"/>
              </a:rPr>
              <a:t>head&gt;</a:t>
            </a:r>
          </a:p>
          <a:p>
            <a:pPr marL="0" indent="0">
              <a:buNone/>
            </a:pPr>
            <a:r>
              <a:rPr lang="en-US" sz="1400">
                <a:latin typeface="Courier New" pitchFamily="49" charset="0"/>
                <a:cs typeface="Courier New" pitchFamily="49" charset="0"/>
              </a:rPr>
              <a:t>    &lt;meta charset="utf-8"&gt;</a:t>
            </a:r>
          </a:p>
          <a:p>
            <a:pPr marL="0" indent="0">
              <a:buNone/>
            </a:pPr>
            <a:r>
              <a:rPr lang="en-US" sz="1400">
                <a:latin typeface="Courier New" pitchFamily="49" charset="0"/>
                <a:cs typeface="Courier New" pitchFamily="49" charset="0"/>
              </a:rPr>
              <a:t>    &lt;meta name="viewport" content="width=device-width"&gt;</a:t>
            </a:r>
          </a:p>
          <a:p>
            <a:pPr marL="0" indent="0">
              <a:buNone/>
            </a:pPr>
            <a:r>
              <a:rPr lang="en-US" sz="1400">
                <a:latin typeface="Courier New" pitchFamily="49" charset="0"/>
                <a:cs typeface="Courier New" pitchFamily="49" charset="0"/>
              </a:rPr>
              <a:t>    &lt;base href="http://cs.smu.ca/webbook2e/ch07/nature1/"&gt;</a:t>
            </a:r>
          </a:p>
          <a:p>
            <a:pPr marL="0" indent="0">
              <a:buNone/>
            </a:pPr>
            <a:r>
              <a:rPr lang="en-US" sz="1400">
                <a:latin typeface="Courier New" pitchFamily="49" charset="0"/>
                <a:cs typeface="Courier New" pitchFamily="49" charset="0"/>
              </a:rPr>
              <a:t>    &lt;link rel="stylesheet" href="css/desktop.css"&gt;</a:t>
            </a:r>
          </a:p>
          <a:p>
            <a:pPr marL="0" indent="0">
              <a:buNone/>
            </a:pPr>
            <a:r>
              <a:rPr lang="en-US" sz="1400">
                <a:latin typeface="Courier New" pitchFamily="49" charset="0"/>
                <a:cs typeface="Courier New" pitchFamily="49" charset="0"/>
              </a:rPr>
              <a:t>    &lt;link rel="stylesheet" href="css/tablet.css"</a:t>
            </a:r>
          </a:p>
          <a:p>
            <a:pPr marL="0" indent="0">
              <a:buNone/>
            </a:pPr>
            <a:r>
              <a:rPr lang="en-US" sz="1400">
                <a:latin typeface="Courier New" pitchFamily="49" charset="0"/>
                <a:cs typeface="Courier New" pitchFamily="49" charset="0"/>
              </a:rPr>
              <a:t>          media="screen and (max-width: 900px)"&gt;</a:t>
            </a:r>
          </a:p>
          <a:p>
            <a:pPr marL="0" indent="0">
              <a:buNone/>
            </a:pPr>
            <a:r>
              <a:rPr lang="en-US" sz="1400">
                <a:latin typeface="Courier New" pitchFamily="49" charset="0"/>
                <a:cs typeface="Courier New" pitchFamily="49" charset="0"/>
              </a:rPr>
              <a:t>    </a:t>
            </a:r>
            <a:r>
              <a:rPr lang="en-US" sz="1400">
                <a:solidFill>
                  <a:srgbClr val="FF0000"/>
                </a:solidFill>
                <a:latin typeface="Courier New" pitchFamily="49" charset="0"/>
                <a:cs typeface="Courier New" pitchFamily="49" charset="0"/>
              </a:rPr>
              <a:t>&lt;script src="scripts/rotate.js"&gt;&lt;/script&gt;</a:t>
            </a:r>
          </a:p>
          <a:p>
            <a:pPr marL="0" indent="0">
              <a:buNone/>
            </a:pPr>
            <a:r>
              <a:rPr lang="en-US" sz="1400">
                <a:solidFill>
                  <a:srgbClr val="FF0000"/>
                </a:solidFill>
                <a:latin typeface="Courier New" pitchFamily="49" charset="0"/>
                <a:cs typeface="Courier New" pitchFamily="49" charset="0"/>
              </a:rPr>
              <a:t>    &lt;script src="scripts/menus.js"&gt;&lt;/script&gt;</a:t>
            </a:r>
          </a:p>
          <a:p>
            <a:pPr marL="0" indent="0">
              <a:buNone/>
            </a:pPr>
            <a:r>
              <a:rPr lang="en-US" sz="1400">
                <a:latin typeface="Courier New" pitchFamily="49" charset="0"/>
                <a:cs typeface="Courier New" pitchFamily="49" charset="0"/>
              </a:rPr>
              <a:t>    &lt;title&gt;Nature's Source - Canada's largest </a:t>
            </a:r>
            <a:r>
              <a:rPr lang="en-US" sz="1400" smtClean="0">
                <a:latin typeface="Courier New" pitchFamily="49" charset="0"/>
                <a:cs typeface="Courier New" pitchFamily="49" charset="0"/>
              </a:rPr>
              <a:t>... store</a:t>
            </a:r>
            <a:r>
              <a:rPr lang="en-US" sz="1400">
                <a:latin typeface="Courier New" pitchFamily="49" charset="0"/>
                <a:cs typeface="Courier New" pitchFamily="49" charset="0"/>
              </a:rPr>
              <a:t>&lt;/title&gt;</a:t>
            </a:r>
          </a:p>
          <a:p>
            <a:pPr marL="0" indent="0">
              <a:buNone/>
            </a:pPr>
            <a:r>
              <a:rPr lang="en-US" sz="1400">
                <a:latin typeface="Courier New" pitchFamily="49" charset="0"/>
                <a:cs typeface="Courier New" pitchFamily="49" charset="0"/>
              </a:rPr>
              <a:t>  &lt;/head</a:t>
            </a:r>
            <a:r>
              <a:rPr lang="en-US" sz="1400" smtClean="0">
                <a:latin typeface="Courier New" pitchFamily="49" charset="0"/>
                <a:cs typeface="Courier New" pitchFamily="49" charset="0"/>
              </a:rPr>
              <a:t>&gt;</a:t>
            </a:r>
          </a:p>
          <a:p>
            <a:pPr marL="0" indent="0">
              <a:buNone/>
            </a:pPr>
            <a:r>
              <a:rPr lang="en-US" sz="1400">
                <a:latin typeface="Courier New" pitchFamily="49" charset="0"/>
                <a:cs typeface="Courier New" pitchFamily="49" charset="0"/>
              </a:rPr>
              <a:t> </a:t>
            </a:r>
            <a:r>
              <a:rPr lang="en-US" sz="1400" smtClean="0">
                <a:latin typeface="Courier New" pitchFamily="49" charset="0"/>
                <a:cs typeface="Courier New" pitchFamily="49" charset="0"/>
              </a:rPr>
              <a:t> ...</a:t>
            </a:r>
          </a:p>
          <a:p>
            <a:pPr marL="0" indent="0">
              <a:buNone/>
            </a:pPr>
            <a:r>
              <a:rPr lang="en-US" sz="1400">
                <a:latin typeface="Courier New" pitchFamily="49" charset="0"/>
                <a:cs typeface="Courier New" pitchFamily="49" charset="0"/>
              </a:rPr>
              <a:t> </a:t>
            </a:r>
            <a:r>
              <a:rPr lang="en-US" sz="1400" smtClean="0">
                <a:latin typeface="Courier New" pitchFamily="49" charset="0"/>
                <a:cs typeface="Courier New" pitchFamily="49" charset="0"/>
              </a:rPr>
              <a:t> &lt;</a:t>
            </a:r>
            <a:r>
              <a:rPr lang="en-US" sz="1400">
                <a:latin typeface="Courier New" pitchFamily="49" charset="0"/>
                <a:cs typeface="Courier New" pitchFamily="49" charset="0"/>
              </a:rPr>
              <a:t>body </a:t>
            </a:r>
            <a:r>
              <a:rPr lang="en-US" sz="1400">
                <a:solidFill>
                  <a:srgbClr val="FF0000"/>
                </a:solidFill>
                <a:latin typeface="Courier New" pitchFamily="49" charset="0"/>
                <a:cs typeface="Courier New" pitchFamily="49" charset="0"/>
              </a:rPr>
              <a:t>onload="startRotation</a:t>
            </a:r>
            <a:r>
              <a:rPr lang="en-US" sz="1400" smtClean="0">
                <a:solidFill>
                  <a:srgbClr val="FF0000"/>
                </a:solidFill>
                <a:latin typeface="Courier New" pitchFamily="49" charset="0"/>
                <a:cs typeface="Courier New" pitchFamily="49" charset="0"/>
              </a:rPr>
              <a:t>()"</a:t>
            </a:r>
            <a:r>
              <a:rPr lang="en-US" sz="1400" smtClean="0">
                <a:latin typeface="Courier New" pitchFamily="49" charset="0"/>
                <a:cs typeface="Courier New" pitchFamily="49" charset="0"/>
              </a:rPr>
              <a:t>&gt;</a:t>
            </a:r>
          </a:p>
          <a:p>
            <a:pPr marL="0" indent="0">
              <a:buNone/>
            </a:pPr>
            <a:r>
              <a:rPr lang="en-US" sz="1400">
                <a:latin typeface="Courier New" pitchFamily="49" charset="0"/>
                <a:cs typeface="Courier New" pitchFamily="49" charset="0"/>
              </a:rPr>
              <a:t> </a:t>
            </a:r>
            <a:r>
              <a:rPr lang="en-US" sz="1400" smtClean="0">
                <a:latin typeface="Courier New" pitchFamily="49" charset="0"/>
                <a:cs typeface="Courier New" pitchFamily="49" charset="0"/>
              </a:rPr>
              <a:t> ...</a:t>
            </a:r>
          </a:p>
          <a:p>
            <a:pPr marL="0" indent="0">
              <a:buNone/>
            </a:pPr>
            <a:r>
              <a:rPr lang="en-US" sz="1400">
                <a:latin typeface="Courier New" pitchFamily="49" charset="0"/>
                <a:cs typeface="Courier New" pitchFamily="49" charset="0"/>
              </a:rPr>
              <a:t> </a:t>
            </a:r>
            <a:r>
              <a:rPr lang="en-US" sz="1400" smtClean="0">
                <a:latin typeface="Courier New" pitchFamily="49" charset="0"/>
                <a:cs typeface="Courier New" pitchFamily="49" charset="0"/>
              </a:rPr>
              <a:t>     &lt;</a:t>
            </a:r>
            <a:r>
              <a:rPr lang="en-US" sz="1400">
                <a:latin typeface="Courier New" pitchFamily="49" charset="0"/>
                <a:cs typeface="Courier New" pitchFamily="49" charset="0"/>
              </a:rPr>
              <a:t>div id="image"&gt;</a:t>
            </a:r>
          </a:p>
          <a:p>
            <a:pPr marL="0" indent="0">
              <a:buNone/>
            </a:pPr>
            <a:r>
              <a:rPr lang="en-US" sz="1400">
                <a:latin typeface="Courier New" pitchFamily="49" charset="0"/>
                <a:cs typeface="Courier New" pitchFamily="49" charset="0"/>
              </a:rPr>
              <a:t>        &lt;img id="placeholder" </a:t>
            </a:r>
            <a:r>
              <a:rPr lang="en-US" sz="1400">
                <a:solidFill>
                  <a:srgbClr val="FF0000"/>
                </a:solidFill>
                <a:latin typeface="Courier New" pitchFamily="49" charset="0"/>
                <a:cs typeface="Courier New" pitchFamily="49" charset="0"/>
              </a:rPr>
              <a:t>src=""</a:t>
            </a:r>
          </a:p>
          <a:p>
            <a:pPr marL="0" indent="0">
              <a:buNone/>
            </a:pPr>
            <a:r>
              <a:rPr lang="en-US" sz="1400">
                <a:latin typeface="Courier New" pitchFamily="49" charset="0"/>
                <a:cs typeface="Courier New" pitchFamily="49" charset="0"/>
              </a:rPr>
              <a:t>             alt="Healthy Lifestyle"</a:t>
            </a:r>
          </a:p>
          <a:p>
            <a:pPr marL="0" indent="0">
              <a:buNone/>
            </a:pPr>
            <a:r>
              <a:rPr lang="en-US" sz="1400">
                <a:latin typeface="Courier New" pitchFamily="49" charset="0"/>
                <a:cs typeface="Courier New" pitchFamily="49" charset="0"/>
              </a:rPr>
              <a:t>             width="256" height="256"&gt;</a:t>
            </a:r>
          </a:p>
          <a:p>
            <a:pPr marL="0" indent="0">
              <a:buNone/>
            </a:pPr>
            <a:r>
              <a:rPr lang="en-US" sz="1400">
                <a:latin typeface="Courier New" pitchFamily="49" charset="0"/>
                <a:cs typeface="Courier New" pitchFamily="49" charset="0"/>
              </a:rPr>
              <a:t>      &lt;/div&gt;</a:t>
            </a:r>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27557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We Rotate the Images:</a:t>
            </a:r>
            <a:br>
              <a:rPr lang="en-US" smtClean="0"/>
            </a:br>
            <a:r>
              <a:rPr lang="en-US" smtClean="0"/>
              <a:t>A High-Level View</a:t>
            </a:r>
            <a:endParaRPr lang="en-US"/>
          </a:p>
        </p:txBody>
      </p:sp>
      <p:sp>
        <p:nvSpPr>
          <p:cNvPr id="3" name="Content Placeholder 2"/>
          <p:cNvSpPr>
            <a:spLocks noGrp="1"/>
          </p:cNvSpPr>
          <p:nvPr>
            <p:ph idx="1"/>
          </p:nvPr>
        </p:nvSpPr>
        <p:spPr/>
        <p:txBody>
          <a:bodyPr>
            <a:normAutofit fontScale="62500" lnSpcReduction="20000"/>
          </a:bodyPr>
          <a:lstStyle/>
          <a:p>
            <a:r>
              <a:rPr lang="en-US" smtClean="0"/>
              <a:t>First, we have two groups of images:</a:t>
            </a:r>
          </a:p>
          <a:p>
            <a:pPr lvl="1"/>
            <a:r>
              <a:rPr lang="en-US" smtClean="0"/>
              <a:t>A first group of indoor images, which we show if it’s a week day (Monday to Thursday)</a:t>
            </a:r>
          </a:p>
          <a:p>
            <a:pPr lvl="1"/>
            <a:r>
              <a:rPr lang="en-US" smtClean="0"/>
              <a:t>A second group of outdoor images, which we show if it’s a weekend day (Friday, Saturday, or Sunday)</a:t>
            </a:r>
          </a:p>
          <a:p>
            <a:r>
              <a:rPr lang="en-US" smtClean="0"/>
              <a:t>Second, we check the day of the week and load the appropriate group of images into a JavaScript array.</a:t>
            </a:r>
          </a:p>
          <a:p>
            <a:r>
              <a:rPr lang="en-US" smtClean="0"/>
              <a:t>Third, a visitor to our website loads our </a:t>
            </a:r>
            <a:r>
              <a:rPr lang="en-US" smtClean="0">
                <a:latin typeface="Courier New" pitchFamily="49" charset="0"/>
                <a:cs typeface="Courier New" pitchFamily="49" charset="0"/>
              </a:rPr>
              <a:t>index.html</a:t>
            </a:r>
            <a:r>
              <a:rPr lang="en-US" smtClean="0"/>
              <a:t> page and causes our </a:t>
            </a:r>
            <a:r>
              <a:rPr lang="en-US" smtClean="0">
                <a:latin typeface="Courier New" pitchFamily="49" charset="0"/>
                <a:cs typeface="Courier New" pitchFamily="49" charset="0"/>
              </a:rPr>
              <a:t>startRotation()</a:t>
            </a:r>
            <a:r>
              <a:rPr lang="en-US" smtClean="0"/>
              <a:t> function to be called.</a:t>
            </a:r>
          </a:p>
          <a:p>
            <a:r>
              <a:rPr lang="en-US" smtClean="0"/>
              <a:t>Fourth, the </a:t>
            </a:r>
            <a:r>
              <a:rPr lang="en-US" smtClean="0">
                <a:latin typeface="Courier New" pitchFamily="49" charset="0"/>
                <a:cs typeface="Courier New" pitchFamily="49" charset="0"/>
              </a:rPr>
              <a:t>startRotation()</a:t>
            </a:r>
            <a:r>
              <a:rPr lang="en-US" smtClean="0"/>
              <a:t> function sets an initial image </a:t>
            </a:r>
            <a:r>
              <a:rPr lang="en-US" smtClean="0"/>
              <a:t>and then </a:t>
            </a:r>
            <a:r>
              <a:rPr lang="en-US" smtClean="0"/>
              <a:t>arranges for the the </a:t>
            </a:r>
            <a:r>
              <a:rPr lang="en-US" smtClean="0">
                <a:latin typeface="Courier New" pitchFamily="49" charset="0"/>
                <a:cs typeface="Courier New" pitchFamily="49" charset="0"/>
              </a:rPr>
              <a:t>rotate()</a:t>
            </a:r>
            <a:r>
              <a:rPr lang="en-US" smtClean="0"/>
              <a:t> function to be called every two seconds.</a:t>
            </a:r>
          </a:p>
          <a:p>
            <a:r>
              <a:rPr lang="en-US" smtClean="0"/>
              <a:t>Fifth, every time the </a:t>
            </a:r>
            <a:r>
              <a:rPr lang="en-US" smtClean="0">
                <a:latin typeface="Courier New" pitchFamily="49" charset="0"/>
                <a:cs typeface="Courier New" pitchFamily="49" charset="0"/>
              </a:rPr>
              <a:t>rotate()</a:t>
            </a:r>
            <a:r>
              <a:rPr lang="en-US" smtClean="0"/>
              <a:t> function is called, it causes the next image from the image array to be displayed, and “wraps around” to the first image at the beginning of the array upon reaching the array’s end.</a:t>
            </a:r>
          </a:p>
          <a:p>
            <a:pPr marL="0" indent="0">
              <a:buNone/>
            </a:pPr>
            <a:endParaRPr lang="en-US" smtClean="0"/>
          </a:p>
          <a:p>
            <a:pPr marL="0" indent="0">
              <a:buNone/>
            </a:pPr>
            <a:r>
              <a:rPr lang="en-US" smtClean="0"/>
              <a:t>Next we look at the details by studying the code in </a:t>
            </a:r>
            <a:r>
              <a:rPr lang="en-US" smtClean="0">
                <a:latin typeface="Courier New" pitchFamily="49" charset="0"/>
                <a:cs typeface="Courier New" pitchFamily="49" charset="0"/>
              </a:rPr>
              <a:t>rotate.js</a:t>
            </a:r>
            <a:r>
              <a:rPr lang="en-US" smtClean="0"/>
              <a:t>.</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353086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ourier New" pitchFamily="49" charset="0"/>
                <a:cs typeface="Courier New" pitchFamily="49" charset="0"/>
              </a:rPr>
              <a:t>rotate.js</a:t>
            </a:r>
            <a:r>
              <a:rPr lang="en-US" smtClean="0"/>
              <a:t> (1 of 2)</a:t>
            </a:r>
            <a:endParaRPr lang="en-US"/>
          </a:p>
        </p:txBody>
      </p:sp>
      <p:sp>
        <p:nvSpPr>
          <p:cNvPr id="3" name="Content Placeholder 2"/>
          <p:cNvSpPr>
            <a:spLocks noGrp="1"/>
          </p:cNvSpPr>
          <p:nvPr>
            <p:ph idx="1"/>
          </p:nvPr>
        </p:nvSpPr>
        <p:spPr/>
        <p:txBody>
          <a:bodyPr>
            <a:normAutofit fontScale="32500" lnSpcReduction="20000"/>
          </a:bodyPr>
          <a:lstStyle/>
          <a:p>
            <a:pPr marL="0" indent="0">
              <a:buNone/>
            </a:pPr>
            <a:r>
              <a:rPr lang="en-US" sz="3700">
                <a:latin typeface="Courier New" pitchFamily="49" charset="0"/>
                <a:cs typeface="Courier New" pitchFamily="49" charset="0"/>
              </a:rPr>
              <a:t>//rotate.js</a:t>
            </a:r>
          </a:p>
          <a:p>
            <a:pPr marL="0" indent="0">
              <a:buNone/>
            </a:pPr>
            <a:r>
              <a:rPr lang="en-US" sz="3700">
                <a:latin typeface="Courier New" pitchFamily="49" charset="0"/>
                <a:cs typeface="Courier New" pitchFamily="49" charset="0"/>
              </a:rPr>
              <a:t>//Handles the image rotation seen on the website's home page</a:t>
            </a:r>
          </a:p>
          <a:p>
            <a:pPr marL="0" indent="0">
              <a:buNone/>
            </a:pPr>
            <a:endParaRPr lang="en-US" sz="3700">
              <a:latin typeface="Courier New" pitchFamily="49" charset="0"/>
              <a:cs typeface="Courier New" pitchFamily="49" charset="0"/>
            </a:endParaRPr>
          </a:p>
          <a:p>
            <a:pPr marL="0" indent="0">
              <a:buNone/>
            </a:pPr>
            <a:r>
              <a:rPr lang="en-US" sz="3700">
                <a:latin typeface="Courier New" pitchFamily="49" charset="0"/>
                <a:cs typeface="Courier New" pitchFamily="49" charset="0"/>
              </a:rPr>
              <a:t>//Put all of today's information into a JavaScript Date object</a:t>
            </a:r>
          </a:p>
          <a:p>
            <a:pPr marL="0" indent="0">
              <a:buNone/>
            </a:pPr>
            <a:r>
              <a:rPr lang="en-US" sz="3700">
                <a:latin typeface="Courier New" pitchFamily="49" charset="0"/>
                <a:cs typeface="Courier New" pitchFamily="49" charset="0"/>
              </a:rPr>
              <a:t>var today = new Date();</a:t>
            </a:r>
          </a:p>
          <a:p>
            <a:pPr marL="0" indent="0">
              <a:buNone/>
            </a:pPr>
            <a:endParaRPr lang="en-US" sz="3700">
              <a:latin typeface="Courier New" pitchFamily="49" charset="0"/>
              <a:cs typeface="Courier New" pitchFamily="49" charset="0"/>
            </a:endParaRPr>
          </a:p>
          <a:p>
            <a:pPr marL="0" indent="0">
              <a:buNone/>
            </a:pPr>
            <a:r>
              <a:rPr lang="en-US" sz="3700">
                <a:latin typeface="Courier New" pitchFamily="49" charset="0"/>
                <a:cs typeface="Courier New" pitchFamily="49" charset="0"/>
              </a:rPr>
              <a:t>//Build the appropriate prefix for filenames, depending on whether</a:t>
            </a:r>
          </a:p>
          <a:p>
            <a:pPr marL="0" indent="0">
              <a:buNone/>
            </a:pPr>
            <a:r>
              <a:rPr lang="en-US" sz="3700">
                <a:latin typeface="Courier New" pitchFamily="49" charset="0"/>
                <a:cs typeface="Courier New" pitchFamily="49" charset="0"/>
              </a:rPr>
              <a:t>//today is a weekday (indoor images) or the weekend (outdoor images)</a:t>
            </a:r>
          </a:p>
          <a:p>
            <a:pPr marL="0" indent="0">
              <a:buNone/>
            </a:pPr>
            <a:r>
              <a:rPr lang="en-US" sz="3700">
                <a:latin typeface="Courier New" pitchFamily="49" charset="0"/>
                <a:cs typeface="Courier New" pitchFamily="49" charset="0"/>
              </a:rPr>
              <a:t>var prefix = "images/";</a:t>
            </a:r>
          </a:p>
          <a:p>
            <a:pPr marL="0" indent="0">
              <a:buNone/>
            </a:pPr>
            <a:r>
              <a:rPr lang="en-US" sz="3700">
                <a:latin typeface="Courier New" pitchFamily="49" charset="0"/>
                <a:cs typeface="Courier New" pitchFamily="49" charset="0"/>
              </a:rPr>
              <a:t>switch (today.getDay())</a:t>
            </a:r>
          </a:p>
          <a:p>
            <a:pPr marL="0" indent="0">
              <a:buNone/>
            </a:pPr>
            <a:r>
              <a:rPr lang="en-US" sz="3700">
                <a:latin typeface="Courier New" pitchFamily="49" charset="0"/>
                <a:cs typeface="Courier New" pitchFamily="49" charset="0"/>
              </a:rPr>
              <a:t>{</a:t>
            </a:r>
          </a:p>
          <a:p>
            <a:pPr marL="0" indent="0">
              <a:buNone/>
            </a:pPr>
            <a:r>
              <a:rPr lang="en-US" sz="3700">
                <a:latin typeface="Courier New" pitchFamily="49" charset="0"/>
                <a:cs typeface="Courier New" pitchFamily="49" charset="0"/>
              </a:rPr>
              <a:t>    case 0:</a:t>
            </a:r>
          </a:p>
          <a:p>
            <a:pPr marL="0" indent="0">
              <a:buNone/>
            </a:pPr>
            <a:r>
              <a:rPr lang="en-US" sz="3700">
                <a:latin typeface="Courier New" pitchFamily="49" charset="0"/>
                <a:cs typeface="Courier New" pitchFamily="49" charset="0"/>
              </a:rPr>
              <a:t>    case 5:</a:t>
            </a:r>
          </a:p>
          <a:p>
            <a:pPr marL="0" indent="0">
              <a:buNone/>
            </a:pPr>
            <a:r>
              <a:rPr lang="en-US" sz="3700">
                <a:latin typeface="Courier New" pitchFamily="49" charset="0"/>
                <a:cs typeface="Courier New" pitchFamily="49" charset="0"/>
              </a:rPr>
              <a:t>    case 6:</a:t>
            </a:r>
          </a:p>
          <a:p>
            <a:pPr marL="0" indent="0">
              <a:buNone/>
            </a:pPr>
            <a:r>
              <a:rPr lang="en-US" sz="3700">
                <a:latin typeface="Courier New" pitchFamily="49" charset="0"/>
                <a:cs typeface="Courier New" pitchFamily="49" charset="0"/>
              </a:rPr>
              <a:t>        prefix += "outdoor";</a:t>
            </a:r>
          </a:p>
          <a:p>
            <a:pPr marL="0" indent="0">
              <a:buNone/>
            </a:pPr>
            <a:r>
              <a:rPr lang="en-US" sz="3700">
                <a:latin typeface="Courier New" pitchFamily="49" charset="0"/>
                <a:cs typeface="Courier New" pitchFamily="49" charset="0"/>
              </a:rPr>
              <a:t>        break;</a:t>
            </a:r>
          </a:p>
          <a:p>
            <a:pPr marL="0" indent="0">
              <a:buNone/>
            </a:pPr>
            <a:r>
              <a:rPr lang="en-US" sz="3700">
                <a:latin typeface="Courier New" pitchFamily="49" charset="0"/>
                <a:cs typeface="Courier New" pitchFamily="49" charset="0"/>
              </a:rPr>
              <a:t>    default:</a:t>
            </a:r>
          </a:p>
          <a:p>
            <a:pPr marL="0" indent="0">
              <a:buNone/>
            </a:pPr>
            <a:r>
              <a:rPr lang="en-US" sz="3700">
                <a:latin typeface="Courier New" pitchFamily="49" charset="0"/>
                <a:cs typeface="Courier New" pitchFamily="49" charset="0"/>
              </a:rPr>
              <a:t>        prefix += "indoor";</a:t>
            </a:r>
          </a:p>
          <a:p>
            <a:pPr marL="0" indent="0">
              <a:buNone/>
            </a:pPr>
            <a:r>
              <a:rPr lang="en-US" sz="3700">
                <a:latin typeface="Courier New" pitchFamily="49" charset="0"/>
                <a:cs typeface="Courier New" pitchFamily="49" charset="0"/>
              </a:rPr>
              <a:t>}</a:t>
            </a:r>
          </a:p>
          <a:p>
            <a:pPr marL="0" indent="0">
              <a:buNone/>
            </a:pPr>
            <a:endParaRPr lang="en-US" sz="3700">
              <a:latin typeface="Courier New" pitchFamily="49" charset="0"/>
              <a:cs typeface="Courier New" pitchFamily="49" charset="0"/>
            </a:endParaRPr>
          </a:p>
          <a:p>
            <a:pPr marL="0" indent="0">
              <a:buNone/>
            </a:pPr>
            <a:r>
              <a:rPr lang="en-US" sz="3700">
                <a:latin typeface="Courier New" pitchFamily="49" charset="0"/>
                <a:cs typeface="Courier New" pitchFamily="49" charset="0"/>
              </a:rPr>
              <a:t>//Use that prefix to put the proper sequence of image filenames into an array</a:t>
            </a:r>
          </a:p>
          <a:p>
            <a:pPr marL="0" indent="0">
              <a:buNone/>
            </a:pPr>
            <a:r>
              <a:rPr lang="en-US" sz="3700">
                <a:latin typeface="Courier New" pitchFamily="49" charset="0"/>
                <a:cs typeface="Courier New" pitchFamily="49" charset="0"/>
              </a:rPr>
              <a:t>var imageArray = new Array(6);</a:t>
            </a:r>
          </a:p>
          <a:p>
            <a:pPr marL="0" indent="0">
              <a:buNone/>
            </a:pPr>
            <a:r>
              <a:rPr lang="en-US" sz="3700">
                <a:latin typeface="Courier New" pitchFamily="49" charset="0"/>
                <a:cs typeface="Courier New" pitchFamily="49" charset="0"/>
              </a:rPr>
              <a:t>for (i=0; i&lt;imageArray.length; i++)</a:t>
            </a:r>
          </a:p>
          <a:p>
            <a:pPr marL="0" indent="0">
              <a:buNone/>
            </a:pPr>
            <a:r>
              <a:rPr lang="en-US" sz="3700">
                <a:latin typeface="Courier New" pitchFamily="49" charset="0"/>
                <a:cs typeface="Courier New" pitchFamily="49" charset="0"/>
              </a:rPr>
              <a:t>    imageArray[i] = prefix + (i+1) + ".jpg";</a:t>
            </a:r>
          </a:p>
          <a:p>
            <a:pPr marL="0" indent="0">
              <a:buNone/>
            </a:pP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3721997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Courier New" pitchFamily="49" charset="0"/>
                <a:cs typeface="Courier New" pitchFamily="49" charset="0"/>
              </a:rPr>
              <a:t>rotate.js</a:t>
            </a:r>
            <a:r>
              <a:rPr lang="en-US" smtClean="0"/>
              <a:t> (2 of 2)</a:t>
            </a:r>
            <a:endParaRPr lang="en-US"/>
          </a:p>
        </p:txBody>
      </p:sp>
      <p:sp>
        <p:nvSpPr>
          <p:cNvPr id="3" name="Content Placeholder 2"/>
          <p:cNvSpPr>
            <a:spLocks noGrp="1"/>
          </p:cNvSpPr>
          <p:nvPr>
            <p:ph idx="1"/>
          </p:nvPr>
        </p:nvSpPr>
        <p:spPr/>
        <p:txBody>
          <a:bodyPr>
            <a:normAutofit fontScale="47500" lnSpcReduction="20000"/>
          </a:bodyPr>
          <a:lstStyle/>
          <a:p>
            <a:pPr marL="0" indent="0">
              <a:buNone/>
            </a:pPr>
            <a:r>
              <a:rPr lang="en-US" sz="3400">
                <a:latin typeface="Courier New" pitchFamily="49" charset="0"/>
                <a:cs typeface="Courier New" pitchFamily="49" charset="0"/>
              </a:rPr>
              <a:t>//Perform a "cicular rotation" of the images in the array</a:t>
            </a:r>
          </a:p>
          <a:p>
            <a:pPr marL="0" indent="0">
              <a:buNone/>
            </a:pPr>
            <a:r>
              <a:rPr lang="en-US" sz="3400">
                <a:latin typeface="Courier New" pitchFamily="49" charset="0"/>
                <a:cs typeface="Courier New" pitchFamily="49" charset="0"/>
              </a:rPr>
              <a:t>var imageCounter = 0;</a:t>
            </a:r>
          </a:p>
          <a:p>
            <a:pPr marL="0" indent="0">
              <a:buNone/>
            </a:pPr>
            <a:r>
              <a:rPr lang="en-US" sz="3400">
                <a:latin typeface="Courier New" pitchFamily="49" charset="0"/>
                <a:cs typeface="Courier New" pitchFamily="49" charset="0"/>
              </a:rPr>
              <a:t>function rotate()</a:t>
            </a:r>
          </a:p>
          <a:p>
            <a:pPr marL="0" indent="0">
              <a:buNone/>
            </a:pPr>
            <a:r>
              <a:rPr lang="en-US" sz="3400">
                <a:latin typeface="Courier New" pitchFamily="49" charset="0"/>
                <a:cs typeface="Courier New" pitchFamily="49" charset="0"/>
              </a:rPr>
              <a:t>{</a:t>
            </a:r>
          </a:p>
          <a:p>
            <a:pPr marL="0" indent="0">
              <a:buNone/>
            </a:pPr>
            <a:r>
              <a:rPr lang="en-US" sz="3400">
                <a:latin typeface="Courier New" pitchFamily="49" charset="0"/>
                <a:cs typeface="Courier New" pitchFamily="49" charset="0"/>
              </a:rPr>
              <a:t>    var imageObject = document.getElementById('placeholder');</a:t>
            </a:r>
          </a:p>
          <a:p>
            <a:pPr marL="0" indent="0">
              <a:buNone/>
            </a:pPr>
            <a:r>
              <a:rPr lang="en-US" sz="3400">
                <a:latin typeface="Courier New" pitchFamily="49" charset="0"/>
                <a:cs typeface="Courier New" pitchFamily="49" charset="0"/>
              </a:rPr>
              <a:t>    imageObject.src = imageArray[imageCounter];</a:t>
            </a:r>
          </a:p>
          <a:p>
            <a:pPr marL="0" indent="0">
              <a:buNone/>
            </a:pPr>
            <a:r>
              <a:rPr lang="en-US" sz="3400">
                <a:latin typeface="Courier New" pitchFamily="49" charset="0"/>
                <a:cs typeface="Courier New" pitchFamily="49" charset="0"/>
              </a:rPr>
              <a:t>    ++imageCounter;</a:t>
            </a:r>
          </a:p>
          <a:p>
            <a:pPr marL="0" indent="0">
              <a:buNone/>
            </a:pPr>
            <a:r>
              <a:rPr lang="en-US" sz="3400">
                <a:latin typeface="Courier New" pitchFamily="49" charset="0"/>
                <a:cs typeface="Courier New" pitchFamily="49" charset="0"/>
              </a:rPr>
              <a:t>    if (imageCounter == 6) imageCounter = 0;</a:t>
            </a:r>
          </a:p>
          <a:p>
            <a:pPr marL="0" indent="0">
              <a:buNone/>
            </a:pPr>
            <a:r>
              <a:rPr lang="en-US" sz="3400">
                <a:latin typeface="Courier New" pitchFamily="49" charset="0"/>
                <a:cs typeface="Courier New" pitchFamily="49" charset="0"/>
              </a:rPr>
              <a:t>}</a:t>
            </a:r>
          </a:p>
          <a:p>
            <a:pPr marL="0" indent="0">
              <a:buNone/>
            </a:pPr>
            <a:endParaRPr lang="en-US" sz="3400">
              <a:latin typeface="Courier New" pitchFamily="49" charset="0"/>
              <a:cs typeface="Courier New" pitchFamily="49" charset="0"/>
            </a:endParaRPr>
          </a:p>
          <a:p>
            <a:pPr marL="0" indent="0">
              <a:buNone/>
            </a:pPr>
            <a:r>
              <a:rPr lang="en-US" sz="3400">
                <a:latin typeface="Courier New" pitchFamily="49" charset="0"/>
                <a:cs typeface="Courier New" pitchFamily="49" charset="0"/>
              </a:rPr>
              <a:t>//Called as soon as home page has loaded, to start image rotation</a:t>
            </a:r>
          </a:p>
          <a:p>
            <a:pPr marL="0" indent="0">
              <a:buNone/>
            </a:pPr>
            <a:r>
              <a:rPr lang="en-US" sz="3400">
                <a:latin typeface="Courier New" pitchFamily="49" charset="0"/>
                <a:cs typeface="Courier New" pitchFamily="49" charset="0"/>
              </a:rPr>
              <a:t>function startRotation()</a:t>
            </a:r>
          </a:p>
          <a:p>
            <a:pPr marL="0" indent="0">
              <a:buNone/>
            </a:pPr>
            <a:r>
              <a:rPr lang="en-US" sz="3400">
                <a:latin typeface="Courier New" pitchFamily="49" charset="0"/>
                <a:cs typeface="Courier New" pitchFamily="49" charset="0"/>
              </a:rPr>
              <a:t>{</a:t>
            </a:r>
          </a:p>
          <a:p>
            <a:pPr marL="0" indent="0">
              <a:buNone/>
            </a:pPr>
            <a:r>
              <a:rPr lang="en-US" sz="3400">
                <a:latin typeface="Courier New" pitchFamily="49" charset="0"/>
                <a:cs typeface="Courier New" pitchFamily="49" charset="0"/>
              </a:rPr>
              <a:t>    document.getElementById('placeholder').src=imageArray[5];</a:t>
            </a:r>
          </a:p>
          <a:p>
            <a:pPr marL="0" indent="0">
              <a:buNone/>
            </a:pPr>
            <a:r>
              <a:rPr lang="en-US" sz="3400">
                <a:latin typeface="Courier New" pitchFamily="49" charset="0"/>
                <a:cs typeface="Courier New" pitchFamily="49" charset="0"/>
              </a:rPr>
              <a:t>    setInterval('rotate()', 2000);</a:t>
            </a:r>
          </a:p>
          <a:p>
            <a:pPr marL="0" indent="0">
              <a:buNone/>
            </a:pPr>
            <a:r>
              <a:rPr lang="en-US" sz="3400">
                <a:latin typeface="Courier New" pitchFamily="49" charset="0"/>
                <a:cs typeface="Courier New" pitchFamily="49" charset="0"/>
              </a:rPr>
              <a:t>}</a:t>
            </a:r>
          </a:p>
          <a:p>
            <a:pPr marL="0" indent="0">
              <a:buNone/>
            </a:pP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2354119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 of </a:t>
            </a:r>
            <a:r>
              <a:rPr lang="en-US" smtClean="0">
                <a:latin typeface="Courier New" pitchFamily="49" charset="0"/>
                <a:cs typeface="Courier New" pitchFamily="49" charset="0"/>
              </a:rPr>
              <a:t>rotate.js</a:t>
            </a:r>
            <a:r>
              <a:rPr lang="en-US" smtClean="0"/>
              <a:t> (1 of 5)</a:t>
            </a:r>
            <a:endParaRPr lang="en-US"/>
          </a:p>
        </p:txBody>
      </p:sp>
      <p:sp>
        <p:nvSpPr>
          <p:cNvPr id="3" name="Content Placeholder 2"/>
          <p:cNvSpPr>
            <a:spLocks noGrp="1"/>
          </p:cNvSpPr>
          <p:nvPr>
            <p:ph idx="1"/>
          </p:nvPr>
        </p:nvSpPr>
        <p:spPr/>
        <p:txBody>
          <a:bodyPr>
            <a:normAutofit lnSpcReduction="10000"/>
          </a:bodyPr>
          <a:lstStyle/>
          <a:p>
            <a:r>
              <a:rPr lang="en-US" smtClean="0"/>
              <a:t>The code in the first part of the script is run as soon as the script is loaded.</a:t>
            </a:r>
          </a:p>
          <a:p>
            <a:r>
              <a:rPr lang="en-US" smtClean="0"/>
              <a:t>The two functions, however, are just defined when the script is loaded, and not run till later.</a:t>
            </a:r>
          </a:p>
          <a:p>
            <a:r>
              <a:rPr lang="en-US" smtClean="0"/>
              <a:t>The first thing we do is create a JavaScript </a:t>
            </a:r>
            <a:r>
              <a:rPr lang="en-US" smtClean="0">
                <a:latin typeface="Courier New" pitchFamily="49" charset="0"/>
                <a:cs typeface="Courier New" pitchFamily="49" charset="0"/>
              </a:rPr>
              <a:t>Date</a:t>
            </a:r>
            <a:r>
              <a:rPr lang="en-US"/>
              <a:t> object representing today’s date:</a:t>
            </a:r>
            <a:br>
              <a:rPr lang="en-US"/>
            </a:br>
            <a:r>
              <a:rPr lang="en-US">
                <a:latin typeface="Courier New" pitchFamily="49" charset="0"/>
                <a:cs typeface="Courier New" pitchFamily="49" charset="0"/>
              </a:rPr>
              <a:t>var today = new Date</a:t>
            </a:r>
            <a:r>
              <a:rPr lang="en-US" smtClean="0">
                <a:latin typeface="Courier New" pitchFamily="49" charset="0"/>
                <a:cs typeface="Courier New" pitchFamily="49" charset="0"/>
              </a:rPr>
              <a:t>();</a:t>
            </a:r>
          </a:p>
          <a:p>
            <a:r>
              <a:rPr lang="en-US" smtClean="0"/>
              <a:t>We need this so we can decide what images we should rotate.</a:t>
            </a:r>
            <a:endParaRPr lang="en-US"/>
          </a:p>
        </p:txBody>
      </p:sp>
      <p:sp>
        <p:nvSpPr>
          <p:cNvPr id="4" name="Footer Placeholder 3"/>
          <p:cNvSpPr>
            <a:spLocks noGrp="1"/>
          </p:cNvSpPr>
          <p:nvPr>
            <p:ph type="ftr" sz="quarter" idx="11"/>
          </p:nvPr>
        </p:nvSpPr>
        <p:spPr/>
        <p:txBody>
          <a:bodyPr/>
          <a:lstStyle/>
          <a:p>
            <a:r>
              <a:rPr lang="en-US" smtClean="0"/>
              <a:t>Chapter 7: JavaScript for Client-Side Content Behavior</a:t>
            </a:r>
            <a:endParaRPr lang="en-US"/>
          </a:p>
        </p:txBody>
      </p:sp>
    </p:spTree>
    <p:extLst>
      <p:ext uri="{BB962C8B-B14F-4D97-AF65-F5344CB8AC3E}">
        <p14:creationId xmlns:p14="http://schemas.microsoft.com/office/powerpoint/2010/main" val="359851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3209</TotalTime>
  <Words>3274</Words>
  <Application>Microsoft Office PowerPoint</Application>
  <PresentationFormat>On-screen Show (4:3)</PresentationFormat>
  <Paragraphs>403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JavaScript for Client-Side Content Behavior</vt:lpstr>
      <vt:lpstr>Overview and Objectives</vt:lpstr>
      <vt:lpstr>Display of Our Revised index.html Showing Rotating Images and Dropdown Menus</vt:lpstr>
      <vt:lpstr>Some Comments on Our Revised index.html</vt:lpstr>
      <vt:lpstr>The Relevant Parts of Our Revised index.html (after loading)</vt:lpstr>
      <vt:lpstr>How We Rotate the Images: A High-Level View</vt:lpstr>
      <vt:lpstr>rotate.js (1 of 2)</vt:lpstr>
      <vt:lpstr>rotate.js (2 of 2)</vt:lpstr>
      <vt:lpstr>Discussion of rotate.js (1 of 5)</vt:lpstr>
      <vt:lpstr>The JavaScript Date Object</vt:lpstr>
      <vt:lpstr>Discussion of rotate.js (2 of 5)</vt:lpstr>
      <vt:lpstr>The JavaScript switch-statement</vt:lpstr>
      <vt:lpstr>Discussion of rotate.js (3 of 5)</vt:lpstr>
      <vt:lpstr>More on JavaScript Arrays</vt:lpstr>
      <vt:lpstr>The JavaScript for-loop</vt:lpstr>
      <vt:lpstr>Discussion of rotate.js (4 of 5)</vt:lpstr>
      <vt:lpstr>Discussion of rotate.js (5 of 5)</vt:lpstr>
      <vt:lpstr>Our Dropdown Menus: An Overview</vt:lpstr>
      <vt:lpstr>Partial Markup from nature1/common/menus.html</vt:lpstr>
      <vt:lpstr>Discussion of (Partial) Markup from menus.html</vt:lpstr>
      <vt:lpstr>The Complete CSS for Our Menus, Including the Dropdown Menus (1 of 4)</vt:lpstr>
      <vt:lpstr>The Complete CSS for Our Menus, Including the Dropdown Menus (2 of 4)</vt:lpstr>
      <vt:lpstr>The Complete CSS for Our Menus, Including the Dropdown Menus (3 of 4)</vt:lpstr>
      <vt:lpstr>The Complete CSS for Our Menus, Including the Dropdown Menus (4 of 4)</vt:lpstr>
      <vt:lpstr>Some Observations/Suggestions for the CSS of Our Dropdown Menus</vt:lpstr>
      <vt:lpstr>The JavaScript Code from menus.js</vt:lpstr>
      <vt:lpstr>Discussion of menus.js</vt:lpstr>
      <vt:lpstr>BMI and Feedback Form Enhancements</vt:lpstr>
      <vt:lpstr>BMI Report Now a Web Page, Not a Popup</vt:lpstr>
      <vt:lpstr>Displaying a BMI Report to the User</vt:lpstr>
      <vt:lpstr>Now The User Cannot Even Enter an E-mail Address</vt:lpstr>
      <vt:lpstr>E-mail Excerpt from bmiForm.html</vt:lpstr>
      <vt:lpstr>The E-mail Request Handler from bmiFormValidate.js</vt:lpstr>
      <vt:lpstr>Trying to Submit an Empty Feedback Form</vt:lpstr>
      <vt:lpstr>HTML5 Error Detection Without JavaScript</vt:lpstr>
      <vt:lpstr>Excerpt from feedbackForm.html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Porter Scobey</dc:creator>
  <cp:lastModifiedBy>Porter Scobey</cp:lastModifiedBy>
  <cp:revision>100</cp:revision>
  <cp:lastPrinted>2015-11-02T21:27:43Z</cp:lastPrinted>
  <dcterms:created xsi:type="dcterms:W3CDTF">2012-02-05T17:34:58Z</dcterms:created>
  <dcterms:modified xsi:type="dcterms:W3CDTF">2016-04-21T14:30:37Z</dcterms:modified>
</cp:coreProperties>
</file>