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7" r:id="rId3"/>
    <p:sldId id="341" r:id="rId4"/>
    <p:sldId id="258" r:id="rId5"/>
    <p:sldId id="259" r:id="rId6"/>
    <p:sldId id="349" r:id="rId7"/>
    <p:sldId id="336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261" r:id="rId16"/>
    <p:sldId id="262" r:id="rId17"/>
    <p:sldId id="265" r:id="rId18"/>
    <p:sldId id="263" r:id="rId19"/>
    <p:sldId id="322" r:id="rId20"/>
    <p:sldId id="264" r:id="rId21"/>
    <p:sldId id="323" r:id="rId22"/>
    <p:sldId id="324" r:id="rId23"/>
    <p:sldId id="325" r:id="rId24"/>
    <p:sldId id="308" r:id="rId25"/>
    <p:sldId id="321" r:id="rId26"/>
    <p:sldId id="342" r:id="rId27"/>
    <p:sldId id="269" r:id="rId28"/>
    <p:sldId id="344" r:id="rId29"/>
    <p:sldId id="270" r:id="rId30"/>
    <p:sldId id="309" r:id="rId31"/>
    <p:sldId id="345" r:id="rId32"/>
    <p:sldId id="346" r:id="rId33"/>
    <p:sldId id="271" r:id="rId34"/>
    <p:sldId id="272" r:id="rId35"/>
    <p:sldId id="274" r:id="rId36"/>
    <p:sldId id="311" r:id="rId37"/>
    <p:sldId id="312" r:id="rId38"/>
    <p:sldId id="310" r:id="rId39"/>
    <p:sldId id="313" r:id="rId40"/>
    <p:sldId id="315" r:id="rId41"/>
    <p:sldId id="316" r:id="rId42"/>
    <p:sldId id="317" r:id="rId43"/>
    <p:sldId id="318" r:id="rId44"/>
    <p:sldId id="278" r:id="rId45"/>
    <p:sldId id="347" r:id="rId46"/>
    <p:sldId id="348" r:id="rId47"/>
    <p:sldId id="280" r:id="rId48"/>
    <p:sldId id="320" r:id="rId49"/>
    <p:sldId id="281" r:id="rId50"/>
    <p:sldId id="282" r:id="rId51"/>
    <p:sldId id="283" r:id="rId52"/>
    <p:sldId id="284" r:id="rId53"/>
    <p:sldId id="285" r:id="rId54"/>
    <p:sldId id="327" r:id="rId55"/>
    <p:sldId id="328" r:id="rId5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5A91902A-AE0B-4D3C-B2F3-8705E41C14AE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E97234CE-47E9-4537-805F-EB9706F2A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6: JavaScript for Client-Side Computation and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67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6: JavaScript for Client-Side Computation and Data Validation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C4A8A2E2-451F-4C0F-AF0B-348957E4FAFF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2BDDAF0C-0D6F-4591-9A53-9A5DF7599F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94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F0C-0D6F-4591-9A53-9A5DF7599F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Chapter 6: JavaScript for Client-Side Computation and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Data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DAF0C-0D6F-4591-9A53-9A5DF7599F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6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AF2-EB01-4F5A-B45B-5496FC69BBB7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181C-CAD7-46A1-A1EC-6E3EFF78059E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571-F26F-4867-85A4-77323EE4649A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EEC-2434-4920-989F-F221D83094E5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3097-F890-4A00-B4CA-79B41F84EA16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3CFD-A841-460C-B38A-7D994D780BD5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4B89-F1BE-46AC-8A46-93BA97A9735A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DB59-BDBB-4B17-B9E7-28E931F44CE9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28D-474E-4396-B32B-C964C39F66B6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1BD7-0A83-4B99-ADFA-089D3BBCE438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CF0-3C0E-4073-98A6-972DECE1BC33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5C6E-24A5-4A33-9EFB-72E276A5F96F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JavaScript for Client-Side</a:t>
            </a:r>
            <a:br>
              <a:rPr lang="en-US" sz="3600" dirty="0" smtClean="0"/>
            </a:br>
            <a:r>
              <a:rPr lang="en-US" sz="3600" dirty="0" smtClean="0"/>
              <a:t>Computation </a:t>
            </a:r>
            <a:r>
              <a:rPr lang="en-US" sz="3600" smtClean="0"/>
              <a:t>and Form Data </a:t>
            </a:r>
            <a:r>
              <a:rPr lang="en-US" sz="3600" dirty="0" smtClean="0"/>
              <a:t>Validation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Special Characters Available for Use in JavaScript Strings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86769"/>
            <a:ext cx="4114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Operators in JavaScript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7" y="2596356"/>
            <a:ext cx="6305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Operators in JavaScript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088" y="2383025"/>
            <a:ext cx="3489325" cy="208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Constants from the</a:t>
            </a:r>
            <a:br>
              <a:rPr lang="en-US" dirty="0" smtClean="0"/>
            </a:br>
            <a:r>
              <a:rPr lang="en-US" dirty="0" smtClean="0"/>
              <a:t>JavaScript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dirty="0" smtClean="0"/>
              <a:t> object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74702"/>
            <a:ext cx="5029200" cy="3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Methods of the</a:t>
            </a:r>
            <a:br>
              <a:rPr lang="en-US" dirty="0" smtClean="0"/>
            </a:br>
            <a:r>
              <a:rPr lang="en-US" dirty="0" smtClean="0"/>
              <a:t>JavaScript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dirty="0" smtClean="0"/>
              <a:t> object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9090"/>
            <a:ext cx="5324260" cy="412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and Client-Side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JavaScript can be used on both the client side (more common) and the server side (</a:t>
            </a:r>
            <a:r>
              <a:rPr lang="en-US" smtClean="0"/>
              <a:t>less common, but becoming more common with the appearance of libraries like Node.js).</a:t>
            </a:r>
            <a:endParaRPr lang="en-US" dirty="0" smtClean="0"/>
          </a:p>
          <a:p>
            <a:r>
              <a:rPr lang="en-US" dirty="0" smtClean="0"/>
              <a:t>Common server-side languages:</a:t>
            </a:r>
          </a:p>
          <a:p>
            <a:pPr lvl="1"/>
            <a:r>
              <a:rPr lang="en-US" dirty="0" smtClean="0"/>
              <a:t>PHP and Python (open-source)</a:t>
            </a:r>
          </a:p>
          <a:p>
            <a:pPr lvl="1"/>
            <a:r>
              <a:rPr lang="en-US" dirty="0" smtClean="0"/>
              <a:t>CGI programming using Perl (open-source)</a:t>
            </a:r>
          </a:p>
          <a:p>
            <a:pPr lvl="1"/>
            <a:r>
              <a:rPr lang="en-US" dirty="0" smtClean="0"/>
              <a:t>Java Server Pages™(JSP) technology (open-source)</a:t>
            </a:r>
          </a:p>
          <a:p>
            <a:pPr lvl="1"/>
            <a:r>
              <a:rPr lang="en-US" dirty="0" smtClean="0"/>
              <a:t>Active Server Pages (ASP) (proprietary)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/>
              <a:t>U</a:t>
            </a:r>
            <a:r>
              <a:rPr lang="en-US" dirty="0" smtClean="0"/>
              <a:t>ses of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Computations based on </a:t>
            </a:r>
            <a:r>
              <a:rPr lang="en-US" smtClean="0"/>
              <a:t>user input (this chapter)</a:t>
            </a:r>
            <a:endParaRPr lang="en-US" dirty="0" smtClean="0"/>
          </a:p>
          <a:p>
            <a:r>
              <a:rPr lang="en-US" dirty="0" smtClean="0"/>
              <a:t>Validation of data entered by the user, before that data is sent to the server </a:t>
            </a:r>
            <a:r>
              <a:rPr lang="en-US" smtClean="0"/>
              <a:t>for processing (this chapter)</a:t>
            </a:r>
            <a:endParaRPr lang="en-US" dirty="0" smtClean="0"/>
          </a:p>
          <a:p>
            <a:r>
              <a:rPr lang="en-US" dirty="0" smtClean="0"/>
              <a:t>Dynamically </a:t>
            </a:r>
            <a:r>
              <a:rPr lang="en-US" smtClean="0"/>
              <a:t>adding HTML </a:t>
            </a:r>
            <a:r>
              <a:rPr lang="en-US" dirty="0" smtClean="0"/>
              <a:t>elements to a web page, or </a:t>
            </a:r>
            <a:r>
              <a:rPr lang="en-US" smtClean="0"/>
              <a:t>changing HTML </a:t>
            </a:r>
            <a:r>
              <a:rPr lang="en-US" dirty="0" smtClean="0"/>
              <a:t>elements already on a </a:t>
            </a:r>
            <a:r>
              <a:rPr lang="en-US" smtClean="0"/>
              <a:t>web page (next chapter)</a:t>
            </a:r>
            <a:endParaRPr lang="en-US" dirty="0" smtClean="0"/>
          </a:p>
          <a:p>
            <a:r>
              <a:rPr lang="en-US" dirty="0" smtClean="0"/>
              <a:t>Changing the look and feel of a web page as the user’s mouse pointer interacts with the </a:t>
            </a:r>
            <a:r>
              <a:rPr lang="en-US" smtClean="0"/>
              <a:t>web page (next chapter)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Browser Display of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>
                <a:latin typeface="Courier New" pitchFamily="49" charset="0"/>
                <a:cs typeface="Courier New" pitchFamily="49" charset="0"/>
              </a:rPr>
              <a:t>estore.html</a:t>
            </a:r>
            <a:r>
              <a:rPr lang="en-US" sz="2800" smtClean="0"/>
              <a:t> </a:t>
            </a:r>
            <a:r>
              <a:rPr lang="en-US" sz="2800" dirty="0" smtClean="0"/>
              <a:t>(and </a:t>
            </a:r>
            <a:r>
              <a:rPr lang="en-US" sz="2800" smtClean="0"/>
              <a:t>also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estoreEmbedded.htm and estoreExternal.html</a:t>
            </a:r>
            <a:r>
              <a:rPr lang="en-US" sz="2800" smtClean="0"/>
              <a:t>)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1864" y="2848769"/>
            <a:ext cx="4300272" cy="202882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latin typeface="Courier New" pitchFamily="49" charset="0"/>
                <a:cs typeface="Courier New" pitchFamily="49" charset="0"/>
              </a:rPr>
              <a:t>estoreEmbedded.html</a:t>
            </a:r>
            <a:r>
              <a:rPr lang="en-US" sz="3200" smtClean="0"/>
              <a:t> </a:t>
            </a:r>
            <a:r>
              <a:rPr lang="en-US" sz="3200" dirty="0" smtClean="0"/>
              <a:t>Contains a Simple Embedded JavaScript Script with Two Output Statements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&lt;!DOCTYPE html&gt;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&lt;!-- estoreEmbedded.html --&gt;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&lt;html lang="en"&gt;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&lt;head&gt;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&lt;meta charset="utf-8"&gt;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&lt;link rel="stylesheet" href="css/default.css"&gt;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&lt;title&gt;Nature's Source - Canada's largest specialty </a:t>
            </a:r>
            <a:endParaRPr lang="en-US" sz="12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 vitamin </a:t>
            </a:r>
            <a:r>
              <a:rPr lang="en-US" sz="1200">
                <a:latin typeface="Courier New" pitchFamily="49" charset="0"/>
                <a:cs typeface="Courier New" pitchFamily="49" charset="0"/>
              </a:rPr>
              <a:t>store&lt;/title&gt;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&lt;/head&gt;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&lt;body&gt;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&lt;main class="Narrow"&gt;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&lt;p&gt;&lt;img src="images/naturelogo.gif" alt="Nature's Source"&gt;&lt;/p&gt;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&lt;h3&gt;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&lt;script&gt;</a:t>
            </a:r>
          </a:p>
          <a:p>
            <a:pPr>
              <a:buNone/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document.write("Watch this space for our e-store.&lt;br&gt;");</a:t>
            </a:r>
          </a:p>
          <a:p>
            <a:pPr>
              <a:buNone/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document.write("Coming soon ...");</a:t>
            </a:r>
          </a:p>
          <a:p>
            <a:pPr>
              <a:buNone/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&lt;/script&gt;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&lt;/h3&gt;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&lt;/main&gt;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&lt;/body&gt;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&lt;/html&gt;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on the Previous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JavaScript code embedded </a:t>
            </a:r>
            <a:r>
              <a:rPr lang="en-US" smtClean="0"/>
              <a:t>in HTML </a:t>
            </a:r>
            <a:r>
              <a:rPr lang="en-US" dirty="0" smtClean="0"/>
              <a:t>markup must appear as the content of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script</a:t>
            </a:r>
            <a:r>
              <a:rPr lang="en-US" dirty="0" smtClean="0"/>
              <a:t> element.</a:t>
            </a:r>
          </a:p>
          <a:p>
            <a:r>
              <a:rPr lang="en-US" smtClean="0"/>
              <a:t>Since JavaScript is the default scripting language,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script</a:t>
            </a:r>
            <a:r>
              <a:rPr lang="en-US" dirty="0" smtClean="0"/>
              <a:t> </a:t>
            </a:r>
            <a:r>
              <a:rPr lang="en-US" smtClean="0"/>
              <a:t>element no longer needs 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mtClean="0"/>
              <a:t> </a:t>
            </a:r>
            <a:r>
              <a:rPr lang="en-US" dirty="0" smtClean="0"/>
              <a:t>attribute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="text/javascript″ </a:t>
            </a:r>
            <a:r>
              <a:rPr lang="en-US" smtClean="0"/>
              <a:t>to indicate </a:t>
            </a:r>
            <a:r>
              <a:rPr lang="en-US" dirty="0" smtClean="0"/>
              <a:t>the language used in </a:t>
            </a:r>
            <a:r>
              <a:rPr lang="en-US" smtClean="0"/>
              <a:t>the script, but you will often see it.</a:t>
            </a:r>
            <a:endParaRPr lang="en-US" dirty="0" smtClean="0"/>
          </a:p>
          <a:p>
            <a:r>
              <a:rPr lang="en-US" dirty="0" smtClean="0"/>
              <a:t>The content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script</a:t>
            </a:r>
            <a:r>
              <a:rPr lang="en-US" dirty="0" smtClean="0"/>
              <a:t> element is a sequence of JavaScript </a:t>
            </a:r>
            <a:r>
              <a:rPr lang="en-US" i="1" dirty="0" smtClean="0"/>
              <a:t>programming language statements</a:t>
            </a:r>
            <a:r>
              <a:rPr lang="en-US" dirty="0" smtClean="0"/>
              <a:t> to be executed when the browser reaches 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script</a:t>
            </a:r>
            <a:r>
              <a:rPr lang="en-US" smtClean="0"/>
              <a:t> element during its processing of the page (two such statements in this case).</a:t>
            </a:r>
            <a:endParaRPr lang="en-US" dirty="0" smtClean="0"/>
          </a:p>
          <a:p>
            <a:r>
              <a:rPr lang="en-US" dirty="0" smtClean="0"/>
              <a:t>Each JavaScript statement is terminated by a semicolon (;).</a:t>
            </a:r>
          </a:p>
          <a:p>
            <a:r>
              <a:rPr lang="en-US" dirty="0" smtClean="0"/>
              <a:t>In a JavaScript script,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document</a:t>
            </a:r>
            <a:r>
              <a:rPr lang="en-US" dirty="0" smtClean="0"/>
              <a:t> refers to </a:t>
            </a:r>
            <a:r>
              <a:rPr lang="en-US" smtClean="0"/>
              <a:t>the HTML </a:t>
            </a:r>
            <a:r>
              <a:rPr lang="en-US" dirty="0" smtClean="0"/>
              <a:t>document containing </a:t>
            </a:r>
            <a:r>
              <a:rPr lang="en-US" smtClean="0"/>
              <a:t>the script, that is, to the top-level element in the </a:t>
            </a:r>
            <a:r>
              <a:rPr lang="en-US" smtClean="0"/>
              <a:t>DOM (Document Object Model).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en-US" dirty="0" smtClean="0"/>
              <a:t> is a method (or function) “belonging to”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document</a:t>
            </a:r>
            <a:r>
              <a:rPr lang="en-US" dirty="0" smtClean="0"/>
              <a:t> that can be used to write text information into the document for display. That information is the string (text enclosed in quotes) within the parentheses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JavaScript you will see and use many statements that “look like” this and have the generic </a:t>
            </a:r>
            <a:r>
              <a:rPr lang="en-US" smtClean="0"/>
              <a:t>form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object.method(list_of_input_parameters)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Note the parallels between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script</a:t>
            </a:r>
            <a:r>
              <a:rPr lang="en-US" dirty="0" smtClean="0"/>
              <a:t> element containing JavaScript code and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dirty="0" smtClean="0"/>
              <a:t> element containing CSS.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Discuss the importance of keeping web page content behavior separate from content structure and content presentation, both conceptually and physically.</a:t>
            </a:r>
          </a:p>
          <a:p>
            <a:r>
              <a:rPr lang="en-US" dirty="0" smtClean="0"/>
              <a:t>Present an overview of JavaScript as a programming language, including a brief history, its limitations, and how we will use it.</a:t>
            </a:r>
          </a:p>
          <a:p>
            <a:r>
              <a:rPr lang="en-US" dirty="0" smtClean="0"/>
              <a:t>Show how to write to a web page for user notification via JavaScript.</a:t>
            </a:r>
          </a:p>
          <a:p>
            <a:r>
              <a:rPr lang="en-US" dirty="0" smtClean="0"/>
              <a:t>Distinguish between external and embedded JavaScript code.</a:t>
            </a:r>
          </a:p>
          <a:p>
            <a:r>
              <a:rPr lang="en-US" dirty="0" smtClean="0"/>
              <a:t>Discuss the Document Object Model (DOM) and JavaScript access to it.</a:t>
            </a:r>
          </a:p>
          <a:p>
            <a:r>
              <a:rPr lang="en-US" dirty="0" smtClean="0"/>
              <a:t>Discuss JavaScript data types and variables, functions (both built-in and programmer-defined), expressions, control statements, arrays, and built-in objects.</a:t>
            </a:r>
          </a:p>
          <a:p>
            <a:r>
              <a:rPr lang="en-US" dirty="0" smtClean="0"/>
              <a:t>Discuss the importance of website security and how JavaScript can help to achieve it.</a:t>
            </a:r>
          </a:p>
          <a:p>
            <a:r>
              <a:rPr lang="en-US" dirty="0" smtClean="0"/>
              <a:t>Introduce regular expressions and their use in JavaScript.</a:t>
            </a:r>
          </a:p>
          <a:p>
            <a:r>
              <a:rPr lang="en-US" dirty="0" smtClean="0"/>
              <a:t>Update our BMI calculator form and our feedback form to incorporate validation of user input.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smtClean="0"/>
              <a:t>The </a:t>
            </a: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h3</a:t>
            </a:r>
            <a:r>
              <a:rPr lang="en-US" sz="2400" smtClean="0"/>
              <a:t> Elementof </a:t>
            </a: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estoreExternal.html</a:t>
            </a:r>
            <a:r>
              <a:rPr lang="en-US" sz="2400" smtClean="0"/>
              <a:t> Containing the Script Element that Provides Access to the JavaScript Code</a:t>
            </a:r>
            <a:br>
              <a:rPr lang="en-US" sz="2400" smtClean="0"/>
            </a:br>
            <a:r>
              <a:rPr lang="en-US" sz="2400" smtClean="0"/>
              <a:t>Stored in the External File </a:t>
            </a: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estoreExternal.js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&lt;!-- estoreExternal.html --&gt;</a:t>
            </a:r>
          </a:p>
          <a:p>
            <a:pPr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... 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&lt;body&gt;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&lt;main class="Narrow"&gt;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&lt;p&gt;&lt;img src="images/naturelogo.gif" alt="Nature's Source"&gt;&lt;/p&gt;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&lt;h3&gt;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&lt;script src="scripts/estoreExternal.js"&gt;&lt;/script</a:t>
            </a:r>
            <a:r>
              <a:rPr lang="en-US" sz="14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&gt;&amp;nbsp;</a:t>
            </a:r>
          </a:p>
          <a:p>
            <a:pPr>
              <a:buNone/>
            </a:pPr>
            <a:r>
              <a:rPr lang="en-US" sz="14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    &lt;!-- Without something other than whitespace and the script</a:t>
            </a:r>
          </a:p>
          <a:p>
            <a:pPr>
              <a:buNone/>
            </a:pPr>
            <a:r>
              <a:rPr lang="en-US" sz="14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    element in the content of the h3 element, the HTML 5 validator</a:t>
            </a:r>
          </a:p>
          <a:p>
            <a:pPr>
              <a:buNone/>
            </a:pPr>
            <a:r>
              <a:rPr lang="en-US" sz="14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    issues an "empty heading" warning. --&gt;</a:t>
            </a:r>
          </a:p>
          <a:p>
            <a:pPr>
              <a:buNone/>
            </a:pPr>
            <a:r>
              <a:rPr lang="en-US" sz="14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  &lt;/h3&gt;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&lt;/main&gt;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&lt;/body&gt;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And here is the file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estoreExternal.js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estoreExternal.js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document.write("Watch this space for our e-store.&lt;br&gt;");</a:t>
            </a:r>
          </a:p>
          <a:p>
            <a:pPr marL="0" indent="0">
              <a:buNone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document.write("Coming soon ...");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Note that there are no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smtClean="0"/>
              <a:t> tags is this file.</a:t>
            </a:r>
          </a:p>
          <a:p>
            <a:pPr marL="0" indent="0">
              <a:buNone/>
            </a:pPr>
            <a:r>
              <a:rPr lang="en-US" smtClean="0"/>
              <a:t>And remember to contrast this with the analogous situation in PHP when we get there.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Initial </a:t>
            </a:r>
            <a:r>
              <a:rPr lang="en-US" dirty="0" smtClean="0"/>
              <a:t>Firefox Browser </a:t>
            </a:r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smtClean="0"/>
              <a:t>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estorePopup.html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175" y="2538492"/>
            <a:ext cx="5581650" cy="264937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Final </a:t>
            </a:r>
            <a:r>
              <a:rPr lang="en-US" dirty="0" smtClean="0"/>
              <a:t>Firefox Browser </a:t>
            </a:r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smtClean="0"/>
              <a:t>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estorePopup.html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176" y="2538492"/>
            <a:ext cx="5581648" cy="264937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Body </a:t>
            </a:r>
            <a:r>
              <a:rPr lang="en-US" sz="2400" smtClean="0"/>
              <a:t>of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estorePopup.html</a:t>
            </a:r>
            <a:r>
              <a:rPr lang="en-US" sz="2400" smtClean="0"/>
              <a:t>, </a:t>
            </a:r>
            <a:r>
              <a:rPr lang="en-US" sz="2400" dirty="0" smtClean="0"/>
              <a:t>Showing the Script Element that Provides Access to the JavaScript Code</a:t>
            </a:r>
            <a:br>
              <a:rPr lang="en-US" sz="2400" dirty="0" smtClean="0"/>
            </a:br>
            <a:r>
              <a:rPr lang="en-US" sz="2400" dirty="0" smtClean="0"/>
              <a:t>Stored in the External </a:t>
            </a:r>
            <a:r>
              <a:rPr lang="en-US" sz="2400" smtClean="0"/>
              <a:t>File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estorePopup.js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1905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400">
                <a:latin typeface="Courier New" pitchFamily="49" charset="0"/>
                <a:cs typeface="Courier New" pitchFamily="49" charset="0"/>
              </a:rPr>
              <a:t>p&gt;&lt;img src="images/naturelogo.gif" alt="Nature's Source"&gt;&lt;/p&gt;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&lt;h3&gt;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&lt;script src="scripts/estorePopup.js"&gt;&lt;/script&gt;&amp;nbsp;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&lt;!-- Without something other than whitespace and the script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element in the content of the h3 element, the HTML 5 validator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issues an "empty heading" warning. --&gt;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&lt;/h3&gt;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343400"/>
            <a:ext cx="8229600" cy="121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//estorePopup.js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alert("Watch this space for our e-store.\n" + "Coming soon ...");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document.write("When our e-store arrives, you will have a wide "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+ "choice of fabulous products!");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Document </a:t>
            </a:r>
            <a:r>
              <a:rPr lang="en-US" smtClean="0"/>
              <a:t>Object Model</a:t>
            </a:r>
            <a:br>
              <a:rPr lang="en-US" smtClean="0"/>
            </a:br>
            <a:r>
              <a:rPr lang="en-US" sz="3600" smtClean="0"/>
              <a:t>(continued from Chapter 4 Intro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Document Object Model </a:t>
            </a:r>
            <a:r>
              <a:rPr lang="en-US" dirty="0" smtClean="0"/>
              <a:t>(</a:t>
            </a:r>
            <a:r>
              <a:rPr lang="en-US" i="1" dirty="0" smtClean="0"/>
              <a:t>DOM</a:t>
            </a:r>
            <a:r>
              <a:rPr lang="en-US" dirty="0" smtClean="0"/>
              <a:t>) is a W3C-defined standard </a:t>
            </a:r>
            <a:r>
              <a:rPr lang="en-US" i="1" dirty="0" smtClean="0"/>
              <a:t>Application Programming Interface </a:t>
            </a:r>
            <a:r>
              <a:rPr lang="en-US" dirty="0" smtClean="0"/>
              <a:t>(</a:t>
            </a:r>
            <a:r>
              <a:rPr lang="en-US" i="1" dirty="0" smtClean="0"/>
              <a:t>API</a:t>
            </a:r>
            <a:r>
              <a:rPr lang="en-US" dirty="0" smtClean="0"/>
              <a:t>) that programming languages like JavaScript can use to gain access to, and modify, parts of a web page.</a:t>
            </a:r>
          </a:p>
          <a:p>
            <a:r>
              <a:rPr lang="en-US" dirty="0" smtClean="0"/>
              <a:t>The DOM views every web page (document) as a hierarchical structure (model) of its elements (objects), determined by the nesting of those elements.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dirty="0" smtClean="0"/>
              <a:t> element object is at the top,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head</a:t>
            </a:r>
            <a:r>
              <a:rPr lang="en-US" dirty="0" smtClean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dirty="0" smtClean="0"/>
              <a:t> element objects are at the next level, and so on.</a:t>
            </a:r>
          </a:p>
          <a:p>
            <a:r>
              <a:rPr lang="en-US" dirty="0" smtClean="0"/>
              <a:t>When we 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document.write()</a:t>
            </a:r>
            <a:r>
              <a:rPr lang="en-US" dirty="0" smtClean="0"/>
              <a:t> in a JavaScript script, we are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en-US" dirty="0" smtClean="0"/>
              <a:t> </a:t>
            </a:r>
            <a:r>
              <a:rPr lang="en-US" i="1" dirty="0" smtClean="0"/>
              <a:t>method</a:t>
            </a:r>
            <a:r>
              <a:rPr lang="en-US" dirty="0" smtClean="0"/>
              <a:t> of the document </a:t>
            </a:r>
            <a:r>
              <a:rPr lang="en-US" i="1" dirty="0" smtClean="0"/>
              <a:t>property</a:t>
            </a:r>
            <a:r>
              <a:rPr lang="en-US" dirty="0" smtClean="0"/>
              <a:t> of the window </a:t>
            </a:r>
            <a:r>
              <a:rPr lang="en-US" i="1" dirty="0" smtClean="0"/>
              <a:t>object</a:t>
            </a:r>
            <a:r>
              <a:rPr lang="en-US" dirty="0" smtClean="0"/>
              <a:t> in the DOM for our web page.</a:t>
            </a:r>
          </a:p>
          <a:p>
            <a:r>
              <a:rPr lang="en-US" smtClean="0"/>
              <a:t>On an upcoming slide </a:t>
            </a:r>
            <a:r>
              <a:rPr lang="en-US" dirty="0" smtClean="0"/>
              <a:t>we give a list of some common DOM objects, more of which we will see in the next chapter.</a:t>
            </a:r>
          </a:p>
          <a:p>
            <a:r>
              <a:rPr lang="en-US" dirty="0" smtClean="0"/>
              <a:t>In the meantime, you should Google “document object model images” and look at some of the many examples shown.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 View of a Simple Web Page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2031206"/>
            <a:ext cx="5270500" cy="3663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721" y="304800"/>
            <a:ext cx="447455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JavaScript (typically) Gets Access to DOM Elements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we illustrate one way (the preferred way) that JavaScript gets access to a particular page element and does something with it.</a:t>
            </a:r>
          </a:p>
          <a:p>
            <a:r>
              <a:rPr lang="en-US" smtClean="0"/>
              <a:t>Sample markup:</a:t>
            </a:r>
            <a:br>
              <a:rPr lang="en-US" smtClean="0"/>
            </a:b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&lt;p id=″par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&gt;A paragraph.&lt;/p&gt;</a:t>
            </a:r>
          </a:p>
          <a:p>
            <a:r>
              <a:rPr lang="en-US" smtClean="0">
                <a:cs typeface="Courier New" panose="02070309020205020404" pitchFamily="49" charset="0"/>
              </a:rPr>
              <a:t>Sample JavaScript</a:t>
            </a:r>
            <a:br>
              <a:rPr lang="en-US" smtClean="0">
                <a:cs typeface="Courier New" panose="02070309020205020404" pitchFamily="49" charset="0"/>
              </a:rPr>
            </a:b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var thePar =</a:t>
            </a:r>
            <a:b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document.getElementByID(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″par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″);</a:t>
            </a:r>
            <a:b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thePar.innerHTML =″Hello World!″;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Form Element  </a:t>
            </a:r>
            <a:r>
              <a:rPr lang="en-US" sz="2400" smtClean="0"/>
              <a:t>from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bmiForm.html</a:t>
            </a:r>
            <a:r>
              <a:rPr lang="en-US" sz="2400" smtClean="0"/>
              <a:t> </a:t>
            </a:r>
            <a:r>
              <a:rPr lang="en-US" sz="2400" dirty="0" smtClean="0"/>
              <a:t>Processed by </a:t>
            </a:r>
            <a:br>
              <a:rPr lang="en-US" sz="2400" dirty="0" smtClean="0"/>
            </a:br>
            <a:r>
              <a:rPr lang="en-US" sz="2400" dirty="0" smtClean="0"/>
              <a:t>JavaScript </a:t>
            </a:r>
            <a:r>
              <a:rPr lang="en-US" sz="2400" smtClean="0"/>
              <a:t>Function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bmiFormProcess() </a:t>
            </a:r>
            <a:r>
              <a:rPr lang="en-US" sz="2400" dirty="0" smtClean="0">
                <a:cs typeface="Courier New" pitchFamily="49" charset="0"/>
              </a:rPr>
              <a:t>(1 of 2)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mtClean="0"/>
              <a:t> </a:t>
            </a:r>
            <a:r>
              <a:rPr lang="en-US" sz="4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40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4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form id="bmiForm" onsubmit="bmiFormProcess()"&gt;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4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&lt;fieldset class="SectionBackground"&gt;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&lt;legend class="LegendBackground"&gt;Vital statistics&lt;/legend&gt; 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&lt;table&gt;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&lt;tr&gt;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&lt;td&gt;&lt;label for="height"&gt;Your height:&lt;/label&gt;&lt;/td&gt;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&lt;td&gt;&lt;input id="height" type="text" name="height" size="7"&gt;&lt;/td&gt;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&lt;td&gt;&lt;label for="heightUnit"&gt;Choose unit:&lt;/label&gt;&lt;/td&gt;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&lt;td&gt;&lt;select id="heightUnit" name="heightUnit"&gt;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  &lt;option&gt;inches&lt;/option&gt;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  &lt;option&gt;centimeters&lt;/option&gt;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&lt;/select&gt;&lt;/td&gt;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&lt;/tr&gt;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&lt;tr&gt;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&lt;td&gt;&lt;label for="weight"&gt;Your weight:&lt;/label&gt;&lt;/td&gt;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&lt;td&gt;&lt;input id="weight" type="text" name="weight" size="7"&gt;&lt;/td&gt;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&lt;td&gt;&lt;label for="weightUnit"&gt;Choose unit:&lt;/label&gt;&lt;/td&gt;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&lt;td&gt;&lt;select id="weightUnit" name="weightUnit"&gt;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  &lt;option&gt;pounds&lt;/option&gt;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  &lt;option&gt;kilograms&lt;/option&gt;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&lt;/select&gt;&lt;/td&gt;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&lt;/tr&gt;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&lt;tr&gt;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&lt;td colspan="4"&gt;&lt;label for="details"&gt;Please check here if you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want a detailed analysis of your BMI:&lt;/label&gt;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&lt;input id="details" type="checkbox"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         name="details" value="yes"&gt;&lt;/td&gt;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  &lt;/tr&gt;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  &lt;/table&gt;</a:t>
            </a:r>
          </a:p>
          <a:p>
            <a:pPr>
              <a:buNone/>
            </a:pPr>
            <a:r>
              <a:rPr lang="en-US" sz="440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4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&lt;/fieldset&gt;</a:t>
            </a:r>
            <a:endParaRPr lang="en-US" sz="44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Directory Structure </a:t>
            </a:r>
            <a:r>
              <a:rPr lang="en-US" dirty="0"/>
              <a:t>U</a:t>
            </a:r>
            <a:r>
              <a:rPr lang="en-US" dirty="0" smtClean="0"/>
              <a:t>sed in </a:t>
            </a:r>
            <a:r>
              <a:rPr lang="en-US" dirty="0"/>
              <a:t>T</a:t>
            </a:r>
            <a:r>
              <a:rPr lang="en-US" dirty="0" smtClean="0"/>
              <a:t>his Book</a:t>
            </a:r>
            <a:br>
              <a:rPr lang="en-US" dirty="0" smtClean="0"/>
            </a:br>
            <a:r>
              <a:rPr lang="en-US" sz="4000" dirty="0" smtClean="0"/>
              <a:t>(typically for each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nature?</a:t>
            </a:r>
            <a:r>
              <a:rPr lang="en-US" sz="4000" dirty="0" smtClean="0"/>
              <a:t> subdirectory)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Subdirectories with names like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nature</a:t>
            </a:r>
            <a:r>
              <a:rPr lang="en-US" dirty="0" smtClean="0"/>
              <a:t>, 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nature1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nature2</a:t>
            </a:r>
            <a:r>
              <a:rPr lang="en-US" dirty="0" smtClean="0"/>
              <a:t>, for the version or versions of our website.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index.html</a:t>
            </a:r>
            <a:r>
              <a:rPr lang="en-US" dirty="0" smtClean="0"/>
              <a:t> </a:t>
            </a:r>
            <a:r>
              <a:rPr lang="en-US" smtClean="0"/>
              <a:t>file in </a:t>
            </a:r>
            <a:r>
              <a:rPr lang="en-US" dirty="0" smtClean="0"/>
              <a:t>each of these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nature?</a:t>
            </a:r>
            <a:r>
              <a:rPr lang="en-US" dirty="0" smtClean="0"/>
              <a:t> </a:t>
            </a:r>
            <a:r>
              <a:rPr lang="en-US" smtClean="0"/>
              <a:t>subdirectories.</a:t>
            </a:r>
          </a:p>
          <a:p>
            <a:r>
              <a:rPr lang="en-US" smtClean="0"/>
              <a:t>A subdirectory called pages containing other </a:t>
            </a:r>
            <a:r>
              <a:rPr lang="en-US"/>
              <a:t>HTML </a:t>
            </a:r>
            <a:r>
              <a:rPr lang="en-US" smtClean="0"/>
              <a:t>files for other pages on the current version of our website.</a:t>
            </a:r>
            <a:endParaRPr lang="en-US" dirty="0" smtClean="0"/>
          </a:p>
          <a:p>
            <a:r>
              <a:rPr lang="en-US" dirty="0" smtClean="0"/>
              <a:t>A subdirectory called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images</a:t>
            </a:r>
            <a:r>
              <a:rPr lang="en-US" dirty="0" smtClean="0"/>
              <a:t> containing any image files required by </a:t>
            </a:r>
            <a:r>
              <a:rPr lang="en-US" smtClean="0"/>
              <a:t>our HTML </a:t>
            </a:r>
            <a:r>
              <a:rPr lang="en-US" dirty="0" smtClean="0"/>
              <a:t>files.</a:t>
            </a:r>
          </a:p>
          <a:p>
            <a:r>
              <a:rPr lang="en-US" dirty="0" smtClean="0"/>
              <a:t>A subdirectory called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css</a:t>
            </a:r>
            <a:r>
              <a:rPr lang="en-US" dirty="0" smtClean="0"/>
              <a:t> containing any Cascading Style Sheet files that describe presentation details for </a:t>
            </a:r>
            <a:r>
              <a:rPr lang="en-US" smtClean="0"/>
              <a:t>those HTML </a:t>
            </a:r>
            <a:r>
              <a:rPr lang="en-US" dirty="0" smtClean="0"/>
              <a:t>files.</a:t>
            </a:r>
          </a:p>
          <a:p>
            <a:pPr lvl="1"/>
            <a:r>
              <a:rPr lang="en-US"/>
              <a:t>T</a:t>
            </a:r>
            <a:r>
              <a:rPr lang="en-US" smtClean="0"/>
              <a:t>his may be </a:t>
            </a:r>
            <a:r>
              <a:rPr lang="en-US" dirty="0" smtClean="0"/>
              <a:t>a single file </a:t>
            </a:r>
            <a:r>
              <a:rPr lang="en-US" smtClean="0"/>
              <a:t>called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default.css</a:t>
            </a:r>
            <a:r>
              <a:rPr lang="en-US" smtClean="0"/>
              <a:t> or if the current version of our website has a responsive design, one file called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desktop.css</a:t>
            </a:r>
            <a:r>
              <a:rPr lang="en-US" smtClean="0"/>
              <a:t> and a second called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tablet.css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And now, a subdirectory called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scripts</a:t>
            </a:r>
            <a:r>
              <a:rPr lang="en-US" dirty="0" smtClean="0"/>
              <a:t> containing any scripts (programs) used by </a:t>
            </a:r>
            <a:r>
              <a:rPr lang="en-US" smtClean="0"/>
              <a:t>those HTML </a:t>
            </a:r>
            <a:r>
              <a:rPr lang="en-US" dirty="0" smtClean="0"/>
              <a:t>files. For the moment these will be JavaScript scripts, but later there will also be PHP scripts.</a:t>
            </a:r>
          </a:p>
          <a:p>
            <a:r>
              <a:rPr lang="en-US" dirty="0" smtClean="0"/>
              <a:t>If you are using SSI to hold “common” markup files, then you would also want to use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common</a:t>
            </a:r>
            <a:r>
              <a:rPr lang="en-US" dirty="0" smtClean="0"/>
              <a:t> subdirectory.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Form Element </a:t>
            </a:r>
            <a:r>
              <a:rPr lang="en-US" sz="2400" smtClean="0"/>
              <a:t>from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bmiForm.html</a:t>
            </a:r>
            <a:r>
              <a:rPr lang="en-US" sz="2400" smtClean="0"/>
              <a:t> </a:t>
            </a:r>
            <a:r>
              <a:rPr lang="en-US" sz="2400" dirty="0" smtClean="0"/>
              <a:t>Processed by </a:t>
            </a:r>
            <a:br>
              <a:rPr lang="en-US" sz="2400" dirty="0" smtClean="0"/>
            </a:br>
            <a:r>
              <a:rPr lang="en-US" sz="2400" dirty="0" smtClean="0"/>
              <a:t>JavaScript </a:t>
            </a:r>
            <a:r>
              <a:rPr lang="en-US" sz="2400" smtClean="0"/>
              <a:t>Function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bmiFormProcess() </a:t>
            </a:r>
            <a:r>
              <a:rPr lang="en-US" sz="2400" dirty="0" smtClean="0">
                <a:cs typeface="Courier New" pitchFamily="49" charset="0"/>
              </a:rPr>
              <a:t>(2 </a:t>
            </a:r>
            <a:r>
              <a:rPr lang="en-US" sz="2400" dirty="0">
                <a:cs typeface="Courier New" pitchFamily="49" charset="0"/>
              </a:rPr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fieldset class="SectionBackground"&gt;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&lt;legend class="LegendBackground"&gt;E-mail record?&lt;/legend&gt; 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&lt;table&gt;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&lt;tr&gt;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&lt;td colspan="2"&gt;&lt;label for="wantMail"&gt;Do you want your BMI sent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to you by e-mail?&lt;/label&gt; &lt;input id="wantMail" type="checkbox"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name="wantMail" value="yes"&gt;&lt;/td&gt;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&lt;/tr&gt;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&lt;tr&gt;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&lt;td&gt;&lt;label for="email"&gt;E-mail Address:&lt;/label&gt;&lt;/td&gt;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&lt;td&gt;&lt;input id="email" type="text" name="email" size="40"&gt;&lt;/td&gt;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&lt;/tr&gt;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&lt;/table&gt;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&lt;/fieldset&gt;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&lt;fieldset class="SectionBackground"&gt;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&lt;legend class="LegendBackground"&gt;Processing&lt;/legend&gt; 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&lt;table&gt;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&lt;tr&gt;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&lt;td&gt;&lt;input type="submit" value="Compute your BMI"&gt;&lt;/td&gt;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  &lt;td&gt;&lt;input type="reset" value="Reset form"&gt;&lt;/td&gt;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  &lt;/tr&gt;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  &lt;/table&gt;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&lt;/fieldset&gt;</a:t>
            </a:r>
          </a:p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&lt;/form&gt;</a:t>
            </a:r>
            <a:endParaRPr lang="en-US" sz="44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Typical Detailed BMI Report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38" y="1600200"/>
            <a:ext cx="450072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Typical BMI Form Error Report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17" y="1600200"/>
            <a:ext cx="451756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JavaScript </a:t>
            </a:r>
            <a:r>
              <a:rPr lang="en-US" sz="3200" smtClean="0"/>
              <a:t>function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bmiFormProcess()</a:t>
            </a:r>
            <a:r>
              <a:rPr lang="en-US" sz="2400" smtClean="0">
                <a:latin typeface="+mn-lt"/>
                <a:cs typeface="Courier New" pitchFamily="49" charset="0"/>
              </a:rPr>
              <a:t> </a:t>
            </a:r>
            <a:r>
              <a:rPr lang="en-US" sz="3200" smtClean="0"/>
              <a:t>from </a:t>
            </a:r>
            <a:r>
              <a:rPr lang="en-US" sz="2800">
                <a:latin typeface="Courier New" pitchFamily="49" charset="0"/>
                <a:cs typeface="Courier New" pitchFamily="49" charset="0"/>
              </a:rPr>
              <a:t>bmiFormProcess.js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function bmiFormProcess()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var bmiFormObj = document.getElementById("bmiForm");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if (bmiFormValidate(bmiFormObj))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var bmi = valueOfBMI(bmiFormObj);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if (bmiFormObj.details.checked)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 displayDetails(bmiFormObj, bmi);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else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    alert("Your BMI: " + valueTo1DecimalPlace(bmi));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smtClean="0"/>
              <a:t>The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bmiFormValidateInput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400" dirty="0" smtClean="0"/>
              <a:t> </a:t>
            </a:r>
            <a:r>
              <a:rPr lang="en-US" sz="2400"/>
              <a:t>F</a:t>
            </a:r>
            <a:r>
              <a:rPr lang="en-US" sz="2400" smtClean="0"/>
              <a:t>unction from </a:t>
            </a: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bmiFormValidate.js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</a:t>
            </a:r>
            <a:r>
              <a:rPr lang="en-US" sz="1800" smtClean="0"/>
              <a:t>called </a:t>
            </a:r>
            <a:r>
              <a:rPr lang="en-US" sz="1800" dirty="0" smtClean="0"/>
              <a:t>by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processBMIform</a:t>
            </a:r>
            <a:r>
              <a:rPr lang="en-US" sz="1800" smtClean="0">
                <a:latin typeface="+mn-lt"/>
                <a:cs typeface="Courier New" pitchFamily="49" charset="0"/>
              </a:rPr>
              <a:t>(), and calls the four functions shown next</a:t>
            </a:r>
            <a:r>
              <a:rPr lang="en-US" sz="2400" smtClean="0">
                <a:latin typeface="+mn-lt"/>
                <a:cs typeface="Courier New" pitchFamily="49" charset="0"/>
              </a:rPr>
              <a:t>)</a:t>
            </a:r>
            <a:endParaRPr lang="en-US" sz="2400" dirty="0">
              <a:latin typeface="+mn-lt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function bmiFormValidate(bmiFormObj)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var hUnit = bmiFormObj.heightUnit.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options[bmiFormObj.heightUnit.selectedIndex].text;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var wUnit = bmiFormObj.weightUnit.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options[bmiFormObj.weightUnit.selectedIndex].text;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var height = bmiFormObj.height.value;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var weight = bmiFormObj.weight.value;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var email = bmiFormObj.email.value;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var heightOK, weightOK, emailOK;</a:t>
            </a:r>
          </a:p>
          <a:p>
            <a:pPr>
              <a:buNone/>
            </a:pPr>
            <a:endParaRPr lang="en-US" sz="40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if (hUnit == "inches")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heightOK = inchesValid(height);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heightOK = centimetresValid(height);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if (wUnit == "pounds")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weightOK = poundsValid(weight);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weightOK = kilogramsValid(weight);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if (bmiFormObj.wantMail.checked)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emailOK = emailValid(email);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alert("Warning: The e-mail feature is currently not supported.")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    emailOK = true;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    return heightOK &amp;&amp; weightOK &amp;&amp; emailOK;</a:t>
            </a:r>
          </a:p>
          <a:p>
            <a:pPr>
              <a:buNone/>
            </a:pPr>
            <a:r>
              <a:rPr lang="en-US" sz="4000">
                <a:latin typeface="Courier New" pitchFamily="49" charset="0"/>
                <a:cs typeface="Courier New" pitchFamily="49" charset="0"/>
              </a:rPr>
              <a:t>}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Height Validating Function - 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function inchesValid(height)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if (height == "" || isNaN(height))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alert("Error: Please input a number for height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if (height &lt; 0 || height &gt; 100)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alert("Error: Height must be in the range 0-100 inches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return true;</a:t>
            </a:r>
          </a:p>
          <a:p>
            <a:pPr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Height Validating Function </a:t>
            </a:r>
            <a:r>
              <a:rPr lang="en-US" sz="3600" smtClean="0"/>
              <a:t>- Centimeters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centimetres</a:t>
            </a:r>
            <a:r>
              <a:rPr lang="en-US" sz="1400">
                <a:latin typeface="Courier New" pitchFamily="49" charset="0"/>
                <a:cs typeface="Courier New" pitchFamily="49" charset="0"/>
              </a:rPr>
              <a:t>Valid(height)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if (height == "" || isNaN(height))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alert("Error: Please input a number for height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if (height &lt; 0 || height &gt; 300)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alert("Error: Height must be in the range 0-300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centimeters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return true;</a:t>
            </a:r>
          </a:p>
          <a:p>
            <a:pPr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smtClean="0">
                <a:cs typeface="Courier New" pitchFamily="49" charset="0"/>
              </a:rPr>
              <a:t>Note the different spellings outlined in red: the first is the “international” spelling, the second is</a:t>
            </a:r>
            <a:br>
              <a:rPr lang="en-US" sz="1600" smtClean="0">
                <a:cs typeface="Courier New" pitchFamily="49" charset="0"/>
              </a:rPr>
            </a:br>
            <a:r>
              <a:rPr lang="en-US" sz="1600" smtClean="0">
                <a:cs typeface="Courier New" pitchFamily="49" charset="0"/>
              </a:rPr>
              <a:t>the American spelling. A “best practice” to remember is that the messages your users see should  conform to their expectations, in spelling as well as in many other respects, the code not so much.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Weight Validating Function - Pounds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function poundsValid(weight)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if (weight == "" || isNaN(weight))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alert("Error: Please input a number for weight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if (weight &lt; 0 || weight &gt; 1000)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alert("Error: Weight must be in the range 0-1000 pounds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return true;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Weight Validating Function - Kilograms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function kilogramsValid(weight)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if (weight == "" || isNaN(weight))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alert("Error: Please input a number for weight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if (weight &lt;= 0 || weight &gt; 500)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alert("Error: Weight must be in the range 0-500 kilograms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.");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    return true;</a:t>
            </a:r>
          </a:p>
          <a:p>
            <a:pPr>
              <a:buNone/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E-mail Validating Function</a:t>
            </a:r>
            <a:br>
              <a:rPr lang="en-US" sz="3600" dirty="0" smtClean="0"/>
            </a:br>
            <a:r>
              <a:rPr lang="en-US" sz="3600" dirty="0" smtClean="0"/>
              <a:t>Using a Simple Regular Expression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function emailValid(address)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var p = address.search(/.+@.+/);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if (p == 0)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return true;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alert("Error: Invalid e-mail address.");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800" smtClean="0">
                <a:cs typeface="Courier New" pitchFamily="49" charset="0"/>
              </a:rPr>
              <a:t>Note: Regular expressions will be examined in more detail later. This one simply says, “Look for at least one character followed by @ followed by at least one more character.” So … not a very “robust” check for a valid e-mail!</a:t>
            </a:r>
            <a:endParaRPr lang="en-US" sz="1800" dirty="0" smtClean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Important Distinction: </a:t>
            </a:r>
            <a:r>
              <a:rPr lang="en-US" sz="4000" dirty="0" smtClean="0"/>
              <a:t>Structure vs. Presentation vs. Behavior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Earlier we saw a distinction between structure vs. presentation of a web page.</a:t>
            </a:r>
          </a:p>
          <a:p>
            <a:r>
              <a:rPr lang="en-US" dirty="0" smtClean="0"/>
              <a:t>Now we will make our web pages interactive using JavaScript.</a:t>
            </a:r>
          </a:p>
          <a:p>
            <a:r>
              <a:rPr lang="en-US" dirty="0" smtClean="0"/>
              <a:t>This introduces a new aspect of web pages: web page behavior.</a:t>
            </a:r>
          </a:p>
          <a:p>
            <a:r>
              <a:rPr lang="en-US" dirty="0" smtClean="0"/>
              <a:t>Although we can place JavaScript code directly on </a:t>
            </a:r>
            <a:r>
              <a:rPr lang="en-US" smtClean="0"/>
              <a:t>our HTML </a:t>
            </a:r>
            <a:r>
              <a:rPr lang="en-US" dirty="0" smtClean="0"/>
              <a:t>markup pages, the best practice </a:t>
            </a:r>
            <a:r>
              <a:rPr lang="en-US" smtClean="0"/>
              <a:t>is (once again) to </a:t>
            </a:r>
            <a:r>
              <a:rPr lang="en-US" dirty="0" smtClean="0"/>
              <a:t>separate behavior from presentation and content by </a:t>
            </a:r>
            <a:r>
              <a:rPr lang="en-US" smtClean="0"/>
              <a:t>keeping JavaScript</a:t>
            </a:r>
            <a:br>
              <a:rPr lang="en-US" smtClean="0"/>
            </a:br>
            <a:r>
              <a:rPr lang="en-US" smtClean="0"/>
              <a:t>code </a:t>
            </a:r>
            <a:r>
              <a:rPr lang="en-US" dirty="0" smtClean="0"/>
              <a:t>in a separate file.</a:t>
            </a:r>
          </a:p>
          <a:p>
            <a:r>
              <a:rPr lang="en-US" dirty="0" smtClean="0"/>
              <a:t>If we follow this best practice, we will achieve separation between these three things:</a:t>
            </a:r>
          </a:p>
          <a:p>
            <a:pPr lvl="1"/>
            <a:r>
              <a:rPr lang="en-US" dirty="0" smtClean="0"/>
              <a:t>the content of </a:t>
            </a:r>
            <a:r>
              <a:rPr lang="en-US" smtClean="0"/>
              <a:t>each HTML </a:t>
            </a:r>
            <a:r>
              <a:rPr lang="en-US" dirty="0" smtClean="0"/>
              <a:t>page and its structure</a:t>
            </a:r>
          </a:p>
          <a:p>
            <a:pPr lvl="1"/>
            <a:r>
              <a:rPr lang="en-US" dirty="0" smtClean="0"/>
              <a:t>the CSS file that determines page layout and presentation style</a:t>
            </a:r>
          </a:p>
          <a:p>
            <a:pPr lvl="1"/>
            <a:r>
              <a:rPr lang="en-US" dirty="0" smtClean="0"/>
              <a:t>the JavaScript code that determines page behavior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JavaScript Code Illustrating Numeric Calculations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function valueOfBMI(bmiFormObj)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hUnit = bmiFormObj.heightUnit.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options[bmiFormObj.heightUnit.selectedIndex].text;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wUnit = bmiFormObj.weightUnit.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options[bmiFormObj.weightUnit.selectedIndex].text;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height = bmiFormObj.height.value;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weight = bmiFormObj.weight.value;</a:t>
            </a:r>
          </a:p>
          <a:p>
            <a:pPr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if (hUnit == "inches") height = inchesToCentimetres(height);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if (wUnit == "pounds") weight = poundsToKilograms(weight);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height /= 100.0; //Convert height from centimeters to meters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bmi = weight/(height*height); //kilograms/(meters*meters)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return bmi;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More JavaScript Code</a:t>
            </a:r>
            <a:br>
              <a:rPr lang="en-US" sz="3600" dirty="0" smtClean="0"/>
            </a:br>
            <a:r>
              <a:rPr lang="en-US" sz="3600" dirty="0" smtClean="0"/>
              <a:t>Illustrating</a:t>
            </a:r>
            <a:r>
              <a:rPr lang="en-US" sz="3600" dirty="0"/>
              <a:t> </a:t>
            </a:r>
            <a:r>
              <a:rPr lang="en-US" sz="3600" dirty="0" smtClean="0"/>
              <a:t>Numeric Calculations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function inchesToCentimetres(height)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var CENTIMETRES_PER_INCH = 2.54;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return height * CENTIMETRES_PER_INCH;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function poundsToKilograms(weight)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var POUNDS_PER_KILOGRAM = 2.20462;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return weight / POUNDS_PER_KILOGRAM;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JavaScript Code Illustrating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the Building of a String </a:t>
            </a:r>
            <a:r>
              <a:rPr lang="en-US" sz="3200" dirty="0" smtClean="0"/>
              <a:t>Object for Output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function displayDetails(bmiFormObj, bmi)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hUnit = bmiFormObj.heightUnit.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options[bmiFormObj.heightUnit.selectedIndex].text;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wUnit = bmiFormObj.weightUnit.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options[bmiFormObj.weightUnit.selectedIndex].text;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height = bmiFormObj.height.value;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weight = bmiFormObj.weight.value;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var text = "BMI Report\n" +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"Your weight: " + weight + " " + wUnit + "\n" +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"Your height: " + height + " " + hUnit + "\n" +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"Your BMI: " + valueTo1DecimalPlace(bmi) + "\n";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if (bmi &lt; 18.5)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text += "Your BMI suggests that you are underweight.\n";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else if (bmi &lt; 25)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text += "Your BMI suggests that you have a reasonable weight.\n";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else if (bmi &lt; 29)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text += "Your BMI suggests that you may be overweight.\n";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    text += "Your BMI suggests that you may be obese.\n";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    alert(text);</a:t>
            </a:r>
          </a:p>
          <a:p>
            <a:pPr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Supplementary JavaScript Code Illustrating</a:t>
            </a:r>
            <a:br>
              <a:rPr lang="en-US" sz="3600" dirty="0" smtClean="0"/>
            </a:br>
            <a:r>
              <a:rPr lang="en-US" sz="3600" smtClean="0"/>
              <a:t> the Building of a String </a:t>
            </a:r>
            <a:r>
              <a:rPr lang="en-US" sz="3600" dirty="0" smtClean="0"/>
              <a:t>Object for Output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function valueTo1DecimalPlace(num)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var intPortion = Math.floor(num);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var decimalPortion = Math.round(num*10)%10;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var text = intPortion + "." + decimalPortion;</a:t>
            </a:r>
          </a:p>
          <a:p>
            <a:pPr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return text;</a:t>
            </a:r>
          </a:p>
          <a:p>
            <a:pPr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smtClean="0">
                <a:cs typeface="Courier New" pitchFamily="49" charset="0"/>
              </a:rPr>
              <a:t>This function shows a technique you may find useful here and there, but you should also look up the following JavaScript function and note how it could be used in this situation:</a:t>
            </a:r>
          </a:p>
          <a:p>
            <a:pPr>
              <a:buNone/>
            </a:pPr>
            <a:r>
              <a:rPr 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Number.toFixed()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Part of </a:t>
            </a:r>
            <a:r>
              <a:rPr lang="en-US" sz="2400" smtClean="0"/>
              <a:t>the Form from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feedbackForm.html</a:t>
            </a:r>
            <a:r>
              <a:rPr lang="en-US" sz="2400" smtClean="0"/>
              <a:t> Showing Access to an </a:t>
            </a:r>
            <a:r>
              <a:rPr lang="en-US" sz="2400" dirty="0" smtClean="0"/>
              <a:t>External JavaScript </a:t>
            </a:r>
            <a:r>
              <a:rPr lang="en-US" sz="2400" smtClean="0"/>
              <a:t>File and </a:t>
            </a:r>
            <a:r>
              <a:rPr lang="en-US" sz="2400" dirty="0" smtClean="0"/>
              <a:t>a </a:t>
            </a:r>
            <a:r>
              <a:rPr lang="en-US" sz="2400" smtClean="0"/>
              <a:t>Form </a:t>
            </a: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onsubmit</a:t>
            </a:r>
            <a:r>
              <a:rPr lang="en-US" sz="2400" smtClean="0"/>
              <a:t> </a:t>
            </a:r>
            <a:r>
              <a:rPr lang="en-US" sz="2400" smtClean="0"/>
              <a:t>Value Which </a:t>
            </a:r>
            <a:r>
              <a:rPr lang="en-US" sz="2400" dirty="0" smtClean="0"/>
              <a:t>is a Call to a Function Defined in that File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&lt;html lang="en"&gt;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&lt;head&gt;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&lt;meta charset="utf-8"&gt;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&lt;link rel="stylesheet" href="css/default.css"&gt;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 src="scripts/feedbackFormValidate.js"&gt;&lt;/script&gt;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&lt;title&gt;Nature's Source - Canada's largest </a:t>
            </a: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store&lt;/title&gt;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&lt;/head&gt;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&lt;main class="Feedback"&gt;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&lt;h4&gt;Feedback Form ... Let Us Know What You Think&lt;/h4&gt;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id="contactForm" onsubmit="feedbackFormValidate()"&gt;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A Typical Succesful Feedback Form Report</a:t>
            </a:r>
            <a:endParaRPr lang="en-US" sz="36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92" y="1600200"/>
            <a:ext cx="664981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Typical Feedback Form Error Report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54" y="1600200"/>
            <a:ext cx="593429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smtClean="0"/>
              <a:t>High-level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feedbackFormValidate() </a:t>
            </a:r>
            <a:r>
              <a:rPr lang="en-US" sz="2400" dirty="0"/>
              <a:t>F</a:t>
            </a:r>
            <a:r>
              <a:rPr lang="en-US" sz="2400" dirty="0" smtClean="0"/>
              <a:t>unction </a:t>
            </a:r>
            <a:r>
              <a:rPr lang="en-US" sz="2400" smtClean="0"/>
              <a:t>from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feedbackFormValidate.js</a:t>
            </a:r>
            <a:r>
              <a:rPr lang="en-US" sz="2400" smtClean="0"/>
              <a:t> </a:t>
            </a:r>
            <a:r>
              <a:rPr lang="en-US" sz="2400" dirty="0" smtClean="0"/>
              <a:t>that Calls </a:t>
            </a:r>
            <a:r>
              <a:rPr lang="en-US" sz="2400" dirty="0"/>
              <a:t>S</a:t>
            </a:r>
            <a:r>
              <a:rPr lang="en-US" sz="2400" dirty="0" smtClean="0"/>
              <a:t>everal </a:t>
            </a:r>
            <a:r>
              <a:rPr lang="en-US" sz="2400" dirty="0"/>
              <a:t>O</a:t>
            </a:r>
            <a:r>
              <a:rPr lang="en-US" sz="2400" dirty="0" smtClean="0"/>
              <a:t>ther </a:t>
            </a:r>
            <a:r>
              <a:rPr lang="en-US" sz="2400" dirty="0"/>
              <a:t>F</a:t>
            </a:r>
            <a:r>
              <a:rPr lang="en-US" sz="2400" dirty="0" smtClean="0"/>
              <a:t>unctions to Validate the Individual </a:t>
            </a:r>
            <a:r>
              <a:rPr lang="en-US" sz="2400" dirty="0"/>
              <a:t>P</a:t>
            </a:r>
            <a:r>
              <a:rPr lang="en-US" sz="2400" dirty="0" smtClean="0"/>
              <a:t>ieces of Data (1 of 2)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function feedbackFormValidate()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var contactFormObj = document.getElementById("contactForm");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var firstName = contactFormObj.firstName.value;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var lastName = contactFormObj.lastName.value;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var phone = contactFormObj.phone.value;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var email = contactFormObj.email.value;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var everythingOK = true;</a:t>
            </a:r>
          </a:p>
          <a:p>
            <a:pPr marL="0" indent="0">
              <a:buNone/>
            </a:pPr>
            <a:endParaRPr lang="en-US" sz="3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if (!validateName(firstName))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alert("Error: Invalid first name.");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everythingOK = false;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if (!validateName(lastName))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alert("Error: Invalid last name.");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    everythingOK = false;</a:t>
            </a:r>
          </a:p>
          <a:p>
            <a:pPr marL="0" indent="0">
              <a:buNone/>
            </a:pPr>
            <a:r>
              <a:rPr lang="en-US" sz="35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2400"/>
              <a:t>The High-level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feedbackFormValidate() </a:t>
            </a:r>
            <a:r>
              <a:rPr lang="en-US" sz="2400"/>
              <a:t>Function from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feedbackFormValidate.js</a:t>
            </a:r>
            <a:r>
              <a:rPr lang="en-US" sz="2400"/>
              <a:t> that Calls Several Other Functions to Validate the Individual Pieces of Data </a:t>
            </a:r>
            <a:r>
              <a:rPr lang="en-US" sz="2400" smtClean="0"/>
              <a:t>(2 </a:t>
            </a:r>
            <a:r>
              <a:rPr lang="en-US" sz="2400"/>
              <a:t>of 2)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(!validatePhone(phone))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alert("Error: Invalid phone number.");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everythingOK = false;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(!validateEmail(email))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alert("Error: Invalid e-mail address.");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everythingOK = false;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if (everythingOK)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if (contactFormObj.reply.checked)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    alert("Warning: The e-mail feature is currently not supported.")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alert("All the information looks good.\nThank you!");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Lower-level </a:t>
            </a:r>
            <a:r>
              <a:rPr lang="en-US" sz="2000" dirty="0"/>
              <a:t>F</a:t>
            </a:r>
            <a:r>
              <a:rPr lang="en-US" sz="2000" dirty="0" smtClean="0"/>
              <a:t>unctions </a:t>
            </a:r>
            <a:r>
              <a:rPr lang="en-US" sz="2000" smtClean="0"/>
              <a:t>from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feedbackFormValidate.js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that </a:t>
            </a:r>
            <a:r>
              <a:rPr lang="en-US" sz="2000" dirty="0" smtClean="0"/>
              <a:t>Validate </a:t>
            </a:r>
            <a:r>
              <a:rPr lang="en-US" sz="2000" dirty="0"/>
              <a:t>N</a:t>
            </a:r>
            <a:r>
              <a:rPr lang="en-US" sz="2000" dirty="0" smtClean="0"/>
              <a:t>ames, Phone </a:t>
            </a:r>
            <a:r>
              <a:rPr lang="en-US" sz="2000" dirty="0"/>
              <a:t>N</a:t>
            </a:r>
            <a:r>
              <a:rPr lang="en-US" sz="2000" dirty="0" smtClean="0"/>
              <a:t>umbers and </a:t>
            </a:r>
            <a:r>
              <a:rPr lang="en-US" sz="2000" smtClean="0"/>
              <a:t>e-mail Addresses</a:t>
            </a:r>
            <a:br>
              <a:rPr lang="en-US" sz="2000" smtClean="0"/>
            </a:br>
            <a:r>
              <a:rPr lang="en-US" sz="2000" smtClean="0"/>
              <a:t>via </a:t>
            </a:r>
            <a:r>
              <a:rPr lang="en-US" sz="2000" dirty="0" smtClean="0"/>
              <a:t>JavaScript Regular </a:t>
            </a:r>
            <a:r>
              <a:rPr lang="en-US" sz="2000" dirty="0"/>
              <a:t>E</a:t>
            </a:r>
            <a:r>
              <a:rPr lang="en-US" sz="2000" dirty="0" smtClean="0"/>
              <a:t>xpressions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function validateName(name)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var p = name.search(/^[-'\w\s]+$/);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if (p == 0)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4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function validatePhone(phone)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var p1 = phone.search(/^\d{3}[-\s]{0,1}\d{3}[-\s]{0,1}\d{4}$/);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var p2 = phone.search(/^\d{3}[-\s]{0,1}\d{4}$/);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if (p1 == 0 || p2 == 0)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4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function validateEmail(address)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var p = address.search(/^\w+([\.-]?\w+)*@\w+([\.-]?\w+)*(\.\w{2,3})$/);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if (p == 0)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JavaScript? (It's not Java!)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the mid-1990s Netscape began development of a language called LiveScript for adding lively animations to web pages.</a:t>
            </a:r>
          </a:p>
          <a:p>
            <a:r>
              <a:rPr lang="en-US" dirty="0" smtClean="0"/>
              <a:t>Brendan Eich is credited with much of the </a:t>
            </a:r>
            <a:r>
              <a:rPr lang="en-US" smtClean="0"/>
              <a:t>early work during his famous “ten days in May” of 1995.</a:t>
            </a:r>
            <a:endParaRPr lang="en-US" dirty="0" smtClean="0"/>
          </a:p>
          <a:p>
            <a:r>
              <a:rPr lang="en-US" dirty="0" smtClean="0"/>
              <a:t>Sun Microsystems' Java programming language was fast gaining importance on the Internet due to these factors:</a:t>
            </a:r>
          </a:p>
          <a:p>
            <a:pPr lvl="1"/>
            <a:r>
              <a:rPr lang="en-US" dirty="0" smtClean="0"/>
              <a:t>its portability across different computing platforms</a:t>
            </a:r>
          </a:p>
          <a:p>
            <a:pPr lvl="1"/>
            <a:r>
              <a:rPr lang="en-US" dirty="0" smtClean="0"/>
              <a:t>its ability to provide users with interactivity on web pages via Java applets</a:t>
            </a:r>
          </a:p>
          <a:p>
            <a:r>
              <a:rPr lang="en-US" dirty="0" smtClean="0"/>
              <a:t>Netscape and Sun agreed to change the name LiveScript to JavaScript.</a:t>
            </a:r>
          </a:p>
          <a:p>
            <a:r>
              <a:rPr lang="en-US" dirty="0" smtClean="0"/>
              <a:t>Other than similarity in name, there is no obvious relationship between Java and JavaScript.</a:t>
            </a:r>
          </a:p>
          <a:p>
            <a:r>
              <a:rPr lang="en-US" dirty="0" smtClean="0"/>
              <a:t>Both languages share similar programming constructs, but those can be traced back to the popular C programming language.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 Denoting Positions in JavaScript Regular Expressions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464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Characters </a:t>
            </a:r>
            <a:r>
              <a:rPr lang="en-US" smtClean="0"/>
              <a:t>that Can </a:t>
            </a:r>
            <a:r>
              <a:rPr lang="en-US"/>
              <a:t>B</a:t>
            </a:r>
            <a:r>
              <a:rPr lang="en-US" smtClean="0"/>
              <a:t>e </a:t>
            </a:r>
            <a:r>
              <a:rPr lang="en-US" dirty="0"/>
              <a:t>U</a:t>
            </a:r>
            <a:r>
              <a:rPr lang="en-US" smtClean="0"/>
              <a:t>sed </a:t>
            </a:r>
            <a:r>
              <a:rPr lang="en-US" dirty="0" smtClean="0"/>
              <a:t>in JavaScript Regular Expressions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99468"/>
            <a:ext cx="8229600" cy="33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 Classes </a:t>
            </a:r>
            <a:r>
              <a:rPr lang="en-US" smtClean="0"/>
              <a:t>that Can </a:t>
            </a:r>
            <a:r>
              <a:rPr lang="en-US"/>
              <a:t>B</a:t>
            </a:r>
            <a:r>
              <a:rPr lang="en-US" smtClean="0"/>
              <a:t>e </a:t>
            </a:r>
            <a:r>
              <a:rPr lang="en-US" dirty="0"/>
              <a:t>U</a:t>
            </a:r>
            <a:r>
              <a:rPr lang="en-US" smtClean="0"/>
              <a:t>sed </a:t>
            </a:r>
            <a:r>
              <a:rPr lang="en-US" dirty="0" smtClean="0"/>
              <a:t>in JavaScript Regular Expressions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4513"/>
            <a:ext cx="8229600" cy="421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Modifiers </a:t>
            </a:r>
            <a:r>
              <a:rPr lang="en-US" sz="2800" smtClean="0"/>
              <a:t>that Can </a:t>
            </a:r>
            <a:r>
              <a:rPr lang="en-US" sz="2800" dirty="0"/>
              <a:t>B</a:t>
            </a:r>
            <a:r>
              <a:rPr lang="en-US" sz="2800" smtClean="0"/>
              <a:t>e </a:t>
            </a:r>
            <a:r>
              <a:rPr lang="en-US" sz="2800" dirty="0" smtClean="0"/>
              <a:t>Placed after a Pattern within a JavaScript Regular Expression to Indicate the Permissible Amount of Repetition of that Pattern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2863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Form Controls Does Your Browser Support? (Part 1)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93" y="1600200"/>
            <a:ext cx="469421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Form Controls Does Your Browser Support? (Part </a:t>
            </a:r>
            <a:r>
              <a:rPr lang="en-US" smtClean="0"/>
              <a:t>2)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93" y="1600200"/>
            <a:ext cx="469421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History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18502" y="1576039"/>
          <a:ext cx="6106995" cy="4574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665"/>
                <a:gridCol w="2035665"/>
                <a:gridCol w="2035665"/>
              </a:tblGrid>
              <a:tr h="156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Date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Version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Notes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624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May, 1995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Livescript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Brenda Eich, working at Netscape, writes the first version of what was first called Mocha, then Livescript, during the famous “10 days in May”.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624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September, 1995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JavaScript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The language name was changed after an agreement with Sun Microsystems, to capitalize on the then current popularity of Java.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936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1996–1997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JavaScript (ECMA-262)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ECMA (European Computer Manufacturers Association) takes over the standardization process and produces the first standard; so JavaScript becomes one of several implementations of the ECMAScript language standard.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156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1998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JavaScript 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ECMAScript 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156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1999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JavaScript 3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ECMAScript 3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312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2000–2004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Microsoft went their own way, and development stalled.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1092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2005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Jesse James Garrett recognizes and points out to the rest of us that a JavaScript-based technique which he called AJAX could be used to make web-based applications behave much more like desktop applications, giving rise to a JavaScript renaissance.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312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December, 2009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JavaScript 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ECMAScript 5 (version 4 never completed)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  <a:tr h="156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June, 2015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JavaScript 6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ECMAScript 6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is Interpreted, Not Compiled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Programs in high-level languages need to be translated into machine language prior to execution.</a:t>
            </a:r>
          </a:p>
          <a:p>
            <a:r>
              <a:rPr lang="en-US" dirty="0" smtClean="0"/>
              <a:t>There are two types of translators:</a:t>
            </a:r>
          </a:p>
          <a:p>
            <a:pPr lvl="1"/>
            <a:r>
              <a:rPr lang="en-US" dirty="0" smtClean="0"/>
              <a:t>Compilers translate an entire program into an executable machine language version that can be executed many times, after this one-time translation.</a:t>
            </a:r>
          </a:p>
          <a:p>
            <a:pPr lvl="1"/>
            <a:r>
              <a:rPr lang="en-US" dirty="0" smtClean="0"/>
              <a:t>Interpreters translate a program one statement at a time to its machine language equivalent, just prior to the execution of that statement, and do this every time the program is run.</a:t>
            </a:r>
          </a:p>
          <a:p>
            <a:r>
              <a:rPr lang="en-US" dirty="0" smtClean="0"/>
              <a:t>Interpreted languages are simpler and more portable to different hardware and software platforms.</a:t>
            </a:r>
          </a:p>
          <a:p>
            <a:r>
              <a:rPr lang="en-US" dirty="0" smtClean="0"/>
              <a:t>The translation overhead of interpreted languages makes them generally less efficient than compiled languages.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Just a Few JavaScript Language Facts</a:t>
            </a:r>
            <a:br>
              <a:rPr lang="en-US" smtClean="0"/>
            </a:br>
            <a:r>
              <a:rPr lang="en-US" sz="3100" smtClean="0"/>
              <a:t>(especially relevant for those coming from Java or C++)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JavaScript is case-sensitive and has both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mtClean="0"/>
              <a:t> and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/*..*/</a:t>
            </a:r>
            <a:r>
              <a:rPr lang="en-US" smtClean="0"/>
              <a:t> comments.</a:t>
            </a:r>
          </a:p>
          <a:p>
            <a:r>
              <a:rPr lang="en-US" smtClean="0"/>
              <a:t>JavaScript is another “curly bracket language” so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mtClean="0"/>
              <a:t>,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if..else</a:t>
            </a:r>
            <a:r>
              <a:rPr lang="en-US" smtClean="0"/>
              <a:t>,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mtClean="0"/>
              <a:t>,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mtClean="0"/>
              <a:t>,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do..while </a:t>
            </a:r>
            <a:r>
              <a:rPr lang="en-US" smtClean="0"/>
              <a:t>and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mtClean="0"/>
              <a:t> behave as you might expect.</a:t>
            </a:r>
          </a:p>
          <a:p>
            <a:r>
              <a:rPr lang="en-US" smtClean="0"/>
              <a:t>JavaScript has all the “usual” arithmetic, relational, logical and conditional operators:</a:t>
            </a:r>
            <a:br>
              <a:rPr lang="en-US" smtClean="0"/>
            </a:br>
            <a:r>
              <a:rPr lang="en-US" smtClean="0"/>
              <a:t>+, -, *, /, %, &lt;, &lt;=, &gt;, &gt;=, ==, !=, &amp;&amp;, ||, !, ? :</a:t>
            </a:r>
          </a:p>
          <a:p>
            <a:r>
              <a:rPr lang="en-US" smtClean="0"/>
              <a:t>JavaScript arrays and strings start at index 0.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But … a </a:t>
            </a:r>
            <a:r>
              <a:rPr lang="en-US" sz="4000"/>
              <a:t>Few JavaScript Language </a:t>
            </a:r>
            <a:r>
              <a:rPr lang="en-US" sz="4000" smtClean="0"/>
              <a:t>Gotchas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/>
              <a:t>(especially relevant for those coming from Java or C++)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JavaScript has dynamic typing, so a variable takes on the type of any value assigned to it.</a:t>
            </a:r>
          </a:p>
          <a:p>
            <a:r>
              <a:rPr lang="en-US"/>
              <a:t>V</a:t>
            </a:r>
            <a:r>
              <a:rPr lang="en-US" smtClean="0"/>
              <a:t>ariables must be declared with a preceding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mtClean="0"/>
              <a:t> keyword if you want them to be local to a function.</a:t>
            </a:r>
          </a:p>
          <a:p>
            <a:r>
              <a:rPr lang="en-US" smtClean="0"/>
              <a:t>JavaScript has Number, String and Boolean as basic </a:t>
            </a:r>
            <a:r>
              <a:rPr lang="en-US" smtClean="0"/>
              <a:t>types.</a:t>
            </a:r>
            <a:endParaRPr lang="en-US" smtClean="0"/>
          </a:p>
          <a:p>
            <a:r>
              <a:rPr lang="en-US" smtClean="0"/>
              <a:t>Number has only double-precision floating point values, so (for example) JavaScript does not have “integer division”.</a:t>
            </a:r>
          </a:p>
          <a:p>
            <a:r>
              <a:rPr lang="en-US" smtClean="0"/>
              <a:t>JavaScript strings can use double or single quotes.</a:t>
            </a:r>
          </a:p>
          <a:p>
            <a:r>
              <a:rPr lang="en-US" smtClean="0"/>
              <a:t>=== and !== are preferred over == and != because they check both value and type.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JavaScript for Client-Side Computation and Form 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10246</TotalTime>
  <Words>4799</Words>
  <Application>Microsoft Office PowerPoint</Application>
  <PresentationFormat>On-screen Show (4:3)</PresentationFormat>
  <Paragraphs>577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JavaScript for Client-Side Computation and Form Data Validation</vt:lpstr>
      <vt:lpstr>Overview and Objectives</vt:lpstr>
      <vt:lpstr>Directory Structure Used in This Book (typically for each nature? subdirectory)</vt:lpstr>
      <vt:lpstr>Another Important Distinction: Structure vs. Presentation vs. Behavior</vt:lpstr>
      <vt:lpstr>What is JavaScript? (It's not Java!)</vt:lpstr>
      <vt:lpstr>JavaScript History</vt:lpstr>
      <vt:lpstr>JavaScript is Interpreted, Not Compiled</vt:lpstr>
      <vt:lpstr>Just a Few JavaScript Language Facts (especially relevant for those coming from Java or C++)</vt:lpstr>
      <vt:lpstr>But … a Few JavaScript Language Gotchas (especially relevant for those coming from Java or C++)</vt:lpstr>
      <vt:lpstr>List of Special Characters Available for Use in JavaScript Strings</vt:lpstr>
      <vt:lpstr>Logical Operators in JavaScript</vt:lpstr>
      <vt:lpstr>Comparison Operators in JavaScript</vt:lpstr>
      <vt:lpstr>Some Constants from the JavaScript Math object</vt:lpstr>
      <vt:lpstr>Some Methods of the JavaScript Math object</vt:lpstr>
      <vt:lpstr>JavaScript and Client-Side Computing</vt:lpstr>
      <vt:lpstr>Typical Uses of JavaScript</vt:lpstr>
      <vt:lpstr>Browser Display of estore.html (and also estoreEmbedded.htm and estoreExternal.html)</vt:lpstr>
      <vt:lpstr>estoreEmbedded.html Contains a Simple Embedded JavaScript Script with Two Output Statements</vt:lpstr>
      <vt:lpstr>Some Notes on the Previous Slide</vt:lpstr>
      <vt:lpstr>The h3 Elementof estoreExternal.html Containing the Script Element that Provides Access to the JavaScript Code Stored in the External File estoreExternal.js</vt:lpstr>
      <vt:lpstr>And here is the file estoreExternal.js</vt:lpstr>
      <vt:lpstr>The Initial Firefox Browser Display of estorePopup.html</vt:lpstr>
      <vt:lpstr>The Final Firefox Browser Display of estorePopup.html</vt:lpstr>
      <vt:lpstr>The Body of estorePopup.html, Showing the Script Element that Provides Access to the JavaScript Code Stored in the External File estorePopup.js</vt:lpstr>
      <vt:lpstr>The Document Object Model (continued from Chapter 4 Intro Discussion</vt:lpstr>
      <vt:lpstr>DOM View of a Simple Web Page</vt:lpstr>
      <vt:lpstr>PowerPoint Presentation</vt:lpstr>
      <vt:lpstr>How JavaScript (typically) Gets Access to DOM Elements</vt:lpstr>
      <vt:lpstr>Form Element  from bmiForm.html Processed by  JavaScript Function bmiFormProcess() (1 of 2)</vt:lpstr>
      <vt:lpstr>Form Element from bmiForm.html Processed by  JavaScript Function bmiFormProcess() (2 of 2)</vt:lpstr>
      <vt:lpstr>A Typical Detailed BMI Report</vt:lpstr>
      <vt:lpstr>A Typical BMI Form Error Report</vt:lpstr>
      <vt:lpstr>The JavaScript function bmiFormProcess() from bmiFormProcess.js</vt:lpstr>
      <vt:lpstr>The bmiFormValidateInput() Function from bmiFormValidate.js (called by processBMIform(), and calls the four functions shown next)</vt:lpstr>
      <vt:lpstr>Height Validating Function - Inches</vt:lpstr>
      <vt:lpstr>Height Validating Function - Centimeters</vt:lpstr>
      <vt:lpstr>Weight Validating Function - Pounds</vt:lpstr>
      <vt:lpstr>Weight Validating Function - Kilograms</vt:lpstr>
      <vt:lpstr>E-mail Validating Function Using a Simple Regular Expression</vt:lpstr>
      <vt:lpstr>JavaScript Code Illustrating Numeric Calculations</vt:lpstr>
      <vt:lpstr>More JavaScript Code Illustrating Numeric Calculations</vt:lpstr>
      <vt:lpstr>JavaScript Code Illustrating the Building of a String Object for Output</vt:lpstr>
      <vt:lpstr>Supplementary JavaScript Code Illustrating  the Building of a String Object for Output</vt:lpstr>
      <vt:lpstr>Part of the Form from feedbackForm.html Showing Access to an External JavaScript File and a Form onsubmit Value Which is a Call to a Function Defined in that File</vt:lpstr>
      <vt:lpstr>A Typical Succesful Feedback Form Report</vt:lpstr>
      <vt:lpstr>A Typical Feedback Form Error Report</vt:lpstr>
      <vt:lpstr>The High-level feedbackFormValidate() Function from feedbackFormValidate.js that Calls Several Other Functions to Validate the Individual Pieces of Data (1 of 2)</vt:lpstr>
      <vt:lpstr>The High-level feedbackFormValidate() Function from feedbackFormValidate.js that Calls Several Other Functions to Validate the Individual Pieces of Data (2 of 2)</vt:lpstr>
      <vt:lpstr>The Lower-level Functions from feedbackFormValidate.js  that Validate Names, Phone Numbers and e-mail Addresses via JavaScript Regular Expressions</vt:lpstr>
      <vt:lpstr>Characters Denoting Positions in JavaScript Regular Expressions</vt:lpstr>
      <vt:lpstr>Special Characters that Can Be Used in JavaScript Regular Expressions</vt:lpstr>
      <vt:lpstr>Character Classes that Can Be Used in JavaScript Regular Expressions</vt:lpstr>
      <vt:lpstr>Modifiers that Can Be Placed after a Pattern within a JavaScript Regular Expression to Indicate the Permissible Amount of Repetition of that Pattern</vt:lpstr>
      <vt:lpstr>What Form Controls Does Your Browser Support? (Part 1)</vt:lpstr>
      <vt:lpstr>What Form Controls Does Your Browser Support? (Part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Scene</dc:title>
  <dc:creator>Porter Scobey</dc:creator>
  <cp:lastModifiedBy>Porter Scobey</cp:lastModifiedBy>
  <cp:revision>362</cp:revision>
  <cp:lastPrinted>2012-01-12T04:17:30Z</cp:lastPrinted>
  <dcterms:created xsi:type="dcterms:W3CDTF">2011-06-30T20:22:55Z</dcterms:created>
  <dcterms:modified xsi:type="dcterms:W3CDTF">2016-04-21T12:01:23Z</dcterms:modified>
</cp:coreProperties>
</file>