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56" r:id="rId2"/>
    <p:sldId id="257" r:id="rId3"/>
    <p:sldId id="258" r:id="rId4"/>
    <p:sldId id="259" r:id="rId5"/>
    <p:sldId id="271" r:id="rId6"/>
    <p:sldId id="260" r:id="rId7"/>
    <p:sldId id="261" r:id="rId8"/>
    <p:sldId id="267" r:id="rId9"/>
    <p:sldId id="286" r:id="rId10"/>
    <p:sldId id="262" r:id="rId11"/>
    <p:sldId id="263" r:id="rId12"/>
    <p:sldId id="264" r:id="rId13"/>
    <p:sldId id="265" r:id="rId14"/>
    <p:sldId id="266" r:id="rId15"/>
    <p:sldId id="287" r:id="rId16"/>
    <p:sldId id="268" r:id="rId17"/>
    <p:sldId id="270" r:id="rId18"/>
    <p:sldId id="272" r:id="rId19"/>
    <p:sldId id="273" r:id="rId20"/>
    <p:sldId id="288" r:id="rId21"/>
    <p:sldId id="278" r:id="rId22"/>
    <p:sldId id="274" r:id="rId23"/>
    <p:sldId id="289" r:id="rId24"/>
    <p:sldId id="269" r:id="rId25"/>
    <p:sldId id="275" r:id="rId26"/>
    <p:sldId id="290" r:id="rId27"/>
    <p:sldId id="280" r:id="rId28"/>
    <p:sldId id="282" r:id="rId29"/>
    <p:sldId id="283" r:id="rId30"/>
    <p:sldId id="284"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56" y="-68"/>
      </p:cViewPr>
      <p:guideLst>
        <p:guide orient="horz" pos="2160"/>
        <p:guide pos="2880"/>
      </p:guideLst>
    </p:cSldViewPr>
  </p:slideViewPr>
  <p:notesTextViewPr>
    <p:cViewPr>
      <p:scale>
        <a:sx n="1" d="1"/>
        <a:sy n="1" d="1"/>
      </p:scale>
      <p:origin x="0" y="0"/>
    </p:cViewPr>
  </p:notesTextViewPr>
  <p:sorterViewPr>
    <p:cViewPr>
      <p:scale>
        <a:sx n="100" d="100"/>
        <a:sy n="100" d="100"/>
      </p:scale>
      <p:origin x="0" y="10320"/>
    </p:cViewPr>
  </p:sorterViewPr>
  <p:notesViewPr>
    <p:cSldViewPr>
      <p:cViewPr varScale="1">
        <p:scale>
          <a:sx n="55" d="100"/>
          <a:sy n="55" d="100"/>
        </p:scale>
        <p:origin x="-260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r>
              <a:rPr lang="en-US" dirty="0" smtClean="0"/>
              <a:t>Chapter 5: HTML Forms for Data Collection</a:t>
            </a: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EF3F3420-E5FE-401A-9C5D-8CA132EA224B}" type="datetimeFigureOut">
              <a:rPr lang="en-US" smtClean="0"/>
              <a:t>4/20/2016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BCC4FAB7-50B3-49B1-B112-E7434A82F41D}" type="slidenum">
              <a:rPr lang="en-US" smtClean="0"/>
              <a:t>‹#›</a:t>
            </a:fld>
            <a:endParaRPr lang="en-US" dirty="0"/>
          </a:p>
        </p:txBody>
      </p:sp>
    </p:spTree>
    <p:extLst>
      <p:ext uri="{BB962C8B-B14F-4D97-AF65-F5344CB8AC3E}">
        <p14:creationId xmlns:p14="http://schemas.microsoft.com/office/powerpoint/2010/main" val="319259007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r>
              <a:rPr lang="en-US" dirty="0" smtClean="0"/>
              <a:t>Chapter 5: XHTML Forms for Data Collection and Submission</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25E16594-8F27-456B-89CC-605A002A5299}" type="datetimeFigureOut">
              <a:rPr lang="en-US" smtClean="0"/>
              <a:t>4/20/2016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6205C8AD-10B8-48F3-B615-FF0DB123EB76}" type="slidenum">
              <a:rPr lang="en-US" smtClean="0"/>
              <a:t>‹#›</a:t>
            </a:fld>
            <a:endParaRPr lang="en-US" dirty="0"/>
          </a:p>
        </p:txBody>
      </p:sp>
    </p:spTree>
    <p:extLst>
      <p:ext uri="{BB962C8B-B14F-4D97-AF65-F5344CB8AC3E}">
        <p14:creationId xmlns:p14="http://schemas.microsoft.com/office/powerpoint/2010/main" val="64461890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5C8AD-10B8-48F3-B615-FF0DB123EB76}" type="slidenum">
              <a:rPr lang="en-US" smtClean="0"/>
              <a:t>1</a:t>
            </a:fld>
            <a:endParaRPr lang="en-US" dirty="0"/>
          </a:p>
        </p:txBody>
      </p:sp>
      <p:sp>
        <p:nvSpPr>
          <p:cNvPr id="5" name="Header Placeholder 4"/>
          <p:cNvSpPr>
            <a:spLocks noGrp="1"/>
          </p:cNvSpPr>
          <p:nvPr>
            <p:ph type="hdr" sz="quarter" idx="11"/>
          </p:nvPr>
        </p:nvSpPr>
        <p:spPr/>
        <p:txBody>
          <a:bodyPr/>
          <a:lstStyle/>
          <a:p>
            <a:r>
              <a:rPr lang="en-US" dirty="0" smtClean="0"/>
              <a:t>Chapter 5: XHTML Forms for Data Collection and Submission</a:t>
            </a:r>
            <a:endParaRPr lang="en-US" dirty="0"/>
          </a:p>
        </p:txBody>
      </p:sp>
    </p:spTree>
    <p:extLst>
      <p:ext uri="{BB962C8B-B14F-4D97-AF65-F5344CB8AC3E}">
        <p14:creationId xmlns:p14="http://schemas.microsoft.com/office/powerpoint/2010/main" val="1373548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Chapter 5: XHTML Forms for Data Collection and Submission</a:t>
            </a:r>
            <a:endParaRPr lang="en-US" dirty="0"/>
          </a:p>
        </p:txBody>
      </p:sp>
      <p:sp>
        <p:nvSpPr>
          <p:cNvPr id="5" name="Slide Number Placeholder 4"/>
          <p:cNvSpPr>
            <a:spLocks noGrp="1"/>
          </p:cNvSpPr>
          <p:nvPr>
            <p:ph type="sldNum" sz="quarter" idx="11"/>
          </p:nvPr>
        </p:nvSpPr>
        <p:spPr/>
        <p:txBody>
          <a:bodyPr/>
          <a:lstStyle/>
          <a:p>
            <a:fld id="{6205C8AD-10B8-48F3-B615-FF0DB123EB76}" type="slidenum">
              <a:rPr lang="en-US" smtClean="0"/>
              <a:t>19</a:t>
            </a:fld>
            <a:endParaRPr lang="en-US" dirty="0"/>
          </a:p>
        </p:txBody>
      </p:sp>
    </p:spTree>
    <p:extLst>
      <p:ext uri="{BB962C8B-B14F-4D97-AF65-F5344CB8AC3E}">
        <p14:creationId xmlns:p14="http://schemas.microsoft.com/office/powerpoint/2010/main" val="1404257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4A8D3B-B104-487B-AC09-F3ED6C3A4603}" type="datetime1">
              <a:rPr lang="en-US" smtClean="0"/>
              <a:t>4/20/2016</a:t>
            </a:fld>
            <a:endParaRPr lang="en-US" dirty="0"/>
          </a:p>
        </p:txBody>
      </p:sp>
      <p:sp>
        <p:nvSpPr>
          <p:cNvPr id="5" name="Footer Placeholder 4"/>
          <p:cNvSpPr>
            <a:spLocks noGrp="1"/>
          </p:cNvSpPr>
          <p:nvPr>
            <p:ph type="ftr" sz="quarter" idx="11"/>
          </p:nvPr>
        </p:nvSpPr>
        <p:spPr/>
        <p:txBody>
          <a:bodyPr/>
          <a:lstStyle/>
          <a:p>
            <a:r>
              <a:rPr lang="en-US" dirty="0" smtClean="0"/>
              <a:t>Chapter 5: HTML Forms for Data Collection</a:t>
            </a:r>
            <a:endParaRPr lang="en-US" dirty="0"/>
          </a:p>
        </p:txBody>
      </p:sp>
      <p:sp>
        <p:nvSpPr>
          <p:cNvPr id="6" name="Slide Number Placeholder 5"/>
          <p:cNvSpPr>
            <a:spLocks noGrp="1"/>
          </p:cNvSpPr>
          <p:nvPr>
            <p:ph type="sldNum" sz="quarter" idx="12"/>
          </p:nvPr>
        </p:nvSpPr>
        <p:spPr/>
        <p:txBody>
          <a:bodyPr/>
          <a:lstStyle/>
          <a:p>
            <a:fld id="{7ABD9AA4-6B1F-4FA4-8055-BBB3C7309AE3}" type="slidenum">
              <a:rPr lang="en-US" smtClean="0"/>
              <a:t>‹#›</a:t>
            </a:fld>
            <a:endParaRPr lang="en-US" dirty="0"/>
          </a:p>
        </p:txBody>
      </p:sp>
    </p:spTree>
    <p:extLst>
      <p:ext uri="{BB962C8B-B14F-4D97-AF65-F5344CB8AC3E}">
        <p14:creationId xmlns:p14="http://schemas.microsoft.com/office/powerpoint/2010/main" val="3934044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C7D869-143E-4541-92E8-4BC6E461999F}" type="datetime1">
              <a:rPr lang="en-US" smtClean="0"/>
              <a:t>4/20/2016</a:t>
            </a:fld>
            <a:endParaRPr lang="en-US" dirty="0"/>
          </a:p>
        </p:txBody>
      </p:sp>
      <p:sp>
        <p:nvSpPr>
          <p:cNvPr id="5" name="Footer Placeholder 4"/>
          <p:cNvSpPr>
            <a:spLocks noGrp="1"/>
          </p:cNvSpPr>
          <p:nvPr>
            <p:ph type="ftr" sz="quarter" idx="11"/>
          </p:nvPr>
        </p:nvSpPr>
        <p:spPr/>
        <p:txBody>
          <a:bodyPr/>
          <a:lstStyle/>
          <a:p>
            <a:r>
              <a:rPr lang="en-US" dirty="0" smtClean="0"/>
              <a:t>Chapter 5: HTML Forms for Data Collection</a:t>
            </a:r>
            <a:endParaRPr lang="en-US" dirty="0"/>
          </a:p>
        </p:txBody>
      </p:sp>
      <p:sp>
        <p:nvSpPr>
          <p:cNvPr id="6" name="Slide Number Placeholder 5"/>
          <p:cNvSpPr>
            <a:spLocks noGrp="1"/>
          </p:cNvSpPr>
          <p:nvPr>
            <p:ph type="sldNum" sz="quarter" idx="12"/>
          </p:nvPr>
        </p:nvSpPr>
        <p:spPr/>
        <p:txBody>
          <a:bodyPr/>
          <a:lstStyle/>
          <a:p>
            <a:fld id="{7ABD9AA4-6B1F-4FA4-8055-BBB3C7309AE3}" type="slidenum">
              <a:rPr lang="en-US" smtClean="0"/>
              <a:t>‹#›</a:t>
            </a:fld>
            <a:endParaRPr lang="en-US" dirty="0"/>
          </a:p>
        </p:txBody>
      </p:sp>
    </p:spTree>
    <p:extLst>
      <p:ext uri="{BB962C8B-B14F-4D97-AF65-F5344CB8AC3E}">
        <p14:creationId xmlns:p14="http://schemas.microsoft.com/office/powerpoint/2010/main" val="3068239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2BAF63-5263-40A9-BD46-ED1EAE229257}" type="datetime1">
              <a:rPr lang="en-US" smtClean="0"/>
              <a:t>4/20/2016</a:t>
            </a:fld>
            <a:endParaRPr lang="en-US" dirty="0"/>
          </a:p>
        </p:txBody>
      </p:sp>
      <p:sp>
        <p:nvSpPr>
          <p:cNvPr id="5" name="Footer Placeholder 4"/>
          <p:cNvSpPr>
            <a:spLocks noGrp="1"/>
          </p:cNvSpPr>
          <p:nvPr>
            <p:ph type="ftr" sz="quarter" idx="11"/>
          </p:nvPr>
        </p:nvSpPr>
        <p:spPr/>
        <p:txBody>
          <a:bodyPr/>
          <a:lstStyle/>
          <a:p>
            <a:r>
              <a:rPr lang="en-US" dirty="0" smtClean="0"/>
              <a:t>Chapter 5: HTML Forms for Data Collection</a:t>
            </a:r>
            <a:endParaRPr lang="en-US" dirty="0"/>
          </a:p>
        </p:txBody>
      </p:sp>
      <p:sp>
        <p:nvSpPr>
          <p:cNvPr id="6" name="Slide Number Placeholder 5"/>
          <p:cNvSpPr>
            <a:spLocks noGrp="1"/>
          </p:cNvSpPr>
          <p:nvPr>
            <p:ph type="sldNum" sz="quarter" idx="12"/>
          </p:nvPr>
        </p:nvSpPr>
        <p:spPr/>
        <p:txBody>
          <a:bodyPr/>
          <a:lstStyle/>
          <a:p>
            <a:fld id="{7ABD9AA4-6B1F-4FA4-8055-BBB3C7309AE3}" type="slidenum">
              <a:rPr lang="en-US" smtClean="0"/>
              <a:t>‹#›</a:t>
            </a:fld>
            <a:endParaRPr lang="en-US" dirty="0"/>
          </a:p>
        </p:txBody>
      </p:sp>
    </p:spTree>
    <p:extLst>
      <p:ext uri="{BB962C8B-B14F-4D97-AF65-F5344CB8AC3E}">
        <p14:creationId xmlns:p14="http://schemas.microsoft.com/office/powerpoint/2010/main" val="1107440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776BA-7B2B-4462-BF6D-3842B0E76D69}" type="datetime1">
              <a:rPr lang="en-US" smtClean="0"/>
              <a:t>4/20/2016</a:t>
            </a:fld>
            <a:endParaRPr lang="en-US" dirty="0"/>
          </a:p>
        </p:txBody>
      </p:sp>
      <p:sp>
        <p:nvSpPr>
          <p:cNvPr id="5" name="Footer Placeholder 4"/>
          <p:cNvSpPr>
            <a:spLocks noGrp="1"/>
          </p:cNvSpPr>
          <p:nvPr>
            <p:ph type="ftr" sz="quarter" idx="11"/>
          </p:nvPr>
        </p:nvSpPr>
        <p:spPr/>
        <p:txBody>
          <a:bodyPr/>
          <a:lstStyle/>
          <a:p>
            <a:r>
              <a:rPr lang="en-US" dirty="0" smtClean="0"/>
              <a:t>Chapter 5: HTML Forms for Data Collection</a:t>
            </a:r>
            <a:endParaRPr lang="en-US" dirty="0"/>
          </a:p>
        </p:txBody>
      </p:sp>
      <p:sp>
        <p:nvSpPr>
          <p:cNvPr id="6" name="Slide Number Placeholder 5"/>
          <p:cNvSpPr>
            <a:spLocks noGrp="1"/>
          </p:cNvSpPr>
          <p:nvPr>
            <p:ph type="sldNum" sz="quarter" idx="12"/>
          </p:nvPr>
        </p:nvSpPr>
        <p:spPr/>
        <p:txBody>
          <a:bodyPr/>
          <a:lstStyle/>
          <a:p>
            <a:fld id="{7ABD9AA4-6B1F-4FA4-8055-BBB3C7309AE3}" type="slidenum">
              <a:rPr lang="en-US" smtClean="0"/>
              <a:t>‹#›</a:t>
            </a:fld>
            <a:endParaRPr lang="en-US" dirty="0"/>
          </a:p>
        </p:txBody>
      </p:sp>
    </p:spTree>
    <p:extLst>
      <p:ext uri="{BB962C8B-B14F-4D97-AF65-F5344CB8AC3E}">
        <p14:creationId xmlns:p14="http://schemas.microsoft.com/office/powerpoint/2010/main" val="178219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9C6868-3785-41A0-90A7-F1DA9A2FF048}" type="datetime1">
              <a:rPr lang="en-US" smtClean="0"/>
              <a:t>4/20/2016</a:t>
            </a:fld>
            <a:endParaRPr lang="en-US" dirty="0"/>
          </a:p>
        </p:txBody>
      </p:sp>
      <p:sp>
        <p:nvSpPr>
          <p:cNvPr id="5" name="Footer Placeholder 4"/>
          <p:cNvSpPr>
            <a:spLocks noGrp="1"/>
          </p:cNvSpPr>
          <p:nvPr>
            <p:ph type="ftr" sz="quarter" idx="11"/>
          </p:nvPr>
        </p:nvSpPr>
        <p:spPr/>
        <p:txBody>
          <a:bodyPr/>
          <a:lstStyle/>
          <a:p>
            <a:r>
              <a:rPr lang="en-US" dirty="0" smtClean="0"/>
              <a:t>Chapter 5: HTML Forms for Data Collection</a:t>
            </a:r>
            <a:endParaRPr lang="en-US" dirty="0"/>
          </a:p>
        </p:txBody>
      </p:sp>
      <p:sp>
        <p:nvSpPr>
          <p:cNvPr id="6" name="Slide Number Placeholder 5"/>
          <p:cNvSpPr>
            <a:spLocks noGrp="1"/>
          </p:cNvSpPr>
          <p:nvPr>
            <p:ph type="sldNum" sz="quarter" idx="12"/>
          </p:nvPr>
        </p:nvSpPr>
        <p:spPr/>
        <p:txBody>
          <a:bodyPr/>
          <a:lstStyle/>
          <a:p>
            <a:fld id="{7ABD9AA4-6B1F-4FA4-8055-BBB3C7309AE3}" type="slidenum">
              <a:rPr lang="en-US" smtClean="0"/>
              <a:t>‹#›</a:t>
            </a:fld>
            <a:endParaRPr lang="en-US" dirty="0"/>
          </a:p>
        </p:txBody>
      </p:sp>
    </p:spTree>
    <p:extLst>
      <p:ext uri="{BB962C8B-B14F-4D97-AF65-F5344CB8AC3E}">
        <p14:creationId xmlns:p14="http://schemas.microsoft.com/office/powerpoint/2010/main" val="658056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0C2686-A9B8-473C-BB95-3A1CB2DA6CE6}" type="datetime1">
              <a:rPr lang="en-US" smtClean="0"/>
              <a:t>4/20/2016</a:t>
            </a:fld>
            <a:endParaRPr lang="en-US" dirty="0"/>
          </a:p>
        </p:txBody>
      </p:sp>
      <p:sp>
        <p:nvSpPr>
          <p:cNvPr id="6" name="Footer Placeholder 5"/>
          <p:cNvSpPr>
            <a:spLocks noGrp="1"/>
          </p:cNvSpPr>
          <p:nvPr>
            <p:ph type="ftr" sz="quarter" idx="11"/>
          </p:nvPr>
        </p:nvSpPr>
        <p:spPr/>
        <p:txBody>
          <a:bodyPr/>
          <a:lstStyle/>
          <a:p>
            <a:r>
              <a:rPr lang="en-US" dirty="0" smtClean="0"/>
              <a:t>Chapter 5: HTML Forms for Data Collection</a:t>
            </a:r>
            <a:endParaRPr lang="en-US" dirty="0"/>
          </a:p>
        </p:txBody>
      </p:sp>
      <p:sp>
        <p:nvSpPr>
          <p:cNvPr id="7" name="Slide Number Placeholder 6"/>
          <p:cNvSpPr>
            <a:spLocks noGrp="1"/>
          </p:cNvSpPr>
          <p:nvPr>
            <p:ph type="sldNum" sz="quarter" idx="12"/>
          </p:nvPr>
        </p:nvSpPr>
        <p:spPr/>
        <p:txBody>
          <a:bodyPr/>
          <a:lstStyle/>
          <a:p>
            <a:fld id="{7ABD9AA4-6B1F-4FA4-8055-BBB3C7309AE3}" type="slidenum">
              <a:rPr lang="en-US" smtClean="0"/>
              <a:t>‹#›</a:t>
            </a:fld>
            <a:endParaRPr lang="en-US" dirty="0"/>
          </a:p>
        </p:txBody>
      </p:sp>
    </p:spTree>
    <p:extLst>
      <p:ext uri="{BB962C8B-B14F-4D97-AF65-F5344CB8AC3E}">
        <p14:creationId xmlns:p14="http://schemas.microsoft.com/office/powerpoint/2010/main" val="1997439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7FDE2A-60E7-433D-9E60-942EBF4D4C01}" type="datetime1">
              <a:rPr lang="en-US" smtClean="0"/>
              <a:t>4/20/2016</a:t>
            </a:fld>
            <a:endParaRPr lang="en-US" dirty="0"/>
          </a:p>
        </p:txBody>
      </p:sp>
      <p:sp>
        <p:nvSpPr>
          <p:cNvPr id="8" name="Footer Placeholder 7"/>
          <p:cNvSpPr>
            <a:spLocks noGrp="1"/>
          </p:cNvSpPr>
          <p:nvPr>
            <p:ph type="ftr" sz="quarter" idx="11"/>
          </p:nvPr>
        </p:nvSpPr>
        <p:spPr/>
        <p:txBody>
          <a:bodyPr/>
          <a:lstStyle/>
          <a:p>
            <a:r>
              <a:rPr lang="en-US" dirty="0" smtClean="0"/>
              <a:t>Chapter 5: HTML Forms for Data Collection</a:t>
            </a:r>
            <a:endParaRPr lang="en-US" dirty="0"/>
          </a:p>
        </p:txBody>
      </p:sp>
      <p:sp>
        <p:nvSpPr>
          <p:cNvPr id="9" name="Slide Number Placeholder 8"/>
          <p:cNvSpPr>
            <a:spLocks noGrp="1"/>
          </p:cNvSpPr>
          <p:nvPr>
            <p:ph type="sldNum" sz="quarter" idx="12"/>
          </p:nvPr>
        </p:nvSpPr>
        <p:spPr/>
        <p:txBody>
          <a:bodyPr/>
          <a:lstStyle/>
          <a:p>
            <a:fld id="{7ABD9AA4-6B1F-4FA4-8055-BBB3C7309AE3}" type="slidenum">
              <a:rPr lang="en-US" smtClean="0"/>
              <a:t>‹#›</a:t>
            </a:fld>
            <a:endParaRPr lang="en-US" dirty="0"/>
          </a:p>
        </p:txBody>
      </p:sp>
    </p:spTree>
    <p:extLst>
      <p:ext uri="{BB962C8B-B14F-4D97-AF65-F5344CB8AC3E}">
        <p14:creationId xmlns:p14="http://schemas.microsoft.com/office/powerpoint/2010/main" val="286343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9BE3EF-61DB-4D66-A1ED-90873057FD0D}" type="datetime1">
              <a:rPr lang="en-US" smtClean="0"/>
              <a:t>4/20/2016</a:t>
            </a:fld>
            <a:endParaRPr lang="en-US" dirty="0"/>
          </a:p>
        </p:txBody>
      </p:sp>
      <p:sp>
        <p:nvSpPr>
          <p:cNvPr id="4" name="Footer Placeholder 3"/>
          <p:cNvSpPr>
            <a:spLocks noGrp="1"/>
          </p:cNvSpPr>
          <p:nvPr>
            <p:ph type="ftr" sz="quarter" idx="11"/>
          </p:nvPr>
        </p:nvSpPr>
        <p:spPr/>
        <p:txBody>
          <a:bodyPr/>
          <a:lstStyle/>
          <a:p>
            <a:r>
              <a:rPr lang="en-US" dirty="0" smtClean="0"/>
              <a:t>Chapter 5: HTML Forms for Data Collection</a:t>
            </a:r>
            <a:endParaRPr lang="en-US" dirty="0"/>
          </a:p>
        </p:txBody>
      </p:sp>
      <p:sp>
        <p:nvSpPr>
          <p:cNvPr id="5" name="Slide Number Placeholder 4"/>
          <p:cNvSpPr>
            <a:spLocks noGrp="1"/>
          </p:cNvSpPr>
          <p:nvPr>
            <p:ph type="sldNum" sz="quarter" idx="12"/>
          </p:nvPr>
        </p:nvSpPr>
        <p:spPr/>
        <p:txBody>
          <a:bodyPr/>
          <a:lstStyle/>
          <a:p>
            <a:fld id="{7ABD9AA4-6B1F-4FA4-8055-BBB3C7309AE3}" type="slidenum">
              <a:rPr lang="en-US" smtClean="0"/>
              <a:t>‹#›</a:t>
            </a:fld>
            <a:endParaRPr lang="en-US" dirty="0"/>
          </a:p>
        </p:txBody>
      </p:sp>
    </p:spTree>
    <p:extLst>
      <p:ext uri="{BB962C8B-B14F-4D97-AF65-F5344CB8AC3E}">
        <p14:creationId xmlns:p14="http://schemas.microsoft.com/office/powerpoint/2010/main" val="3296020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CD60C1-17C8-4BA7-B68B-3F2C7C316ACD}" type="datetime1">
              <a:rPr lang="en-US" smtClean="0"/>
              <a:t>4/20/2016</a:t>
            </a:fld>
            <a:endParaRPr lang="en-US" dirty="0"/>
          </a:p>
        </p:txBody>
      </p:sp>
      <p:sp>
        <p:nvSpPr>
          <p:cNvPr id="3" name="Footer Placeholder 2"/>
          <p:cNvSpPr>
            <a:spLocks noGrp="1"/>
          </p:cNvSpPr>
          <p:nvPr>
            <p:ph type="ftr" sz="quarter" idx="11"/>
          </p:nvPr>
        </p:nvSpPr>
        <p:spPr/>
        <p:txBody>
          <a:bodyPr/>
          <a:lstStyle/>
          <a:p>
            <a:r>
              <a:rPr lang="en-US" dirty="0" smtClean="0"/>
              <a:t>Chapter 5: HTML Forms for Data Collection</a:t>
            </a:r>
            <a:endParaRPr lang="en-US" dirty="0"/>
          </a:p>
        </p:txBody>
      </p:sp>
      <p:sp>
        <p:nvSpPr>
          <p:cNvPr id="4" name="Slide Number Placeholder 3"/>
          <p:cNvSpPr>
            <a:spLocks noGrp="1"/>
          </p:cNvSpPr>
          <p:nvPr>
            <p:ph type="sldNum" sz="quarter" idx="12"/>
          </p:nvPr>
        </p:nvSpPr>
        <p:spPr/>
        <p:txBody>
          <a:bodyPr/>
          <a:lstStyle/>
          <a:p>
            <a:fld id="{7ABD9AA4-6B1F-4FA4-8055-BBB3C7309AE3}" type="slidenum">
              <a:rPr lang="en-US" smtClean="0"/>
              <a:t>‹#›</a:t>
            </a:fld>
            <a:endParaRPr lang="en-US" dirty="0"/>
          </a:p>
        </p:txBody>
      </p:sp>
    </p:spTree>
    <p:extLst>
      <p:ext uri="{BB962C8B-B14F-4D97-AF65-F5344CB8AC3E}">
        <p14:creationId xmlns:p14="http://schemas.microsoft.com/office/powerpoint/2010/main" val="341396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B31803-E3FB-4310-9D94-76634E0AFFF9}" type="datetime1">
              <a:rPr lang="en-US" smtClean="0"/>
              <a:t>4/20/2016</a:t>
            </a:fld>
            <a:endParaRPr lang="en-US" dirty="0"/>
          </a:p>
        </p:txBody>
      </p:sp>
      <p:sp>
        <p:nvSpPr>
          <p:cNvPr id="6" name="Footer Placeholder 5"/>
          <p:cNvSpPr>
            <a:spLocks noGrp="1"/>
          </p:cNvSpPr>
          <p:nvPr>
            <p:ph type="ftr" sz="quarter" idx="11"/>
          </p:nvPr>
        </p:nvSpPr>
        <p:spPr/>
        <p:txBody>
          <a:bodyPr/>
          <a:lstStyle/>
          <a:p>
            <a:r>
              <a:rPr lang="en-US" dirty="0" smtClean="0"/>
              <a:t>Chapter 5: HTML Forms for Data Collection</a:t>
            </a:r>
            <a:endParaRPr lang="en-US" dirty="0"/>
          </a:p>
        </p:txBody>
      </p:sp>
      <p:sp>
        <p:nvSpPr>
          <p:cNvPr id="7" name="Slide Number Placeholder 6"/>
          <p:cNvSpPr>
            <a:spLocks noGrp="1"/>
          </p:cNvSpPr>
          <p:nvPr>
            <p:ph type="sldNum" sz="quarter" idx="12"/>
          </p:nvPr>
        </p:nvSpPr>
        <p:spPr/>
        <p:txBody>
          <a:bodyPr/>
          <a:lstStyle/>
          <a:p>
            <a:fld id="{7ABD9AA4-6B1F-4FA4-8055-BBB3C7309AE3}" type="slidenum">
              <a:rPr lang="en-US" smtClean="0"/>
              <a:t>‹#›</a:t>
            </a:fld>
            <a:endParaRPr lang="en-US" dirty="0"/>
          </a:p>
        </p:txBody>
      </p:sp>
    </p:spTree>
    <p:extLst>
      <p:ext uri="{BB962C8B-B14F-4D97-AF65-F5344CB8AC3E}">
        <p14:creationId xmlns:p14="http://schemas.microsoft.com/office/powerpoint/2010/main" val="1994516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CDD7A3-4696-42FA-826B-E60A3EC70490}" type="datetime1">
              <a:rPr lang="en-US" smtClean="0"/>
              <a:t>4/20/2016</a:t>
            </a:fld>
            <a:endParaRPr lang="en-US" dirty="0"/>
          </a:p>
        </p:txBody>
      </p:sp>
      <p:sp>
        <p:nvSpPr>
          <p:cNvPr id="6" name="Footer Placeholder 5"/>
          <p:cNvSpPr>
            <a:spLocks noGrp="1"/>
          </p:cNvSpPr>
          <p:nvPr>
            <p:ph type="ftr" sz="quarter" idx="11"/>
          </p:nvPr>
        </p:nvSpPr>
        <p:spPr/>
        <p:txBody>
          <a:bodyPr/>
          <a:lstStyle/>
          <a:p>
            <a:r>
              <a:rPr lang="en-US" dirty="0" smtClean="0"/>
              <a:t>Chapter 5: HTML Forms for Data Collection</a:t>
            </a:r>
            <a:endParaRPr lang="en-US" dirty="0"/>
          </a:p>
        </p:txBody>
      </p:sp>
      <p:sp>
        <p:nvSpPr>
          <p:cNvPr id="7" name="Slide Number Placeholder 6"/>
          <p:cNvSpPr>
            <a:spLocks noGrp="1"/>
          </p:cNvSpPr>
          <p:nvPr>
            <p:ph type="sldNum" sz="quarter" idx="12"/>
          </p:nvPr>
        </p:nvSpPr>
        <p:spPr/>
        <p:txBody>
          <a:bodyPr/>
          <a:lstStyle/>
          <a:p>
            <a:fld id="{7ABD9AA4-6B1F-4FA4-8055-BBB3C7309AE3}" type="slidenum">
              <a:rPr lang="en-US" smtClean="0"/>
              <a:t>‹#›</a:t>
            </a:fld>
            <a:endParaRPr lang="en-US" dirty="0"/>
          </a:p>
        </p:txBody>
      </p:sp>
    </p:spTree>
    <p:extLst>
      <p:ext uri="{BB962C8B-B14F-4D97-AF65-F5344CB8AC3E}">
        <p14:creationId xmlns:p14="http://schemas.microsoft.com/office/powerpoint/2010/main" val="1133386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A4FD3-32C1-4E13-94E3-734CF4B9AA2C}" type="datetime1">
              <a:rPr lang="en-US" smtClean="0"/>
              <a:t>4/20/2016</a:t>
            </a:fld>
            <a:endParaRPr lang="en-US" dirty="0"/>
          </a:p>
        </p:txBody>
      </p:sp>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Chapter 5: HTML Forms for Data Collection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BD9AA4-6B1F-4FA4-8055-BBB3C7309AE3}" type="slidenum">
              <a:rPr lang="en-US" smtClean="0"/>
              <a:t>‹#›</a:t>
            </a:fld>
            <a:endParaRPr lang="en-US" dirty="0"/>
          </a:p>
        </p:txBody>
      </p:sp>
    </p:spTree>
    <p:extLst>
      <p:ext uri="{BB962C8B-B14F-4D97-AF65-F5344CB8AC3E}">
        <p14:creationId xmlns:p14="http://schemas.microsoft.com/office/powerpoint/2010/main" val="1865923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HTML Forms for Data Collection</a:t>
            </a:r>
            <a:endParaRPr lang="en-US" dirty="0"/>
          </a:p>
        </p:txBody>
      </p:sp>
      <p:sp>
        <p:nvSpPr>
          <p:cNvPr id="3" name="Subtitle 2"/>
          <p:cNvSpPr>
            <a:spLocks noGrp="1"/>
          </p:cNvSpPr>
          <p:nvPr>
            <p:ph type="subTitle" idx="1"/>
          </p:nvPr>
        </p:nvSpPr>
        <p:spPr/>
        <p:txBody>
          <a:bodyPr/>
          <a:lstStyle/>
          <a:p>
            <a:r>
              <a:rPr lang="en-US" dirty="0" smtClean="0"/>
              <a:t>Chapter 5</a:t>
            </a:r>
            <a:endParaRPr lang="en-US" dirty="0"/>
          </a:p>
        </p:txBody>
      </p:sp>
    </p:spTree>
    <p:extLst>
      <p:ext uri="{BB962C8B-B14F-4D97-AF65-F5344CB8AC3E}">
        <p14:creationId xmlns:p14="http://schemas.microsoft.com/office/powerpoint/2010/main" val="917077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HTML </a:t>
            </a:r>
            <a:r>
              <a:rPr lang="en-US" dirty="0" smtClean="0">
                <a:latin typeface="Courier New" pitchFamily="49" charset="0"/>
                <a:cs typeface="Courier New" pitchFamily="49" charset="0"/>
              </a:rPr>
              <a:t>input</a:t>
            </a:r>
            <a:r>
              <a:rPr lang="en-US" dirty="0" smtClean="0"/>
              <a:t> Element</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The HTML </a:t>
            </a:r>
            <a:r>
              <a:rPr lang="en-US" dirty="0" smtClean="0">
                <a:latin typeface="Courier New" pitchFamily="49" charset="0"/>
                <a:cs typeface="Courier New" pitchFamily="49" charset="0"/>
              </a:rPr>
              <a:t>input</a:t>
            </a:r>
            <a:r>
              <a:rPr lang="en-US" dirty="0" smtClean="0"/>
              <a:t> element is an empty element only used inside a </a:t>
            </a:r>
            <a:r>
              <a:rPr lang="en-US" dirty="0">
                <a:latin typeface="Courier New" pitchFamily="49" charset="0"/>
                <a:cs typeface="Courier New" pitchFamily="49" charset="0"/>
              </a:rPr>
              <a:t>form</a:t>
            </a:r>
            <a:r>
              <a:rPr lang="en-US" dirty="0" smtClean="0"/>
              <a:t> element.</a:t>
            </a:r>
          </a:p>
          <a:p>
            <a:r>
              <a:rPr lang="en-US" dirty="0" smtClean="0"/>
              <a:t>Each input element creates, in the form display, a </a:t>
            </a:r>
            <a:r>
              <a:rPr lang="en-US" i="1" dirty="0" smtClean="0"/>
              <a:t>form field </a:t>
            </a:r>
            <a:r>
              <a:rPr lang="en-US" dirty="0" smtClean="0"/>
              <a:t>(a place where the user can enter data or indicate a choice).</a:t>
            </a:r>
          </a:p>
          <a:p>
            <a:r>
              <a:rPr lang="en-US" dirty="0" smtClean="0"/>
              <a:t>A typical form will have several </a:t>
            </a:r>
            <a:r>
              <a:rPr lang="en-US" dirty="0">
                <a:latin typeface="Courier New" pitchFamily="49" charset="0"/>
                <a:cs typeface="Courier New" pitchFamily="49" charset="0"/>
              </a:rPr>
              <a:t>input</a:t>
            </a:r>
            <a:r>
              <a:rPr lang="en-US" dirty="0" smtClean="0"/>
              <a:t> elements allowing the user to</a:t>
            </a:r>
          </a:p>
          <a:p>
            <a:pPr lvl="1"/>
            <a:r>
              <a:rPr lang="en-US" dirty="0" smtClean="0"/>
              <a:t>Enter </a:t>
            </a:r>
            <a:r>
              <a:rPr lang="en-US" smtClean="0"/>
              <a:t>a </a:t>
            </a:r>
            <a:r>
              <a:rPr lang="en-US" smtClean="0"/>
              <a:t>single line </a:t>
            </a:r>
            <a:r>
              <a:rPr lang="en-US" dirty="0" smtClean="0"/>
              <a:t>of text (a </a:t>
            </a:r>
            <a:r>
              <a:rPr lang="en-US" smtClean="0"/>
              <a:t>different </a:t>
            </a:r>
            <a:r>
              <a:rPr lang="en-US" smtClean="0"/>
              <a:t>kind of element </a:t>
            </a:r>
            <a:r>
              <a:rPr lang="en-US" dirty="0" smtClean="0"/>
              <a:t>is </a:t>
            </a:r>
            <a:r>
              <a:rPr lang="en-US" smtClean="0"/>
              <a:t>used </a:t>
            </a:r>
            <a:r>
              <a:rPr lang="en-US" smtClean="0"/>
              <a:t>if more text is desired)</a:t>
            </a:r>
            <a:endParaRPr lang="en-US" dirty="0" smtClean="0"/>
          </a:p>
          <a:p>
            <a:pPr lvl="1"/>
            <a:r>
              <a:rPr lang="en-US" dirty="0" smtClean="0"/>
              <a:t>Choose one from several mutually exclusive alternatives</a:t>
            </a:r>
          </a:p>
          <a:p>
            <a:pPr lvl="1"/>
            <a:r>
              <a:rPr lang="en-US" dirty="0" smtClean="0"/>
              <a:t>Choose one or more from several alternatives that are not mutually exclusive</a:t>
            </a:r>
          </a:p>
          <a:p>
            <a:pPr lvl="1"/>
            <a:r>
              <a:rPr lang="en-US" dirty="0" smtClean="0"/>
              <a:t>Indicate whether a single option has been chosen or not</a:t>
            </a:r>
          </a:p>
          <a:p>
            <a:r>
              <a:rPr lang="en-US" dirty="0" smtClean="0"/>
              <a:t>All </a:t>
            </a:r>
            <a:r>
              <a:rPr lang="en-US" dirty="0">
                <a:latin typeface="Courier New" pitchFamily="49" charset="0"/>
                <a:cs typeface="Courier New" pitchFamily="49" charset="0"/>
              </a:rPr>
              <a:t>input</a:t>
            </a:r>
            <a:r>
              <a:rPr lang="en-US" dirty="0" smtClean="0"/>
              <a:t> elements have these attributes:</a:t>
            </a:r>
          </a:p>
          <a:p>
            <a:pPr lvl="1"/>
            <a:r>
              <a:rPr lang="en-US" dirty="0"/>
              <a:t>A</a:t>
            </a:r>
            <a:r>
              <a:rPr lang="en-US" dirty="0" smtClean="0"/>
              <a:t> </a:t>
            </a:r>
            <a:r>
              <a:rPr lang="en-US" sz="3200" dirty="0">
                <a:latin typeface="Courier New" pitchFamily="49" charset="0"/>
                <a:cs typeface="Courier New" pitchFamily="49" charset="0"/>
              </a:rPr>
              <a:t>type</a:t>
            </a:r>
            <a:r>
              <a:rPr lang="en-US" dirty="0" smtClean="0"/>
              <a:t> attribute whose value determines what kind of </a:t>
            </a:r>
            <a:r>
              <a:rPr lang="en-US" sz="3600" dirty="0">
                <a:latin typeface="Courier New" pitchFamily="49" charset="0"/>
                <a:cs typeface="Courier New" pitchFamily="49" charset="0"/>
              </a:rPr>
              <a:t>input</a:t>
            </a:r>
            <a:r>
              <a:rPr lang="en-US" dirty="0" smtClean="0"/>
              <a:t> element it will be</a:t>
            </a:r>
          </a:p>
          <a:p>
            <a:pPr lvl="1"/>
            <a:r>
              <a:rPr lang="en-US" dirty="0" smtClean="0"/>
              <a:t>A </a:t>
            </a:r>
            <a:r>
              <a:rPr lang="en-US" sz="3600" dirty="0">
                <a:latin typeface="Courier New" pitchFamily="49" charset="0"/>
                <a:cs typeface="Courier New" pitchFamily="49" charset="0"/>
              </a:rPr>
              <a:t>value</a:t>
            </a:r>
            <a:r>
              <a:rPr lang="en-US" dirty="0" smtClean="0"/>
              <a:t> attribute which is used in different ways, depending on the kind of </a:t>
            </a:r>
            <a:r>
              <a:rPr lang="en-US" sz="3600" dirty="0">
                <a:latin typeface="Courier New" pitchFamily="49" charset="0"/>
                <a:cs typeface="Courier New" pitchFamily="49" charset="0"/>
              </a:rPr>
              <a:t>input</a:t>
            </a:r>
            <a:r>
              <a:rPr lang="en-US" dirty="0" smtClean="0"/>
              <a:t> element being used</a:t>
            </a:r>
          </a:p>
          <a:p>
            <a:pPr lvl="1"/>
            <a:r>
              <a:rPr lang="en-US" dirty="0" smtClean="0"/>
              <a:t>A </a:t>
            </a:r>
            <a:r>
              <a:rPr lang="en-US" sz="3600" dirty="0">
                <a:latin typeface="Courier New" pitchFamily="49" charset="0"/>
                <a:cs typeface="Courier New" pitchFamily="49" charset="0"/>
              </a:rPr>
              <a:t>name</a:t>
            </a:r>
            <a:r>
              <a:rPr lang="en-US" dirty="0" smtClean="0"/>
              <a:t> attribute which can be used to refer to the element in a script</a:t>
            </a:r>
          </a:p>
          <a:p>
            <a:r>
              <a:rPr lang="en-US" dirty="0" smtClean="0"/>
              <a:t>Additional informational text must be present so that a user will know exactly what a particular input element is expecting.</a:t>
            </a:r>
          </a:p>
          <a:p>
            <a:pPr lvl="1"/>
            <a:endParaRPr lang="en-US" dirty="0"/>
          </a:p>
        </p:txBody>
      </p:sp>
      <p:sp>
        <p:nvSpPr>
          <p:cNvPr id="4" name="Footer Placeholder 3"/>
          <p:cNvSpPr>
            <a:spLocks noGrp="1"/>
          </p:cNvSpPr>
          <p:nvPr>
            <p:ph type="ftr" sz="quarter" idx="11"/>
          </p:nvPr>
        </p:nvSpPr>
        <p:spPr/>
        <p:txBody>
          <a:bodyPr/>
          <a:lstStyle/>
          <a:p>
            <a:r>
              <a:rPr lang="en-US" dirty="0" smtClean="0"/>
              <a:t>Chapter 5: HTML Forms for Data Collection</a:t>
            </a:r>
            <a:endParaRPr lang="en-US" dirty="0"/>
          </a:p>
        </p:txBody>
      </p:sp>
    </p:spTree>
    <p:extLst>
      <p:ext uri="{BB962C8B-B14F-4D97-AF65-F5344CB8AC3E}">
        <p14:creationId xmlns:p14="http://schemas.microsoft.com/office/powerpoint/2010/main" val="1406185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smtClean="0">
                <a:latin typeface="Courier New" pitchFamily="49" charset="0"/>
                <a:cs typeface="Courier New" pitchFamily="49" charset="0"/>
              </a:rPr>
              <a:t>input</a:t>
            </a:r>
            <a:r>
              <a:rPr lang="en-US" dirty="0" smtClean="0"/>
              <a:t> Element with </a:t>
            </a:r>
            <a:r>
              <a:rPr lang="en-US" dirty="0" smtClean="0">
                <a:latin typeface="Courier New" pitchFamily="49" charset="0"/>
                <a:cs typeface="Courier New" pitchFamily="49" charset="0"/>
              </a:rPr>
              <a:t>type</a:t>
            </a:r>
            <a:r>
              <a:rPr lang="en-US" dirty="0">
                <a:latin typeface="Courier New" pitchFamily="49" charset="0"/>
                <a:cs typeface="Courier New" pitchFamily="49" charset="0"/>
              </a:rPr>
              <a:t>="text"</a:t>
            </a:r>
          </a:p>
        </p:txBody>
      </p:sp>
      <p:sp>
        <p:nvSpPr>
          <p:cNvPr id="3" name="Content Placeholder 2"/>
          <p:cNvSpPr>
            <a:spLocks noGrp="1"/>
          </p:cNvSpPr>
          <p:nvPr>
            <p:ph idx="1"/>
          </p:nvPr>
        </p:nvSpPr>
        <p:spPr/>
        <p:txBody>
          <a:bodyPr>
            <a:normAutofit fontScale="77500" lnSpcReduction="20000"/>
          </a:bodyPr>
          <a:lstStyle/>
          <a:p>
            <a:r>
              <a:rPr lang="en-US" dirty="0" smtClean="0"/>
              <a:t>This </a:t>
            </a:r>
            <a:r>
              <a:rPr lang="en-US" dirty="0" smtClean="0">
                <a:latin typeface="Courier New" pitchFamily="49" charset="0"/>
                <a:cs typeface="Courier New" pitchFamily="49" charset="0"/>
              </a:rPr>
              <a:t>input</a:t>
            </a:r>
            <a:r>
              <a:rPr lang="en-US" dirty="0" smtClean="0"/>
              <a:t> element allows the user to enter a single line of text.</a:t>
            </a:r>
          </a:p>
          <a:p>
            <a:pPr lvl="1"/>
            <a:r>
              <a:rPr lang="en-US" dirty="0" smtClean="0"/>
              <a:t>Example:</a:t>
            </a:r>
            <a:br>
              <a:rPr lang="en-US" dirty="0" smtClean="0"/>
            </a:br>
            <a:r>
              <a:rPr lang="en-US" sz="2600" dirty="0" smtClean="0">
                <a:latin typeface="Courier New" pitchFamily="49" charset="0"/>
                <a:cs typeface="Courier New" pitchFamily="49" charset="0"/>
              </a:rPr>
              <a:t>&lt;input type</a:t>
            </a:r>
            <a:r>
              <a:rPr lang="en-US" sz="2600" dirty="0">
                <a:latin typeface="Courier New" pitchFamily="49" charset="0"/>
                <a:cs typeface="Courier New" pitchFamily="49" charset="0"/>
              </a:rPr>
              <a:t>="text" name="</a:t>
            </a:r>
            <a:r>
              <a:rPr lang="en-US" sz="2600" dirty="0" smtClean="0">
                <a:latin typeface="Courier New" pitchFamily="49" charset="0"/>
                <a:cs typeface="Courier New" pitchFamily="49" charset="0"/>
              </a:rPr>
              <a:t>height</a:t>
            </a:r>
            <a:r>
              <a:rPr lang="en-US" sz="2600" dirty="0">
                <a:latin typeface="Courier New" pitchFamily="49" charset="0"/>
                <a:cs typeface="Courier New" pitchFamily="49" charset="0"/>
              </a:rPr>
              <a:t>" </a:t>
            </a:r>
            <a:r>
              <a:rPr lang="en-US" sz="2600" dirty="0" smtClean="0">
                <a:latin typeface="Courier New" pitchFamily="49" charset="0"/>
                <a:cs typeface="Courier New" pitchFamily="49" charset="0"/>
              </a:rPr>
              <a:t>size</a:t>
            </a:r>
            <a:r>
              <a:rPr lang="en-US" sz="2600" dirty="0">
                <a:latin typeface="Courier New" pitchFamily="49" charset="0"/>
                <a:cs typeface="Courier New" pitchFamily="49" charset="0"/>
              </a:rPr>
              <a:t>="</a:t>
            </a:r>
            <a:r>
              <a:rPr lang="en-US" sz="2600" dirty="0" smtClean="0">
                <a:latin typeface="Courier New" pitchFamily="49" charset="0"/>
                <a:cs typeface="Courier New" pitchFamily="49" charset="0"/>
              </a:rPr>
              <a:t>7"&gt;</a:t>
            </a:r>
          </a:p>
          <a:p>
            <a:r>
              <a:rPr lang="en-US" dirty="0" smtClean="0"/>
              <a:t>The </a:t>
            </a:r>
            <a:r>
              <a:rPr lang="en-US" dirty="0" smtClean="0">
                <a:latin typeface="Courier New" pitchFamily="49" charset="0"/>
                <a:cs typeface="Courier New" pitchFamily="49" charset="0"/>
              </a:rPr>
              <a:t>size</a:t>
            </a:r>
            <a:r>
              <a:rPr lang="en-US" dirty="0" smtClean="0"/>
              <a:t> attribute specifies the visible width, in characters, of the text box display (default value is 20).</a:t>
            </a:r>
          </a:p>
          <a:p>
            <a:r>
              <a:rPr lang="en-US" dirty="0" smtClean="0"/>
              <a:t>More characters than the visible number may be entered.</a:t>
            </a:r>
          </a:p>
          <a:p>
            <a:r>
              <a:rPr lang="en-US" dirty="0" smtClean="0"/>
              <a:t>For this input element a </a:t>
            </a:r>
            <a:r>
              <a:rPr lang="en-US" dirty="0" smtClean="0">
                <a:latin typeface="Courier New" pitchFamily="49" charset="0"/>
                <a:cs typeface="Courier New" pitchFamily="49" charset="0"/>
              </a:rPr>
              <a:t>value</a:t>
            </a:r>
            <a:r>
              <a:rPr lang="en-US" dirty="0" smtClean="0"/>
              <a:t> attribute could be used to supply a “default” value to appear in the text box until a user starts typing in that box.</a:t>
            </a:r>
          </a:p>
          <a:p>
            <a:r>
              <a:rPr lang="en-US" dirty="0" smtClean="0"/>
              <a:t>See the text boxes labeled </a:t>
            </a:r>
            <a:r>
              <a:rPr lang="en-US" dirty="0" smtClean="0">
                <a:latin typeface="Courier New" pitchFamily="49" charset="0"/>
                <a:cs typeface="Courier New" pitchFamily="49" charset="0"/>
              </a:rPr>
              <a:t>Height:</a:t>
            </a:r>
            <a:r>
              <a:rPr lang="en-US" dirty="0" smtClean="0"/>
              <a:t> and </a:t>
            </a:r>
            <a:r>
              <a:rPr lang="en-US" dirty="0" smtClean="0">
                <a:latin typeface="Courier New" pitchFamily="49" charset="0"/>
                <a:cs typeface="Courier New" pitchFamily="49" charset="0"/>
              </a:rPr>
              <a:t>Weight:</a:t>
            </a:r>
            <a:r>
              <a:rPr lang="en-US" dirty="0" smtClean="0"/>
              <a:t> in the display of </a:t>
            </a:r>
            <a:r>
              <a:rPr lang="en-US" dirty="0" smtClean="0">
                <a:latin typeface="Courier New" pitchFamily="49" charset="0"/>
                <a:cs typeface="Courier New" pitchFamily="49" charset="0"/>
              </a:rPr>
              <a:t>bmi2.html</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Chapter 5: HTML Forms for Data Collection</a:t>
            </a:r>
            <a:endParaRPr lang="en-US" dirty="0"/>
          </a:p>
        </p:txBody>
      </p:sp>
    </p:spTree>
    <p:extLst>
      <p:ext uri="{BB962C8B-B14F-4D97-AF65-F5344CB8AC3E}">
        <p14:creationId xmlns:p14="http://schemas.microsoft.com/office/powerpoint/2010/main" val="118914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smtClean="0">
                <a:latin typeface="Courier New" pitchFamily="49" charset="0"/>
                <a:cs typeface="Courier New" pitchFamily="49" charset="0"/>
              </a:rPr>
              <a:t>input</a:t>
            </a:r>
            <a:r>
              <a:rPr lang="en-US" dirty="0" smtClean="0"/>
              <a:t> Element with </a:t>
            </a:r>
            <a:r>
              <a:rPr lang="en-US" dirty="0" smtClean="0">
                <a:latin typeface="Courier New" pitchFamily="49" charset="0"/>
                <a:cs typeface="Courier New" pitchFamily="49" charset="0"/>
              </a:rPr>
              <a:t>type</a:t>
            </a:r>
            <a:r>
              <a:rPr lang="en-US" dirty="0">
                <a:latin typeface="Courier New" pitchFamily="49" charset="0"/>
                <a:cs typeface="Courier New" pitchFamily="49" charset="0"/>
              </a:rPr>
              <a:t>="radio"</a:t>
            </a:r>
          </a:p>
        </p:txBody>
      </p:sp>
      <p:sp>
        <p:nvSpPr>
          <p:cNvPr id="3" name="Content Placeholder 2"/>
          <p:cNvSpPr>
            <a:spLocks noGrp="1"/>
          </p:cNvSpPr>
          <p:nvPr>
            <p:ph idx="1"/>
          </p:nvPr>
        </p:nvSpPr>
        <p:spPr/>
        <p:txBody>
          <a:bodyPr>
            <a:normAutofit fontScale="77500" lnSpcReduction="20000"/>
          </a:bodyPr>
          <a:lstStyle/>
          <a:p>
            <a:r>
              <a:rPr lang="en-US" dirty="0" smtClean="0"/>
              <a:t>This </a:t>
            </a:r>
            <a:r>
              <a:rPr lang="en-US" dirty="0" smtClean="0">
                <a:latin typeface="Courier New" pitchFamily="49" charset="0"/>
                <a:cs typeface="Courier New" pitchFamily="49" charset="0"/>
              </a:rPr>
              <a:t>input</a:t>
            </a:r>
            <a:r>
              <a:rPr lang="en-US" dirty="0" smtClean="0"/>
              <a:t> element allows the user to choose one of several mutually exclusive alternatives.</a:t>
            </a:r>
          </a:p>
          <a:p>
            <a:pPr lvl="1"/>
            <a:r>
              <a:rPr lang="en-US" dirty="0" smtClean="0"/>
              <a:t>Example:</a:t>
            </a:r>
            <a:br>
              <a:rPr lang="en-US" dirty="0" smtClean="0"/>
            </a:br>
            <a:r>
              <a:rPr lang="en-US" sz="2300" dirty="0" smtClean="0">
                <a:latin typeface="Courier New" pitchFamily="49" charset="0"/>
                <a:cs typeface="Courier New" pitchFamily="49" charset="0"/>
              </a:rPr>
              <a:t>&lt;input type</a:t>
            </a:r>
            <a:r>
              <a:rPr lang="en-US" sz="2300" dirty="0">
                <a:latin typeface="Courier New" pitchFamily="49" charset="0"/>
                <a:cs typeface="Courier New" pitchFamily="49" charset="0"/>
              </a:rPr>
              <a:t>="radio" </a:t>
            </a:r>
            <a:r>
              <a:rPr lang="en-US" sz="2300" dirty="0" smtClean="0">
                <a:latin typeface="Courier New" pitchFamily="49" charset="0"/>
                <a:cs typeface="Courier New" pitchFamily="49" charset="0"/>
              </a:rPr>
              <a:t>name</a:t>
            </a:r>
            <a:r>
              <a:rPr lang="en-US" sz="2300" dirty="0">
                <a:latin typeface="Courier New" pitchFamily="49" charset="0"/>
                <a:cs typeface="Courier New" pitchFamily="49" charset="0"/>
              </a:rPr>
              <a:t>="</a:t>
            </a:r>
            <a:r>
              <a:rPr lang="en-US" sz="2300" dirty="0" smtClean="0">
                <a:latin typeface="Courier New" pitchFamily="49" charset="0"/>
                <a:cs typeface="Courier New" pitchFamily="49" charset="0"/>
              </a:rPr>
              <a:t>heightUnit</a:t>
            </a:r>
            <a:r>
              <a:rPr lang="en-US" sz="2300" dirty="0">
                <a:latin typeface="Courier New" pitchFamily="49" charset="0"/>
                <a:cs typeface="Courier New" pitchFamily="49" charset="0"/>
              </a:rPr>
              <a:t>" </a:t>
            </a:r>
            <a:r>
              <a:rPr lang="en-US" sz="2300" dirty="0" smtClean="0">
                <a:latin typeface="Courier New" pitchFamily="49" charset="0"/>
                <a:cs typeface="Courier New" pitchFamily="49" charset="0"/>
              </a:rPr>
              <a:t>value</a:t>
            </a:r>
            <a:r>
              <a:rPr lang="en-US" sz="2300" dirty="0">
                <a:latin typeface="Courier New" pitchFamily="49" charset="0"/>
                <a:cs typeface="Courier New" pitchFamily="49" charset="0"/>
              </a:rPr>
              <a:t>="</a:t>
            </a:r>
            <a:r>
              <a:rPr lang="en-US" sz="2300" dirty="0" smtClean="0">
                <a:latin typeface="Courier New" pitchFamily="49" charset="0"/>
                <a:cs typeface="Courier New" pitchFamily="49" charset="0"/>
              </a:rPr>
              <a:t>in"&gt;</a:t>
            </a:r>
          </a:p>
          <a:p>
            <a:r>
              <a:rPr lang="en-US" dirty="0" smtClean="0"/>
              <a:t>All </a:t>
            </a:r>
            <a:r>
              <a:rPr lang="en-US" dirty="0" smtClean="0">
                <a:latin typeface="Courier New" pitchFamily="49" charset="0"/>
                <a:cs typeface="Courier New" pitchFamily="49" charset="0"/>
              </a:rPr>
              <a:t>input</a:t>
            </a:r>
            <a:r>
              <a:rPr lang="en-US" dirty="0" smtClean="0"/>
              <a:t> elements with </a:t>
            </a:r>
            <a:r>
              <a:rPr lang="en-US" dirty="0" smtClean="0">
                <a:latin typeface="Courier New" pitchFamily="49" charset="0"/>
                <a:cs typeface="Courier New" pitchFamily="49" charset="0"/>
              </a:rPr>
              <a:t>type=</a:t>
            </a:r>
            <a:r>
              <a:rPr lang="en-US" dirty="0">
                <a:latin typeface="Courier New" pitchFamily="49" charset="0"/>
                <a:cs typeface="Courier New" pitchFamily="49" charset="0"/>
              </a:rPr>
              <a:t>"</a:t>
            </a:r>
            <a:r>
              <a:rPr lang="en-US" dirty="0" smtClean="0">
                <a:latin typeface="Courier New" pitchFamily="49" charset="0"/>
                <a:cs typeface="Courier New" pitchFamily="49" charset="0"/>
              </a:rPr>
              <a:t>radio</a:t>
            </a:r>
            <a:r>
              <a:rPr lang="en-US" dirty="0">
                <a:latin typeface="Courier New" pitchFamily="49" charset="0"/>
                <a:cs typeface="Courier New" pitchFamily="49" charset="0"/>
              </a:rPr>
              <a:t>"</a:t>
            </a:r>
            <a:r>
              <a:rPr lang="en-US" dirty="0" smtClean="0"/>
              <a:t> and with the same value for the </a:t>
            </a:r>
            <a:r>
              <a:rPr lang="en-US" dirty="0" smtClean="0">
                <a:latin typeface="Courier New" pitchFamily="49" charset="0"/>
                <a:cs typeface="Courier New" pitchFamily="49" charset="0"/>
              </a:rPr>
              <a:t>name</a:t>
            </a:r>
            <a:r>
              <a:rPr lang="en-US" dirty="0" smtClean="0"/>
              <a:t> attribute form a group, of which only one may be selected. Select another one, and the previously selected choice will be “de-selected”.</a:t>
            </a:r>
          </a:p>
          <a:p>
            <a:r>
              <a:rPr lang="en-US" dirty="0" smtClean="0"/>
              <a:t>The (required, in this case) </a:t>
            </a:r>
            <a:r>
              <a:rPr lang="en-US" dirty="0" smtClean="0">
                <a:latin typeface="Courier New" pitchFamily="49" charset="0"/>
                <a:cs typeface="Courier New" pitchFamily="49" charset="0"/>
              </a:rPr>
              <a:t>value</a:t>
            </a:r>
            <a:r>
              <a:rPr lang="en-US" dirty="0" smtClean="0"/>
              <a:t> attribute contains the data transmitted from this input element when this form is submitted to a server.</a:t>
            </a:r>
          </a:p>
          <a:p>
            <a:r>
              <a:rPr lang="en-US" dirty="0" smtClean="0"/>
              <a:t>See the “radio buttons” labeled </a:t>
            </a:r>
            <a:r>
              <a:rPr lang="en-US" dirty="0" smtClean="0">
                <a:latin typeface="Courier New" pitchFamily="49" charset="0"/>
                <a:cs typeface="Courier New" pitchFamily="49" charset="0"/>
              </a:rPr>
              <a:t>inches</a:t>
            </a:r>
            <a:r>
              <a:rPr lang="en-US" dirty="0" smtClean="0"/>
              <a:t> and </a:t>
            </a:r>
            <a:r>
              <a:rPr lang="en-US" dirty="0" smtClean="0">
                <a:latin typeface="Courier New" pitchFamily="49" charset="0"/>
                <a:cs typeface="Courier New" pitchFamily="49" charset="0"/>
              </a:rPr>
              <a:t>pounds</a:t>
            </a:r>
            <a:r>
              <a:rPr lang="en-US" dirty="0" smtClean="0"/>
              <a:t> in the display of </a:t>
            </a:r>
            <a:r>
              <a:rPr lang="en-US" dirty="0" smtClean="0">
                <a:latin typeface="Courier New" pitchFamily="49" charset="0"/>
                <a:cs typeface="Courier New" pitchFamily="49" charset="0"/>
              </a:rPr>
              <a:t>bmi2.html</a:t>
            </a:r>
            <a:r>
              <a:rPr lang="en-US" dirty="0" smtClean="0">
                <a:cs typeface="Courier New" pitchFamily="49" charset="0"/>
              </a:rPr>
              <a:t>.</a:t>
            </a:r>
            <a:endParaRPr lang="en-US" dirty="0">
              <a:latin typeface="Courier New" pitchFamily="49" charset="0"/>
              <a:cs typeface="Courier New" pitchFamily="49" charset="0"/>
            </a:endParaRPr>
          </a:p>
        </p:txBody>
      </p:sp>
      <p:sp>
        <p:nvSpPr>
          <p:cNvPr id="4" name="Footer Placeholder 3"/>
          <p:cNvSpPr>
            <a:spLocks noGrp="1"/>
          </p:cNvSpPr>
          <p:nvPr>
            <p:ph type="ftr" sz="quarter" idx="11"/>
          </p:nvPr>
        </p:nvSpPr>
        <p:spPr/>
        <p:txBody>
          <a:bodyPr/>
          <a:lstStyle/>
          <a:p>
            <a:r>
              <a:rPr lang="en-US" dirty="0" smtClean="0"/>
              <a:t>Chapter 5: HTML Forms for Data Collection</a:t>
            </a:r>
            <a:endParaRPr lang="en-US" dirty="0"/>
          </a:p>
        </p:txBody>
      </p:sp>
    </p:spTree>
    <p:extLst>
      <p:ext uri="{BB962C8B-B14F-4D97-AF65-F5344CB8AC3E}">
        <p14:creationId xmlns:p14="http://schemas.microsoft.com/office/powerpoint/2010/main" val="4233633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smtClean="0">
                <a:latin typeface="Courier New" pitchFamily="49" charset="0"/>
                <a:cs typeface="Courier New" pitchFamily="49" charset="0"/>
              </a:rPr>
              <a:t>input</a:t>
            </a:r>
            <a:r>
              <a:rPr lang="en-US" dirty="0" smtClean="0"/>
              <a:t> Element with </a:t>
            </a:r>
            <a:r>
              <a:rPr lang="en-US" dirty="0" smtClean="0">
                <a:latin typeface="Courier New" pitchFamily="49" charset="0"/>
                <a:cs typeface="Courier New" pitchFamily="49" charset="0"/>
              </a:rPr>
              <a:t>type</a:t>
            </a:r>
            <a:r>
              <a:rPr lang="en-US" dirty="0">
                <a:latin typeface="Courier New" pitchFamily="49" charset="0"/>
                <a:cs typeface="Courier New" pitchFamily="49" charset="0"/>
              </a:rPr>
              <a:t>="</a:t>
            </a:r>
            <a:r>
              <a:rPr lang="en-US" dirty="0" smtClean="0">
                <a:latin typeface="Courier New" pitchFamily="49" charset="0"/>
                <a:cs typeface="Courier New" pitchFamily="49" charset="0"/>
              </a:rPr>
              <a:t>checkbox</a:t>
            </a:r>
            <a:r>
              <a:rPr lang="en-US" dirty="0">
                <a:latin typeface="Courier New" pitchFamily="49" charset="0"/>
                <a:cs typeface="Courier New" pitchFamily="49" charset="0"/>
              </a:rPr>
              <a:t>"</a:t>
            </a:r>
          </a:p>
        </p:txBody>
      </p:sp>
      <p:sp>
        <p:nvSpPr>
          <p:cNvPr id="3" name="Content Placeholder 2"/>
          <p:cNvSpPr>
            <a:spLocks noGrp="1"/>
          </p:cNvSpPr>
          <p:nvPr>
            <p:ph idx="1"/>
          </p:nvPr>
        </p:nvSpPr>
        <p:spPr/>
        <p:txBody>
          <a:bodyPr>
            <a:normAutofit fontScale="70000" lnSpcReduction="20000"/>
          </a:bodyPr>
          <a:lstStyle/>
          <a:p>
            <a:r>
              <a:rPr lang="en-US" dirty="0" smtClean="0"/>
              <a:t>This </a:t>
            </a:r>
            <a:r>
              <a:rPr lang="en-US" dirty="0" smtClean="0">
                <a:latin typeface="Courier New" pitchFamily="49" charset="0"/>
                <a:cs typeface="Courier New" pitchFamily="49" charset="0"/>
              </a:rPr>
              <a:t>input</a:t>
            </a:r>
            <a:r>
              <a:rPr lang="en-US" dirty="0" smtClean="0"/>
              <a:t> element allows the user to make one or more choices from one or more (non-mutually-exclusive) alternatives.</a:t>
            </a:r>
          </a:p>
          <a:p>
            <a:r>
              <a:rPr lang="en-US" dirty="0" smtClean="0"/>
              <a:t>It can also be used to indicate whether a single option has been chosen or not.</a:t>
            </a:r>
          </a:p>
          <a:p>
            <a:pPr lvl="1"/>
            <a:r>
              <a:rPr lang="en-US" dirty="0"/>
              <a:t>Example: </a:t>
            </a:r>
            <a:r>
              <a:rPr lang="en-US" sz="2000" dirty="0">
                <a:latin typeface="Courier New" pitchFamily="49" charset="0"/>
                <a:cs typeface="Courier New" pitchFamily="49" charset="0"/>
              </a:rPr>
              <a:t>&lt;input type="</a:t>
            </a:r>
            <a:r>
              <a:rPr lang="en-US" sz="2000" dirty="0" smtClean="0">
                <a:latin typeface="Courier New" pitchFamily="49" charset="0"/>
                <a:cs typeface="Courier New" pitchFamily="49" charset="0"/>
              </a:rPr>
              <a:t>checkbox" </a:t>
            </a:r>
            <a:r>
              <a:rPr lang="en-US" sz="2000" dirty="0">
                <a:latin typeface="Courier New" pitchFamily="49" charset="0"/>
                <a:cs typeface="Courier New" pitchFamily="49" charset="0"/>
              </a:rPr>
              <a:t>name="details" value="yes</a:t>
            </a:r>
            <a:r>
              <a:rPr lang="en-US" sz="2000" dirty="0" smtClean="0">
                <a:latin typeface="Courier New" pitchFamily="49" charset="0"/>
                <a:cs typeface="Courier New" pitchFamily="49" charset="0"/>
              </a:rPr>
              <a:t>"&gt;</a:t>
            </a:r>
          </a:p>
          <a:p>
            <a:r>
              <a:rPr lang="en-US" dirty="0"/>
              <a:t>All </a:t>
            </a:r>
            <a:r>
              <a:rPr lang="en-US" sz="3100" dirty="0">
                <a:latin typeface="Courier New" pitchFamily="49" charset="0"/>
                <a:cs typeface="Courier New" pitchFamily="49" charset="0"/>
              </a:rPr>
              <a:t>input</a:t>
            </a:r>
            <a:r>
              <a:rPr lang="en-US" dirty="0"/>
              <a:t> elements with </a:t>
            </a:r>
            <a:r>
              <a:rPr lang="en-US" dirty="0">
                <a:latin typeface="Courier New" pitchFamily="49" charset="0"/>
                <a:cs typeface="Courier New" pitchFamily="49" charset="0"/>
              </a:rPr>
              <a:t>type</a:t>
            </a:r>
            <a:r>
              <a:rPr lang="en-US" dirty="0" smtClean="0">
                <a:latin typeface="Courier New" pitchFamily="49" charset="0"/>
                <a:cs typeface="Courier New" pitchFamily="49" charset="0"/>
              </a:rPr>
              <a:t>="checkbox"</a:t>
            </a:r>
            <a:r>
              <a:rPr lang="en-US" dirty="0" smtClean="0"/>
              <a:t> </a:t>
            </a:r>
            <a:r>
              <a:rPr lang="en-US" dirty="0"/>
              <a:t>and with the same value for the </a:t>
            </a:r>
            <a:r>
              <a:rPr lang="en-US" sz="3100" dirty="0">
                <a:latin typeface="Courier New" pitchFamily="49" charset="0"/>
                <a:cs typeface="Courier New" pitchFamily="49" charset="0"/>
              </a:rPr>
              <a:t>name</a:t>
            </a:r>
            <a:r>
              <a:rPr lang="en-US" dirty="0"/>
              <a:t> attribute form a group, </a:t>
            </a:r>
            <a:r>
              <a:rPr lang="en-US" dirty="0" smtClean="0"/>
              <a:t>from which any number may </a:t>
            </a:r>
            <a:r>
              <a:rPr lang="en-US" dirty="0"/>
              <a:t>be selected</a:t>
            </a:r>
            <a:r>
              <a:rPr lang="en-US" dirty="0" smtClean="0"/>
              <a:t>.</a:t>
            </a:r>
          </a:p>
          <a:p>
            <a:r>
              <a:rPr lang="en-US" dirty="0"/>
              <a:t>The </a:t>
            </a:r>
            <a:r>
              <a:rPr lang="en-US" dirty="0" smtClean="0"/>
              <a:t>(also required) </a:t>
            </a:r>
            <a:r>
              <a:rPr lang="en-US" sz="3100" dirty="0">
                <a:latin typeface="Courier New" pitchFamily="49" charset="0"/>
                <a:cs typeface="Courier New" pitchFamily="49" charset="0"/>
              </a:rPr>
              <a:t>value</a:t>
            </a:r>
            <a:r>
              <a:rPr lang="en-US" dirty="0"/>
              <a:t> attribute contains the data transmitted from this </a:t>
            </a:r>
            <a:r>
              <a:rPr lang="en-US" dirty="0">
                <a:latin typeface="Courier New" pitchFamily="49" charset="0"/>
                <a:cs typeface="Courier New" pitchFamily="49" charset="0"/>
              </a:rPr>
              <a:t>input</a:t>
            </a:r>
            <a:r>
              <a:rPr lang="en-US" dirty="0"/>
              <a:t> element when this form is submitted to a server</a:t>
            </a:r>
            <a:r>
              <a:rPr lang="en-US" dirty="0" smtClean="0"/>
              <a:t>.</a:t>
            </a:r>
          </a:p>
          <a:p>
            <a:r>
              <a:rPr lang="en-US" dirty="0" smtClean="0"/>
              <a:t>See the option for getting a detailed BMI analysis in </a:t>
            </a:r>
            <a:r>
              <a:rPr lang="en-US" dirty="0" smtClean="0">
                <a:latin typeface="Courier New" pitchFamily="49" charset="0"/>
                <a:cs typeface="Courier New" pitchFamily="49" charset="0"/>
              </a:rPr>
              <a:t>bmi2.html</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Chapter 5: HTML Forms for Data Collection</a:t>
            </a:r>
            <a:endParaRPr lang="en-US" dirty="0"/>
          </a:p>
        </p:txBody>
      </p:sp>
    </p:spTree>
    <p:extLst>
      <p:ext uri="{BB962C8B-B14F-4D97-AF65-F5344CB8AC3E}">
        <p14:creationId xmlns:p14="http://schemas.microsoft.com/office/powerpoint/2010/main" val="2915205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Third Pass at a BMI Calculator:</a:t>
            </a:r>
            <a:br>
              <a:rPr lang="en-US" dirty="0" smtClean="0"/>
            </a:br>
            <a:r>
              <a:rPr lang="en-US" dirty="0" smtClean="0"/>
              <a:t>Display of </a:t>
            </a:r>
            <a:r>
              <a:rPr lang="en-US" dirty="0" smtClean="0">
                <a:latin typeface="Courier New" pitchFamily="49" charset="0"/>
                <a:cs typeface="Courier New" pitchFamily="49" charset="0"/>
              </a:rPr>
              <a:t>bmi3.html</a:t>
            </a:r>
            <a:endParaRPr lang="en-US" dirty="0">
              <a:latin typeface="Courier New" pitchFamily="49" charset="0"/>
              <a:cs typeface="Courier New" pitchFamily="49"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1145" y="2086769"/>
            <a:ext cx="4901709" cy="3552825"/>
          </a:xfrm>
        </p:spPr>
      </p:pic>
      <p:sp>
        <p:nvSpPr>
          <p:cNvPr id="4" name="Footer Placeholder 3"/>
          <p:cNvSpPr>
            <a:spLocks noGrp="1"/>
          </p:cNvSpPr>
          <p:nvPr>
            <p:ph type="ftr" sz="quarter" idx="11"/>
          </p:nvPr>
        </p:nvSpPr>
        <p:spPr/>
        <p:txBody>
          <a:bodyPr/>
          <a:lstStyle/>
          <a:p>
            <a:r>
              <a:rPr lang="en-US" dirty="0" smtClean="0"/>
              <a:t>Chapter 5: HTML Forms for Data Collection</a:t>
            </a:r>
            <a:endParaRPr lang="en-US" dirty="0"/>
          </a:p>
        </p:txBody>
      </p:sp>
      <p:sp>
        <p:nvSpPr>
          <p:cNvPr id="9" name="Left Arrow 8"/>
          <p:cNvSpPr/>
          <p:nvPr/>
        </p:nvSpPr>
        <p:spPr>
          <a:xfrm>
            <a:off x="5562600" y="3467878"/>
            <a:ext cx="2209800" cy="484632"/>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Now using dropdown lists</a:t>
            </a:r>
            <a:endParaRPr lang="en-US" sz="1400" dirty="0">
              <a:solidFill>
                <a:schemeClr val="tx1"/>
              </a:solidFill>
            </a:endParaRPr>
          </a:p>
        </p:txBody>
      </p:sp>
    </p:spTree>
    <p:extLst>
      <p:ext uri="{BB962C8B-B14F-4D97-AF65-F5344CB8AC3E}">
        <p14:creationId xmlns:p14="http://schemas.microsoft.com/office/powerpoint/2010/main" val="2924052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 Markup from </a:t>
            </a:r>
            <a:r>
              <a:rPr lang="en-US" dirty="0" smtClean="0">
                <a:latin typeface="Courier New" pitchFamily="49" charset="0"/>
                <a:cs typeface="Courier New" pitchFamily="49" charset="0"/>
              </a:rPr>
              <a:t>bmi3.html</a:t>
            </a:r>
            <a:r>
              <a:rPr lang="en-US" dirty="0" smtClean="0"/>
              <a:t/>
            </a:r>
            <a:br>
              <a:rPr lang="en-US" dirty="0" smtClean="0"/>
            </a:br>
            <a:r>
              <a:rPr lang="en-US" sz="4000" dirty="0" smtClean="0"/>
              <a:t>Showing </a:t>
            </a:r>
            <a:r>
              <a:rPr lang="en-US" sz="4000" dirty="0">
                <a:latin typeface="Courier New" pitchFamily="49" charset="0"/>
                <a:cs typeface="Courier New" pitchFamily="49" charset="0"/>
              </a:rPr>
              <a:t>select</a:t>
            </a:r>
            <a:r>
              <a:rPr lang="en-US" sz="4000" dirty="0" smtClean="0"/>
              <a:t> and </a:t>
            </a:r>
            <a:r>
              <a:rPr lang="en-US" sz="4000" dirty="0">
                <a:latin typeface="Courier New" pitchFamily="49" charset="0"/>
                <a:cs typeface="Courier New" pitchFamily="49" charset="0"/>
              </a:rPr>
              <a:t>option</a:t>
            </a:r>
            <a:r>
              <a:rPr lang="en-US" sz="4000" dirty="0" smtClean="0"/>
              <a:t> Elements</a:t>
            </a:r>
            <a:endParaRPr lang="en-US" sz="4000" dirty="0"/>
          </a:p>
        </p:txBody>
      </p:sp>
      <p:sp>
        <p:nvSpPr>
          <p:cNvPr id="3" name="Content Placeholder 2"/>
          <p:cNvSpPr>
            <a:spLocks noGrp="1"/>
          </p:cNvSpPr>
          <p:nvPr>
            <p:ph idx="1"/>
          </p:nvPr>
        </p:nvSpPr>
        <p:spPr/>
        <p:txBody>
          <a:bodyPr>
            <a:normAutofit fontScale="47500" lnSpcReduction="20000"/>
          </a:bodyPr>
          <a:lstStyle/>
          <a:p>
            <a:pPr marL="0" indent="0">
              <a:buNone/>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&lt;</a:t>
            </a:r>
            <a:r>
              <a:rPr lang="en-US" dirty="0">
                <a:latin typeface="Courier New" pitchFamily="49" charset="0"/>
                <a:cs typeface="Courier New" pitchFamily="49" charset="0"/>
              </a:rPr>
              <a:t>tr&gt;</a:t>
            </a:r>
          </a:p>
          <a:p>
            <a:pPr marL="0" indent="0">
              <a:buNone/>
            </a:pPr>
            <a:r>
              <a:rPr lang="en-US" dirty="0">
                <a:latin typeface="Courier New" pitchFamily="49" charset="0"/>
                <a:cs typeface="Courier New" pitchFamily="49" charset="0"/>
              </a:rPr>
              <a:t>            &lt;td&gt;Height:&lt;/td&gt;</a:t>
            </a:r>
          </a:p>
          <a:p>
            <a:pPr marL="0" indent="0">
              <a:buNone/>
            </a:pPr>
            <a:r>
              <a:rPr lang="en-US" dirty="0">
                <a:latin typeface="Courier New" pitchFamily="49" charset="0"/>
                <a:cs typeface="Courier New" pitchFamily="49" charset="0"/>
              </a:rPr>
              <a:t>            &lt;td&gt;&lt;input type="text" name="height" size="7"&gt;&lt;/td&gt;</a:t>
            </a:r>
          </a:p>
          <a:p>
            <a:pPr marL="0" indent="0">
              <a:buNone/>
            </a:pPr>
            <a:r>
              <a:rPr lang="en-US" dirty="0">
                <a:latin typeface="Courier New" pitchFamily="49" charset="0"/>
                <a:cs typeface="Courier New" pitchFamily="49" charset="0"/>
              </a:rPr>
              <a:t>            &lt;td&gt;Units:&lt;/td&gt;</a:t>
            </a:r>
          </a:p>
          <a:p>
            <a:pPr marL="0" indent="0">
              <a:buNone/>
            </a:pPr>
            <a:r>
              <a:rPr lang="en-US" dirty="0">
                <a:latin typeface="Courier New" pitchFamily="49" charset="0"/>
                <a:cs typeface="Courier New" pitchFamily="49" charset="0"/>
              </a:rPr>
              <a:t>            &lt;td&gt;&lt;select name="heightUnit"&gt;</a:t>
            </a:r>
          </a:p>
          <a:p>
            <a:pPr marL="0" indent="0">
              <a:buNone/>
            </a:pPr>
            <a:r>
              <a:rPr lang="en-US" dirty="0">
                <a:latin typeface="Courier New" pitchFamily="49" charset="0"/>
                <a:cs typeface="Courier New" pitchFamily="49" charset="0"/>
              </a:rPr>
              <a:t>              &lt;option&gt;inches&lt;/option&gt;</a:t>
            </a:r>
          </a:p>
          <a:p>
            <a:pPr marL="0" indent="0">
              <a:buNone/>
            </a:pPr>
            <a:r>
              <a:rPr lang="en-US" dirty="0">
                <a:latin typeface="Courier New" pitchFamily="49" charset="0"/>
                <a:cs typeface="Courier New" pitchFamily="49" charset="0"/>
              </a:rPr>
              <a:t>              &lt;option&gt;centimeters&lt;/option&gt;</a:t>
            </a:r>
          </a:p>
          <a:p>
            <a:pPr marL="0" indent="0">
              <a:buNone/>
            </a:pPr>
            <a:r>
              <a:rPr lang="en-US" dirty="0">
                <a:latin typeface="Courier New" pitchFamily="49" charset="0"/>
                <a:cs typeface="Courier New" pitchFamily="49" charset="0"/>
              </a:rPr>
              <a:t>            &lt;/select&gt;&lt;/td&gt;</a:t>
            </a:r>
          </a:p>
          <a:p>
            <a:pPr marL="0" indent="0">
              <a:buNone/>
            </a:pPr>
            <a:r>
              <a:rPr lang="en-US" dirty="0">
                <a:latin typeface="Courier New" pitchFamily="49" charset="0"/>
                <a:cs typeface="Courier New" pitchFamily="49" charset="0"/>
              </a:rPr>
              <a:t>          &lt;/tr&gt;</a:t>
            </a:r>
          </a:p>
          <a:p>
            <a:pPr marL="0" indent="0">
              <a:buNone/>
            </a:pPr>
            <a:r>
              <a:rPr lang="en-US" dirty="0">
                <a:latin typeface="Courier New" pitchFamily="49" charset="0"/>
                <a:cs typeface="Courier New" pitchFamily="49" charset="0"/>
              </a:rPr>
              <a:t>          &lt;tr&gt;</a:t>
            </a:r>
          </a:p>
          <a:p>
            <a:pPr marL="0" indent="0">
              <a:buNone/>
            </a:pPr>
            <a:r>
              <a:rPr lang="en-US" dirty="0">
                <a:latin typeface="Courier New" pitchFamily="49" charset="0"/>
                <a:cs typeface="Courier New" pitchFamily="49" charset="0"/>
              </a:rPr>
              <a:t>            &lt;td&gt;Weight:&lt;/td&gt;</a:t>
            </a:r>
          </a:p>
          <a:p>
            <a:pPr marL="0" indent="0">
              <a:buNone/>
            </a:pPr>
            <a:r>
              <a:rPr lang="en-US" dirty="0">
                <a:latin typeface="Courier New" pitchFamily="49" charset="0"/>
                <a:cs typeface="Courier New" pitchFamily="49" charset="0"/>
              </a:rPr>
              <a:t>            &lt;td&gt;&lt;input type="text" name="weight" size="7"&gt;&lt;/td&gt;</a:t>
            </a:r>
          </a:p>
          <a:p>
            <a:pPr marL="0" indent="0">
              <a:buNone/>
            </a:pPr>
            <a:r>
              <a:rPr lang="en-US" dirty="0">
                <a:latin typeface="Courier New" pitchFamily="49" charset="0"/>
                <a:cs typeface="Courier New" pitchFamily="49" charset="0"/>
              </a:rPr>
              <a:t>            &lt;td&gt;Units:&lt;/td&gt;</a:t>
            </a:r>
          </a:p>
          <a:p>
            <a:pPr marL="0" indent="0">
              <a:buNone/>
            </a:pPr>
            <a:r>
              <a:rPr lang="en-US" dirty="0">
                <a:latin typeface="Courier New" pitchFamily="49" charset="0"/>
                <a:cs typeface="Courier New" pitchFamily="49" charset="0"/>
              </a:rPr>
              <a:t>            &lt;td&gt;&lt;select name="weightUnit"&gt;</a:t>
            </a:r>
          </a:p>
          <a:p>
            <a:pPr marL="0" indent="0">
              <a:buNone/>
            </a:pPr>
            <a:r>
              <a:rPr lang="en-US" dirty="0">
                <a:latin typeface="Courier New" pitchFamily="49" charset="0"/>
                <a:cs typeface="Courier New" pitchFamily="49" charset="0"/>
              </a:rPr>
              <a:t>              &lt;option&gt;pounds&lt;/option&gt;</a:t>
            </a:r>
          </a:p>
          <a:p>
            <a:pPr marL="0" indent="0">
              <a:buNone/>
            </a:pPr>
            <a:r>
              <a:rPr lang="en-US" dirty="0">
                <a:latin typeface="Courier New" pitchFamily="49" charset="0"/>
                <a:cs typeface="Courier New" pitchFamily="49" charset="0"/>
              </a:rPr>
              <a:t>              &lt;option&gt;kilograms&lt;/option&gt;</a:t>
            </a:r>
          </a:p>
          <a:p>
            <a:pPr marL="0" indent="0">
              <a:buNone/>
            </a:pPr>
            <a:r>
              <a:rPr lang="en-US" dirty="0">
                <a:latin typeface="Courier New" pitchFamily="49" charset="0"/>
                <a:cs typeface="Courier New" pitchFamily="49" charset="0"/>
              </a:rPr>
              <a:t>            &lt;/select&gt;&lt;/td&gt;</a:t>
            </a:r>
          </a:p>
          <a:p>
            <a:pPr marL="0" indent="0">
              <a:buNone/>
            </a:pPr>
            <a:r>
              <a:rPr lang="en-US" dirty="0">
                <a:latin typeface="Courier New" pitchFamily="49" charset="0"/>
                <a:cs typeface="Courier New" pitchFamily="49" charset="0"/>
              </a:rPr>
              <a:t>          &lt;/tr&gt;</a:t>
            </a:r>
          </a:p>
        </p:txBody>
      </p:sp>
      <p:sp>
        <p:nvSpPr>
          <p:cNvPr id="4" name="Footer Placeholder 3"/>
          <p:cNvSpPr>
            <a:spLocks noGrp="1"/>
          </p:cNvSpPr>
          <p:nvPr>
            <p:ph type="ftr" sz="quarter" idx="11"/>
          </p:nvPr>
        </p:nvSpPr>
        <p:spPr/>
        <p:txBody>
          <a:bodyPr/>
          <a:lstStyle/>
          <a:p>
            <a:r>
              <a:rPr lang="en-US" dirty="0" smtClean="0"/>
              <a:t>Chapter 5: HTML Forms for Data Collection</a:t>
            </a:r>
            <a:endParaRPr lang="en-US" dirty="0"/>
          </a:p>
        </p:txBody>
      </p:sp>
    </p:spTree>
    <p:extLst>
      <p:ext uri="{BB962C8B-B14F-4D97-AF65-F5344CB8AC3E}">
        <p14:creationId xmlns:p14="http://schemas.microsoft.com/office/powerpoint/2010/main" val="3397345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smtClean="0">
                <a:latin typeface="Courier New" pitchFamily="49" charset="0"/>
                <a:cs typeface="Courier New" pitchFamily="49" charset="0"/>
              </a:rPr>
              <a:t>select</a:t>
            </a:r>
            <a:r>
              <a:rPr lang="en-US" dirty="0" smtClean="0"/>
              <a:t> and </a:t>
            </a:r>
            <a:r>
              <a:rPr lang="en-US" dirty="0">
                <a:latin typeface="Courier New" pitchFamily="49" charset="0"/>
                <a:cs typeface="Courier New" pitchFamily="49" charset="0"/>
              </a:rPr>
              <a:t>option</a:t>
            </a:r>
            <a:r>
              <a:rPr lang="en-US" dirty="0" smtClean="0"/>
              <a:t> Elements</a:t>
            </a:r>
            <a:br>
              <a:rPr lang="en-US" dirty="0" smtClean="0"/>
            </a:br>
            <a:r>
              <a:rPr lang="en-US" dirty="0" smtClean="0"/>
              <a:t>for Dropdown List-boxes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a:t>
            </a:r>
            <a:r>
              <a:rPr lang="en-US" dirty="0" smtClean="0">
                <a:latin typeface="Courier New" pitchFamily="49" charset="0"/>
                <a:cs typeface="Courier New" pitchFamily="49" charset="0"/>
              </a:rPr>
              <a:t>select</a:t>
            </a:r>
            <a:r>
              <a:rPr lang="en-US" dirty="0" smtClean="0"/>
              <a:t> and </a:t>
            </a:r>
            <a:r>
              <a:rPr lang="en-US" dirty="0">
                <a:latin typeface="Courier New" pitchFamily="49" charset="0"/>
                <a:cs typeface="Courier New" pitchFamily="49" charset="0"/>
              </a:rPr>
              <a:t>option</a:t>
            </a:r>
            <a:r>
              <a:rPr lang="en-US" dirty="0" smtClean="0"/>
              <a:t> elements only appear within a </a:t>
            </a:r>
            <a:r>
              <a:rPr lang="en-US" dirty="0">
                <a:latin typeface="Courier New" pitchFamily="49" charset="0"/>
                <a:cs typeface="Courier New" pitchFamily="49" charset="0"/>
              </a:rPr>
              <a:t>form</a:t>
            </a:r>
            <a:r>
              <a:rPr lang="en-US" dirty="0" smtClean="0"/>
              <a:t> element and combine to produce a dropdown list-box</a:t>
            </a:r>
          </a:p>
          <a:p>
            <a:pPr lvl="1"/>
            <a:r>
              <a:rPr lang="en-US" dirty="0" smtClean="0"/>
              <a:t>Example</a:t>
            </a:r>
            <a:br>
              <a:rPr lang="en-US" dirty="0" smtClean="0"/>
            </a:br>
            <a:r>
              <a:rPr lang="en-US" sz="1500" dirty="0" smtClean="0">
                <a:latin typeface="Courier New" pitchFamily="49" charset="0"/>
                <a:cs typeface="Courier New" pitchFamily="49" charset="0"/>
              </a:rPr>
              <a:t>&lt;</a:t>
            </a:r>
            <a:r>
              <a:rPr lang="en-US" sz="1500" dirty="0">
                <a:latin typeface="Courier New" pitchFamily="49" charset="0"/>
                <a:cs typeface="Courier New" pitchFamily="49" charset="0"/>
              </a:rPr>
              <a:t>select name="heightUnit"&gt;</a:t>
            </a:r>
          </a:p>
          <a:p>
            <a:pPr marL="0" indent="0">
              <a:buNone/>
            </a:pPr>
            <a:r>
              <a:rPr lang="en-US" sz="1500" dirty="0">
                <a:latin typeface="Courier New" pitchFamily="49" charset="0"/>
                <a:cs typeface="Courier New" pitchFamily="49" charset="0"/>
              </a:rPr>
              <a:t>         </a:t>
            </a:r>
            <a:r>
              <a:rPr lang="en-US" sz="1500" dirty="0" smtClean="0">
                <a:latin typeface="Courier New" pitchFamily="49" charset="0"/>
                <a:cs typeface="Courier New" pitchFamily="49" charset="0"/>
              </a:rPr>
              <a:t>&lt;</a:t>
            </a:r>
            <a:r>
              <a:rPr lang="en-US" sz="1500" dirty="0">
                <a:latin typeface="Courier New" pitchFamily="49" charset="0"/>
                <a:cs typeface="Courier New" pitchFamily="49" charset="0"/>
              </a:rPr>
              <a:t>option&gt;inches&lt;/option&gt;</a:t>
            </a:r>
          </a:p>
          <a:p>
            <a:pPr marL="0" indent="0">
              <a:buNone/>
            </a:pPr>
            <a:r>
              <a:rPr lang="en-US" sz="1500" dirty="0">
                <a:latin typeface="Courier New" pitchFamily="49" charset="0"/>
                <a:cs typeface="Courier New" pitchFamily="49" charset="0"/>
              </a:rPr>
              <a:t>         </a:t>
            </a:r>
            <a:r>
              <a:rPr lang="en-US" sz="1500" dirty="0" smtClean="0">
                <a:latin typeface="Courier New" pitchFamily="49" charset="0"/>
                <a:cs typeface="Courier New" pitchFamily="49" charset="0"/>
              </a:rPr>
              <a:t>&lt;</a:t>
            </a:r>
            <a:r>
              <a:rPr lang="en-US" sz="1500" dirty="0">
                <a:latin typeface="Courier New" pitchFamily="49" charset="0"/>
                <a:cs typeface="Courier New" pitchFamily="49" charset="0"/>
              </a:rPr>
              <a:t>option&gt;centimeters&lt;/option&gt;</a:t>
            </a:r>
          </a:p>
          <a:p>
            <a:pPr marL="0" indent="0">
              <a:buNone/>
            </a:pPr>
            <a:r>
              <a:rPr lang="en-US" sz="1500" dirty="0">
                <a:latin typeface="Courier New" pitchFamily="49" charset="0"/>
                <a:cs typeface="Courier New" pitchFamily="49" charset="0"/>
              </a:rPr>
              <a:t>       </a:t>
            </a:r>
            <a:r>
              <a:rPr lang="en-US" sz="1500" dirty="0" smtClean="0">
                <a:latin typeface="Courier New" pitchFamily="49" charset="0"/>
                <a:cs typeface="Courier New" pitchFamily="49" charset="0"/>
              </a:rPr>
              <a:t>&lt;/</a:t>
            </a:r>
            <a:r>
              <a:rPr lang="en-US" sz="1500" dirty="0">
                <a:latin typeface="Courier New" pitchFamily="49" charset="0"/>
                <a:cs typeface="Courier New" pitchFamily="49" charset="0"/>
              </a:rPr>
              <a:t>select</a:t>
            </a:r>
            <a:r>
              <a:rPr lang="en-US" sz="1500" dirty="0" smtClean="0">
                <a:latin typeface="Courier New" pitchFamily="49" charset="0"/>
                <a:cs typeface="Courier New" pitchFamily="49" charset="0"/>
              </a:rPr>
              <a:t>&gt;</a:t>
            </a:r>
          </a:p>
          <a:p>
            <a:r>
              <a:rPr lang="en-US" dirty="0" smtClean="0"/>
              <a:t>Each </a:t>
            </a:r>
            <a:r>
              <a:rPr lang="en-US" dirty="0">
                <a:latin typeface="Courier New" pitchFamily="49" charset="0"/>
                <a:cs typeface="Courier New" pitchFamily="49" charset="0"/>
              </a:rPr>
              <a:t>option</a:t>
            </a:r>
            <a:r>
              <a:rPr lang="en-US" dirty="0" smtClean="0"/>
              <a:t> element is nested within a </a:t>
            </a:r>
            <a:r>
              <a:rPr lang="en-US" dirty="0">
                <a:latin typeface="Courier New" pitchFamily="49" charset="0"/>
                <a:cs typeface="Courier New" pitchFamily="49" charset="0"/>
              </a:rPr>
              <a:t>select</a:t>
            </a:r>
            <a:r>
              <a:rPr lang="en-US" dirty="0" smtClean="0"/>
              <a:t> element.</a:t>
            </a:r>
          </a:p>
          <a:p>
            <a:r>
              <a:rPr lang="en-US" dirty="0" smtClean="0"/>
              <a:t>The first </a:t>
            </a:r>
            <a:r>
              <a:rPr lang="en-US" dirty="0">
                <a:latin typeface="Courier New" pitchFamily="49" charset="0"/>
                <a:cs typeface="Courier New" pitchFamily="49" charset="0"/>
              </a:rPr>
              <a:t>option</a:t>
            </a:r>
            <a:r>
              <a:rPr lang="en-US" dirty="0" smtClean="0"/>
              <a:t> element is the one that appears in the display of the dropdown list-box.</a:t>
            </a:r>
          </a:p>
          <a:p>
            <a:r>
              <a:rPr lang="en-US" dirty="0" smtClean="0"/>
              <a:t>See the dropdown list boxes showing </a:t>
            </a:r>
            <a:r>
              <a:rPr lang="en-US" dirty="0" smtClean="0">
                <a:latin typeface="Courier New" pitchFamily="49" charset="0"/>
                <a:cs typeface="Courier New" pitchFamily="49" charset="0"/>
              </a:rPr>
              <a:t>inches</a:t>
            </a:r>
            <a:r>
              <a:rPr lang="en-US" dirty="0" smtClean="0"/>
              <a:t> and </a:t>
            </a:r>
            <a:r>
              <a:rPr lang="en-US" dirty="0" smtClean="0">
                <a:latin typeface="Courier New" pitchFamily="49" charset="0"/>
                <a:cs typeface="Courier New" pitchFamily="49" charset="0"/>
              </a:rPr>
              <a:t>pounds</a:t>
            </a:r>
            <a:r>
              <a:rPr lang="en-US" dirty="0" smtClean="0"/>
              <a:t> in the display of </a:t>
            </a:r>
            <a:r>
              <a:rPr lang="en-US" dirty="0" smtClean="0">
                <a:latin typeface="Courier New" pitchFamily="49" charset="0"/>
                <a:cs typeface="Courier New" pitchFamily="49" charset="0"/>
              </a:rPr>
              <a:t>bmi3.html</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Chapter 5: HTML Forms for Data Collection</a:t>
            </a:r>
            <a:endParaRPr lang="en-US" dirty="0"/>
          </a:p>
        </p:txBody>
      </p:sp>
    </p:spTree>
    <p:extLst>
      <p:ext uri="{BB962C8B-B14F-4D97-AF65-F5344CB8AC3E}">
        <p14:creationId xmlns:p14="http://schemas.microsoft.com/office/powerpoint/2010/main" val="3880831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Missing Element from</a:t>
            </a:r>
            <a:br>
              <a:rPr lang="en-US" dirty="0" smtClean="0"/>
            </a:br>
            <a:r>
              <a:rPr lang="en-US" dirty="0" smtClean="0"/>
              <a:t>Our BMI Calculator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Our BMI calculator contains form fields for the user to enter or choose all the necessary information for the calculation.</a:t>
            </a:r>
          </a:p>
          <a:p>
            <a:r>
              <a:rPr lang="en-US" dirty="0" smtClean="0"/>
              <a:t>But … when and how is that calculation going to be performed?</a:t>
            </a:r>
          </a:p>
          <a:p>
            <a:r>
              <a:rPr lang="en-US" dirty="0" smtClean="0"/>
              <a:t>We are missing a button (another </a:t>
            </a:r>
            <a:r>
              <a:rPr lang="en-US" dirty="0" smtClean="0">
                <a:latin typeface="Courier New" pitchFamily="49" charset="0"/>
                <a:cs typeface="Courier New" pitchFamily="49" charset="0"/>
              </a:rPr>
              <a:t>input</a:t>
            </a:r>
            <a:r>
              <a:rPr lang="en-US" dirty="0" smtClean="0"/>
              <a:t> element) which the user can click to cause the calculation to be performed and the result displayed.</a:t>
            </a:r>
          </a:p>
          <a:p>
            <a:r>
              <a:rPr lang="en-US" dirty="0" smtClean="0"/>
              <a:t>We postpone the discussion of such a button temporarily until we have introduced a second form.</a:t>
            </a:r>
            <a:endParaRPr lang="en-US" dirty="0"/>
          </a:p>
        </p:txBody>
      </p:sp>
      <p:sp>
        <p:nvSpPr>
          <p:cNvPr id="4" name="Footer Placeholder 3"/>
          <p:cNvSpPr>
            <a:spLocks noGrp="1"/>
          </p:cNvSpPr>
          <p:nvPr>
            <p:ph type="ftr" sz="quarter" idx="11"/>
          </p:nvPr>
        </p:nvSpPr>
        <p:spPr/>
        <p:txBody>
          <a:bodyPr/>
          <a:lstStyle/>
          <a:p>
            <a:r>
              <a:rPr lang="en-US" dirty="0" smtClean="0"/>
              <a:t>Chapter 5: HTML Forms for Data Collection</a:t>
            </a:r>
            <a:endParaRPr lang="en-US" dirty="0"/>
          </a:p>
        </p:txBody>
      </p:sp>
    </p:spTree>
    <p:extLst>
      <p:ext uri="{BB962C8B-B14F-4D97-AF65-F5344CB8AC3E}">
        <p14:creationId xmlns:p14="http://schemas.microsoft.com/office/powerpoint/2010/main" val="659200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User Feedback</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Our second form will be used to collect feedback from the visitors to our website.</a:t>
            </a:r>
          </a:p>
          <a:p>
            <a:r>
              <a:rPr lang="en-US" dirty="0" smtClean="0"/>
              <a:t>Such forms are found on many websites, and typically contain form fields for the following:</a:t>
            </a:r>
          </a:p>
          <a:p>
            <a:pPr lvl="1"/>
            <a:r>
              <a:rPr lang="en-US" dirty="0" smtClean="0"/>
              <a:t>The user’s name, address, gender, telephone number(s),</a:t>
            </a:r>
            <a:br>
              <a:rPr lang="en-US" dirty="0" smtClean="0"/>
            </a:br>
            <a:r>
              <a:rPr lang="en-US" dirty="0" smtClean="0"/>
              <a:t>e-mail address(es), and possibly additional personal information</a:t>
            </a:r>
          </a:p>
          <a:p>
            <a:pPr lvl="1"/>
            <a:r>
              <a:rPr lang="en-US" dirty="0" smtClean="0"/>
              <a:t>A place for the user to enter comments about the company’s website or to ask questions</a:t>
            </a:r>
          </a:p>
          <a:p>
            <a:r>
              <a:rPr lang="en-US" dirty="0" smtClean="0"/>
              <a:t>Most of these form fields can be handled by the elements we already know about, but for comments and/or extended feedback we need a new element.</a:t>
            </a:r>
            <a:endParaRPr lang="en-US" dirty="0"/>
          </a:p>
        </p:txBody>
      </p:sp>
      <p:sp>
        <p:nvSpPr>
          <p:cNvPr id="4" name="Footer Placeholder 3"/>
          <p:cNvSpPr>
            <a:spLocks noGrp="1"/>
          </p:cNvSpPr>
          <p:nvPr>
            <p:ph type="ftr" sz="quarter" idx="11"/>
          </p:nvPr>
        </p:nvSpPr>
        <p:spPr/>
        <p:txBody>
          <a:bodyPr/>
          <a:lstStyle/>
          <a:p>
            <a:r>
              <a:rPr lang="en-US" dirty="0" smtClean="0"/>
              <a:t>Chapter 5: HTML Forms for Data Collection</a:t>
            </a:r>
            <a:endParaRPr lang="en-US" dirty="0"/>
          </a:p>
        </p:txBody>
      </p:sp>
    </p:spTree>
    <p:extLst>
      <p:ext uri="{BB962C8B-B14F-4D97-AF65-F5344CB8AC3E}">
        <p14:creationId xmlns:p14="http://schemas.microsoft.com/office/powerpoint/2010/main" val="702738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Pass at a Feedback Form:</a:t>
            </a:r>
            <a:br>
              <a:rPr lang="en-US" dirty="0" smtClean="0"/>
            </a:br>
            <a:r>
              <a:rPr lang="en-US" dirty="0" smtClean="0"/>
              <a:t>Display of </a:t>
            </a:r>
            <a:r>
              <a:rPr lang="en-US" dirty="0" smtClean="0">
                <a:latin typeface="Courier New" pitchFamily="49" charset="0"/>
                <a:cs typeface="Courier New" pitchFamily="49" charset="0"/>
              </a:rPr>
              <a:t>feedback1.html</a:t>
            </a:r>
            <a:endParaRPr lang="en-US" dirty="0">
              <a:latin typeface="Courier New" pitchFamily="49" charset="0"/>
              <a:cs typeface="Courier New" pitchFamily="49"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2533" y="2005547"/>
            <a:ext cx="4838934" cy="3715269"/>
          </a:xfrm>
        </p:spPr>
      </p:pic>
      <p:sp>
        <p:nvSpPr>
          <p:cNvPr id="4" name="Footer Placeholder 3"/>
          <p:cNvSpPr>
            <a:spLocks noGrp="1"/>
          </p:cNvSpPr>
          <p:nvPr>
            <p:ph type="ftr" sz="quarter" idx="11"/>
          </p:nvPr>
        </p:nvSpPr>
        <p:spPr/>
        <p:txBody>
          <a:bodyPr/>
          <a:lstStyle/>
          <a:p>
            <a:r>
              <a:rPr lang="en-US" dirty="0" smtClean="0"/>
              <a:t>Chapter 5: HTML Forms for Data Collection</a:t>
            </a:r>
            <a:endParaRPr lang="en-US" dirty="0"/>
          </a:p>
        </p:txBody>
      </p:sp>
    </p:spTree>
    <p:extLst>
      <p:ext uri="{BB962C8B-B14F-4D97-AF65-F5344CB8AC3E}">
        <p14:creationId xmlns:p14="http://schemas.microsoft.com/office/powerpoint/2010/main" val="2920316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and Objectives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use of web forms to collect data input by users</a:t>
            </a:r>
          </a:p>
          <a:p>
            <a:r>
              <a:rPr lang="en-US" dirty="0" smtClean="0"/>
              <a:t>The HTML </a:t>
            </a:r>
            <a:r>
              <a:rPr lang="en-US" dirty="0" smtClean="0">
                <a:latin typeface="Courier New" pitchFamily="49" charset="0"/>
                <a:cs typeface="Courier New" pitchFamily="49" charset="0"/>
              </a:rPr>
              <a:t>form</a:t>
            </a:r>
            <a:r>
              <a:rPr lang="en-US" dirty="0" smtClean="0"/>
              <a:t> element and its </a:t>
            </a:r>
            <a:r>
              <a:rPr lang="en-US" dirty="0">
                <a:latin typeface="Courier New" pitchFamily="49" charset="0"/>
                <a:cs typeface="Courier New" pitchFamily="49" charset="0"/>
              </a:rPr>
              <a:t>action</a:t>
            </a:r>
            <a:r>
              <a:rPr lang="en-US" dirty="0" smtClean="0"/>
              <a:t> and </a:t>
            </a:r>
            <a:r>
              <a:rPr lang="en-US" dirty="0">
                <a:latin typeface="Courier New" pitchFamily="49" charset="0"/>
                <a:cs typeface="Courier New" pitchFamily="49" charset="0"/>
              </a:rPr>
              <a:t>method</a:t>
            </a:r>
            <a:r>
              <a:rPr lang="en-US" dirty="0" smtClean="0"/>
              <a:t> attributes</a:t>
            </a:r>
          </a:p>
          <a:p>
            <a:r>
              <a:rPr lang="en-US" dirty="0" smtClean="0"/>
              <a:t>These HTML “</a:t>
            </a:r>
            <a:r>
              <a:rPr lang="en-US" dirty="0" smtClean="0">
                <a:cs typeface="Courier New" pitchFamily="49" charset="0"/>
              </a:rPr>
              <a:t>form</a:t>
            </a:r>
            <a:r>
              <a:rPr lang="en-US" dirty="0" smtClean="0"/>
              <a:t> controls” (also called “widgets”)</a:t>
            </a:r>
          </a:p>
          <a:p>
            <a:pPr lvl="1"/>
            <a:r>
              <a:rPr lang="en-US" dirty="0" smtClean="0"/>
              <a:t>the </a:t>
            </a:r>
            <a:r>
              <a:rPr lang="en-US" dirty="0" smtClean="0">
                <a:latin typeface="Courier New" pitchFamily="49" charset="0"/>
                <a:cs typeface="Courier New" pitchFamily="49" charset="0"/>
              </a:rPr>
              <a:t>input</a:t>
            </a:r>
            <a:r>
              <a:rPr lang="en-US" dirty="0" smtClean="0"/>
              <a:t> element</a:t>
            </a:r>
          </a:p>
          <a:p>
            <a:pPr lvl="1"/>
            <a:r>
              <a:rPr lang="en-US" dirty="0" smtClean="0"/>
              <a:t>the </a:t>
            </a:r>
            <a:r>
              <a:rPr lang="en-US" sz="2900" dirty="0">
                <a:latin typeface="Courier New" pitchFamily="49" charset="0"/>
                <a:cs typeface="Courier New" pitchFamily="49" charset="0"/>
              </a:rPr>
              <a:t>select</a:t>
            </a:r>
            <a:r>
              <a:rPr lang="en-US" dirty="0" smtClean="0"/>
              <a:t> and </a:t>
            </a:r>
            <a:r>
              <a:rPr lang="en-US" sz="2900" dirty="0">
                <a:latin typeface="Courier New" pitchFamily="49" charset="0"/>
                <a:cs typeface="Courier New" pitchFamily="49" charset="0"/>
              </a:rPr>
              <a:t>option</a:t>
            </a:r>
            <a:r>
              <a:rPr lang="en-US" dirty="0" smtClean="0"/>
              <a:t> elements</a:t>
            </a:r>
          </a:p>
          <a:p>
            <a:pPr lvl="1"/>
            <a:r>
              <a:rPr lang="en-US" dirty="0" smtClean="0"/>
              <a:t>the </a:t>
            </a:r>
            <a:r>
              <a:rPr lang="en-US" sz="2900">
                <a:latin typeface="Courier New" pitchFamily="49" charset="0"/>
                <a:cs typeface="Courier New" pitchFamily="49" charset="0"/>
              </a:rPr>
              <a:t>textarea</a:t>
            </a:r>
            <a:r>
              <a:rPr lang="en-US" dirty="0" smtClean="0"/>
              <a:t> element</a:t>
            </a:r>
          </a:p>
          <a:p>
            <a:pPr lvl="1"/>
            <a:r>
              <a:rPr lang="en-US" dirty="0" smtClean="0"/>
              <a:t>the </a:t>
            </a:r>
            <a:r>
              <a:rPr lang="en-US" sz="2900" dirty="0">
                <a:latin typeface="Courier New" pitchFamily="49" charset="0"/>
                <a:cs typeface="Courier New" pitchFamily="49" charset="0"/>
              </a:rPr>
              <a:t>submit</a:t>
            </a:r>
            <a:r>
              <a:rPr lang="en-US" dirty="0" smtClean="0"/>
              <a:t> and </a:t>
            </a:r>
            <a:r>
              <a:rPr lang="en-US" sz="2900" dirty="0">
                <a:latin typeface="Courier New" pitchFamily="49" charset="0"/>
                <a:cs typeface="Courier New" pitchFamily="49" charset="0"/>
              </a:rPr>
              <a:t>reset</a:t>
            </a:r>
            <a:r>
              <a:rPr lang="en-US" dirty="0" smtClean="0"/>
              <a:t> buttons</a:t>
            </a:r>
          </a:p>
          <a:p>
            <a:pPr lvl="1"/>
            <a:r>
              <a:rPr lang="en-US" dirty="0" smtClean="0"/>
              <a:t>the </a:t>
            </a:r>
            <a:r>
              <a:rPr lang="en-US" sz="2900">
                <a:latin typeface="Courier New" pitchFamily="49" charset="0"/>
                <a:cs typeface="Courier New" pitchFamily="49" charset="0"/>
              </a:rPr>
              <a:t>fieldset</a:t>
            </a:r>
            <a:r>
              <a:rPr lang="en-US" dirty="0" smtClean="0"/>
              <a:t> and </a:t>
            </a:r>
            <a:r>
              <a:rPr lang="en-US" sz="2900" dirty="0">
                <a:latin typeface="Courier New" pitchFamily="49" charset="0"/>
                <a:cs typeface="Courier New" pitchFamily="49" charset="0"/>
              </a:rPr>
              <a:t>legend</a:t>
            </a:r>
            <a:r>
              <a:rPr lang="en-US" dirty="0" smtClean="0"/>
              <a:t> elements</a:t>
            </a:r>
          </a:p>
          <a:p>
            <a:pPr lvl="1"/>
            <a:r>
              <a:rPr lang="en-US" dirty="0" smtClean="0"/>
              <a:t>the </a:t>
            </a:r>
            <a:r>
              <a:rPr lang="en-US" sz="2900" dirty="0">
                <a:latin typeface="Courier New" pitchFamily="49" charset="0"/>
                <a:cs typeface="Courier New" pitchFamily="49" charset="0"/>
              </a:rPr>
              <a:t>label</a:t>
            </a:r>
            <a:r>
              <a:rPr lang="en-US" dirty="0" smtClean="0"/>
              <a:t> element and its </a:t>
            </a:r>
            <a:r>
              <a:rPr lang="en-US" sz="2900" dirty="0">
                <a:latin typeface="Courier New" pitchFamily="49" charset="0"/>
                <a:cs typeface="Courier New" pitchFamily="49" charset="0"/>
              </a:rPr>
              <a:t>for</a:t>
            </a:r>
            <a:r>
              <a:rPr lang="en-US" dirty="0" smtClean="0"/>
              <a:t> attribute</a:t>
            </a:r>
          </a:p>
          <a:p>
            <a:r>
              <a:rPr lang="en-US" dirty="0" smtClean="0"/>
              <a:t>Setting up two forms:</a:t>
            </a:r>
          </a:p>
          <a:p>
            <a:pPr lvl="1"/>
            <a:r>
              <a:rPr lang="en-US" dirty="0" smtClean="0"/>
              <a:t>a Body Mass Index calculator form</a:t>
            </a:r>
          </a:p>
          <a:p>
            <a:pPr lvl="1"/>
            <a:r>
              <a:rPr lang="en-US" dirty="0" smtClean="0"/>
              <a:t>a user feedback form</a:t>
            </a:r>
          </a:p>
          <a:p>
            <a:r>
              <a:rPr lang="en-US" dirty="0" smtClean="0"/>
              <a:t>Getting ready to submit form data (but not actually submitting it)</a:t>
            </a:r>
          </a:p>
          <a:p>
            <a:r>
              <a:rPr lang="en-US" dirty="0"/>
              <a:t>T</a:t>
            </a:r>
            <a:r>
              <a:rPr lang="en-US" dirty="0" smtClean="0"/>
              <a:t>his chapter is a “standalone” chapter on forms, and we do not incorporate them into our Nature’s Source website until Chapter 8.</a:t>
            </a:r>
          </a:p>
          <a:p>
            <a:pPr marL="0" indent="0">
              <a:buNone/>
            </a:pPr>
            <a:endParaRPr lang="en-US" dirty="0" smtClean="0"/>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dirty="0" smtClean="0"/>
              <a:t>Chapter 5: HTML Forms for Data Collection</a:t>
            </a:r>
            <a:endParaRPr lang="en-US" dirty="0"/>
          </a:p>
        </p:txBody>
      </p:sp>
    </p:spTree>
    <p:extLst>
      <p:ext uri="{BB962C8B-B14F-4D97-AF65-F5344CB8AC3E}">
        <p14:creationId xmlns:p14="http://schemas.microsoft.com/office/powerpoint/2010/main" val="2870607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Partial form markup from </a:t>
            </a:r>
            <a:r>
              <a:rPr lang="en-US" dirty="0" smtClean="0">
                <a:latin typeface="Courier New" pitchFamily="49" charset="0"/>
                <a:cs typeface="Courier New" pitchFamily="49" charset="0"/>
              </a:rPr>
              <a:t>feedback1.html</a:t>
            </a:r>
            <a:endParaRPr lang="en-US" dirty="0">
              <a:latin typeface="Courier New" pitchFamily="49" charset="0"/>
              <a:cs typeface="Courier New" pitchFamily="49" charset="0"/>
            </a:endParaRPr>
          </a:p>
        </p:txBody>
      </p:sp>
      <p:sp>
        <p:nvSpPr>
          <p:cNvPr id="3" name="Content Placeholder 2"/>
          <p:cNvSpPr>
            <a:spLocks noGrp="1"/>
          </p:cNvSpPr>
          <p:nvPr>
            <p:ph idx="1"/>
          </p:nvPr>
        </p:nvSpPr>
        <p:spPr/>
        <p:txBody>
          <a:bodyPr>
            <a:normAutofit/>
          </a:bodyPr>
          <a:lstStyle/>
          <a:p>
            <a:pPr marL="0" indent="0">
              <a:buNone/>
            </a:pPr>
            <a:r>
              <a:rPr lang="en-US" sz="1400" dirty="0">
                <a:latin typeface="Courier New" pitchFamily="49" charset="0"/>
                <a:cs typeface="Courier New" pitchFamily="49" charset="0"/>
              </a:rPr>
              <a:t> &lt;tr&gt;</a:t>
            </a:r>
          </a:p>
          <a:p>
            <a:pPr marL="0" indent="0">
              <a:buNone/>
            </a:pPr>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&lt;</a:t>
            </a:r>
            <a:r>
              <a:rPr lang="en-US" sz="1400" dirty="0">
                <a:latin typeface="Courier New" pitchFamily="49" charset="0"/>
                <a:cs typeface="Courier New" pitchFamily="49" charset="0"/>
              </a:rPr>
              <a:t>td&gt;Subject:&lt;/td&gt;</a:t>
            </a:r>
          </a:p>
          <a:p>
            <a:pPr marL="0" indent="0">
              <a:buNone/>
            </a:pPr>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&lt;</a:t>
            </a:r>
            <a:r>
              <a:rPr lang="en-US" sz="1400" dirty="0">
                <a:latin typeface="Courier New" pitchFamily="49" charset="0"/>
                <a:cs typeface="Courier New" pitchFamily="49" charset="0"/>
              </a:rPr>
              <a:t>td&gt;&lt;input type="text" name="subject" size="40"&gt;&lt;/td&gt;</a:t>
            </a:r>
          </a:p>
          <a:p>
            <a:pPr marL="0" indent="0">
              <a:buNone/>
            </a:pPr>
            <a:r>
              <a:rPr lang="en-US" sz="1400" dirty="0" smtClean="0">
                <a:latin typeface="Courier New" pitchFamily="49" charset="0"/>
                <a:cs typeface="Courier New" pitchFamily="49" charset="0"/>
              </a:rPr>
              <a:t> &lt;/</a:t>
            </a:r>
            <a:r>
              <a:rPr lang="en-US" sz="1400" dirty="0">
                <a:latin typeface="Courier New" pitchFamily="49" charset="0"/>
                <a:cs typeface="Courier New" pitchFamily="49" charset="0"/>
              </a:rPr>
              <a:t>tr&gt;</a:t>
            </a:r>
          </a:p>
          <a:p>
            <a:pPr marL="0" indent="0">
              <a:buNone/>
            </a:pPr>
            <a:r>
              <a:rPr lang="en-US" sz="1400" dirty="0" smtClean="0">
                <a:latin typeface="Courier New" pitchFamily="49" charset="0"/>
                <a:cs typeface="Courier New" pitchFamily="49" charset="0"/>
              </a:rPr>
              <a:t> &lt;</a:t>
            </a:r>
            <a:r>
              <a:rPr lang="en-US" sz="1400" dirty="0">
                <a:latin typeface="Courier New" pitchFamily="49" charset="0"/>
                <a:cs typeface="Courier New" pitchFamily="49" charset="0"/>
              </a:rPr>
              <a:t>tr&gt;</a:t>
            </a:r>
          </a:p>
          <a:p>
            <a:pPr marL="0" indent="0">
              <a:buNone/>
            </a:pPr>
            <a:r>
              <a:rPr lang="en-US" sz="1400" dirty="0" smtClean="0">
                <a:latin typeface="Courier New" pitchFamily="49" charset="0"/>
                <a:cs typeface="Courier New" pitchFamily="49" charset="0"/>
              </a:rPr>
              <a:t>   &lt;</a:t>
            </a:r>
            <a:r>
              <a:rPr lang="en-US" sz="1400" dirty="0">
                <a:latin typeface="Courier New" pitchFamily="49" charset="0"/>
                <a:cs typeface="Courier New" pitchFamily="49" charset="0"/>
              </a:rPr>
              <a:t>td&gt;Comments:&lt;/td&gt;</a:t>
            </a:r>
          </a:p>
          <a:p>
            <a:pPr marL="0" indent="0">
              <a:buNone/>
            </a:pPr>
            <a:r>
              <a:rPr lang="en-US" sz="1400" dirty="0" smtClean="0">
                <a:latin typeface="Courier New" pitchFamily="49" charset="0"/>
                <a:cs typeface="Courier New" pitchFamily="49" charset="0"/>
              </a:rPr>
              <a:t>   &lt;</a:t>
            </a:r>
            <a:r>
              <a:rPr lang="en-US" sz="1400" dirty="0">
                <a:latin typeface="Courier New" pitchFamily="49" charset="0"/>
                <a:cs typeface="Courier New" pitchFamily="49" charset="0"/>
              </a:rPr>
              <a:t>td&gt;</a:t>
            </a:r>
            <a:r>
              <a:rPr lang="en-US" sz="1400" dirty="0">
                <a:solidFill>
                  <a:srgbClr val="FF0000"/>
                </a:solidFill>
                <a:latin typeface="Courier New" pitchFamily="49" charset="0"/>
                <a:cs typeface="Courier New" pitchFamily="49" charset="0"/>
              </a:rPr>
              <a:t>&lt;textarea name="message" rows="6" cols="30"&gt;&lt;/textarea&gt;</a:t>
            </a:r>
            <a:r>
              <a:rPr lang="en-US" sz="1400" dirty="0">
                <a:latin typeface="Courier New" pitchFamily="49" charset="0"/>
                <a:cs typeface="Courier New" pitchFamily="49" charset="0"/>
              </a:rPr>
              <a:t>&lt;/td&gt;</a:t>
            </a:r>
          </a:p>
          <a:p>
            <a:pPr marL="0" indent="0">
              <a:buNone/>
            </a:pPr>
            <a:r>
              <a:rPr lang="en-US" sz="1400" dirty="0" smtClean="0">
                <a:latin typeface="Courier New" pitchFamily="49" charset="0"/>
                <a:cs typeface="Courier New" pitchFamily="49" charset="0"/>
              </a:rPr>
              <a:t> &lt;/</a:t>
            </a:r>
            <a:r>
              <a:rPr lang="en-US" sz="1400" dirty="0">
                <a:latin typeface="Courier New" pitchFamily="49" charset="0"/>
                <a:cs typeface="Courier New" pitchFamily="49" charset="0"/>
              </a:rPr>
              <a:t>tr&gt;</a:t>
            </a:r>
          </a:p>
          <a:p>
            <a:pPr marL="0" indent="0">
              <a:buNone/>
            </a:pPr>
            <a:r>
              <a:rPr lang="en-US" sz="1400" dirty="0" smtClean="0">
                <a:latin typeface="Courier New" pitchFamily="49" charset="0"/>
                <a:cs typeface="Courier New" pitchFamily="49" charset="0"/>
              </a:rPr>
              <a:t> &lt;</a:t>
            </a:r>
            <a:r>
              <a:rPr lang="en-US" sz="1400" dirty="0">
                <a:latin typeface="Courier New" pitchFamily="49" charset="0"/>
                <a:cs typeface="Courier New" pitchFamily="49" charset="0"/>
              </a:rPr>
              <a:t>tr&gt;</a:t>
            </a:r>
          </a:p>
          <a:p>
            <a:pPr marL="0" indent="0">
              <a:buNone/>
            </a:pPr>
            <a:r>
              <a:rPr lang="en-US" sz="1400" dirty="0" smtClean="0">
                <a:latin typeface="Courier New" pitchFamily="49" charset="0"/>
                <a:cs typeface="Courier New" pitchFamily="49" charset="0"/>
              </a:rPr>
              <a:t>   &lt;</a:t>
            </a:r>
            <a:r>
              <a:rPr lang="en-US" sz="1400" dirty="0">
                <a:latin typeface="Courier New" pitchFamily="49" charset="0"/>
                <a:cs typeface="Courier New" pitchFamily="49" charset="0"/>
              </a:rPr>
              <a:t>td colspan="2"&gt;Please check here if you wish to receive a reply:</a:t>
            </a:r>
          </a:p>
          <a:p>
            <a:pPr marL="0" indent="0">
              <a:buNone/>
            </a:pPr>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&lt;</a:t>
            </a:r>
            <a:r>
              <a:rPr lang="en-US" sz="1400" dirty="0">
                <a:latin typeface="Courier New" pitchFamily="49" charset="0"/>
                <a:cs typeface="Courier New" pitchFamily="49" charset="0"/>
              </a:rPr>
              <a:t>input type="checkbox" name="reply" value="yes"&gt;&lt;/td&gt;</a:t>
            </a:r>
          </a:p>
          <a:p>
            <a:pPr marL="0" indent="0">
              <a:buNone/>
            </a:pPr>
            <a:r>
              <a:rPr lang="en-US" sz="1400" dirty="0" smtClean="0">
                <a:latin typeface="Courier New" pitchFamily="49" charset="0"/>
                <a:cs typeface="Courier New" pitchFamily="49" charset="0"/>
              </a:rPr>
              <a:t> &lt;/</a:t>
            </a:r>
            <a:r>
              <a:rPr lang="en-US" sz="1400" dirty="0">
                <a:latin typeface="Courier New" pitchFamily="49" charset="0"/>
                <a:cs typeface="Courier New" pitchFamily="49" charset="0"/>
              </a:rPr>
              <a:t>tr&gt;</a:t>
            </a:r>
          </a:p>
        </p:txBody>
      </p:sp>
      <p:sp>
        <p:nvSpPr>
          <p:cNvPr id="4" name="Footer Placeholder 3"/>
          <p:cNvSpPr>
            <a:spLocks noGrp="1"/>
          </p:cNvSpPr>
          <p:nvPr>
            <p:ph type="ftr" sz="quarter" idx="11"/>
          </p:nvPr>
        </p:nvSpPr>
        <p:spPr/>
        <p:txBody>
          <a:bodyPr/>
          <a:lstStyle/>
          <a:p>
            <a:r>
              <a:rPr lang="en-US" dirty="0" smtClean="0"/>
              <a:t>Chapter 5: HTML Forms for Data Collection</a:t>
            </a:r>
            <a:endParaRPr lang="en-US" dirty="0"/>
          </a:p>
        </p:txBody>
      </p:sp>
    </p:spTree>
    <p:extLst>
      <p:ext uri="{BB962C8B-B14F-4D97-AF65-F5344CB8AC3E}">
        <p14:creationId xmlns:p14="http://schemas.microsoft.com/office/powerpoint/2010/main" val="2033312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latin typeface="Courier New" pitchFamily="49" charset="0"/>
                <a:cs typeface="Courier New" pitchFamily="49" charset="0"/>
              </a:rPr>
              <a:t>textarea</a:t>
            </a:r>
            <a:r>
              <a:rPr lang="en-US" dirty="0" smtClean="0"/>
              <a:t> Element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HTML </a:t>
            </a:r>
            <a:r>
              <a:rPr lang="en-US" dirty="0" smtClean="0">
                <a:latin typeface="Courier New" pitchFamily="49" charset="0"/>
                <a:cs typeface="Courier New" pitchFamily="49" charset="0"/>
              </a:rPr>
              <a:t>textarea</a:t>
            </a:r>
            <a:r>
              <a:rPr lang="en-US" dirty="0" smtClean="0"/>
              <a:t> element only appears within a </a:t>
            </a:r>
            <a:r>
              <a:rPr lang="en-US" sz="3100" dirty="0">
                <a:latin typeface="Courier New" pitchFamily="49" charset="0"/>
                <a:cs typeface="Courier New" pitchFamily="49" charset="0"/>
              </a:rPr>
              <a:t>form</a:t>
            </a:r>
            <a:r>
              <a:rPr lang="en-US" dirty="0" smtClean="0"/>
              <a:t> element, and can be used to collect text when we want the user to enter more than will fit on a single line.</a:t>
            </a:r>
          </a:p>
          <a:p>
            <a:pPr lvl="1"/>
            <a:r>
              <a:rPr lang="en-US" dirty="0"/>
              <a:t>Example:</a:t>
            </a:r>
            <a:br>
              <a:rPr lang="en-US" dirty="0"/>
            </a:br>
            <a:r>
              <a:rPr lang="en-US" dirty="0"/>
              <a:t> </a:t>
            </a:r>
            <a:r>
              <a:rPr lang="en-US" dirty="0" smtClean="0">
                <a:latin typeface="Courier New" pitchFamily="49" charset="0"/>
                <a:cs typeface="Courier New" pitchFamily="49" charset="0"/>
              </a:rPr>
              <a:t>&lt;textarea </a:t>
            </a:r>
            <a:r>
              <a:rPr lang="en-US" dirty="0">
                <a:latin typeface="Courier New" pitchFamily="49" charset="0"/>
                <a:cs typeface="Courier New" pitchFamily="49" charset="0"/>
              </a:rPr>
              <a:t>name="message" rows="6" cols="30</a:t>
            </a:r>
            <a:r>
              <a:rPr lang="en-US" dirty="0" smtClean="0">
                <a:latin typeface="Courier New" pitchFamily="49" charset="0"/>
                <a:cs typeface="Courier New" pitchFamily="49" charset="0"/>
              </a:rPr>
              <a:t>"&gt;</a:t>
            </a:r>
            <a:br>
              <a:rPr lang="en-US" dirty="0" smtClean="0">
                <a:latin typeface="Courier New" pitchFamily="49" charset="0"/>
                <a:cs typeface="Courier New" pitchFamily="49" charset="0"/>
              </a:rPr>
            </a:br>
            <a:r>
              <a:rPr lang="en-US" dirty="0" smtClean="0">
                <a:latin typeface="Courier New" pitchFamily="49" charset="0"/>
                <a:cs typeface="Courier New" pitchFamily="49" charset="0"/>
              </a:rPr>
              <a:t>&lt;/</a:t>
            </a:r>
            <a:r>
              <a:rPr lang="en-US" dirty="0">
                <a:latin typeface="Courier New" pitchFamily="49" charset="0"/>
                <a:cs typeface="Courier New" pitchFamily="49" charset="0"/>
              </a:rPr>
              <a:t>textarea</a:t>
            </a:r>
            <a:r>
              <a:rPr lang="en-US" dirty="0" smtClean="0">
                <a:latin typeface="Courier New" pitchFamily="49" charset="0"/>
                <a:cs typeface="Courier New" pitchFamily="49" charset="0"/>
              </a:rPr>
              <a:t>&gt;</a:t>
            </a:r>
          </a:p>
          <a:p>
            <a:r>
              <a:rPr lang="en-US" dirty="0" smtClean="0"/>
              <a:t>The </a:t>
            </a:r>
            <a:r>
              <a:rPr lang="en-US" sz="3100" dirty="0">
                <a:latin typeface="Courier New" pitchFamily="49" charset="0"/>
                <a:cs typeface="Courier New" pitchFamily="49" charset="0"/>
              </a:rPr>
              <a:t>rows</a:t>
            </a:r>
            <a:r>
              <a:rPr lang="en-US" dirty="0" smtClean="0"/>
              <a:t> and </a:t>
            </a:r>
            <a:r>
              <a:rPr lang="en-US" sz="3100" dirty="0">
                <a:latin typeface="Courier New" pitchFamily="49" charset="0"/>
                <a:cs typeface="Courier New" pitchFamily="49" charset="0"/>
              </a:rPr>
              <a:t>cols</a:t>
            </a:r>
            <a:r>
              <a:rPr lang="en-US" dirty="0" smtClean="0"/>
              <a:t> attributes determine the number of text lines and character columns in the display area where the user is to start typing.</a:t>
            </a:r>
          </a:p>
          <a:p>
            <a:r>
              <a:rPr lang="en-US" dirty="0" smtClean="0"/>
              <a:t>If the user enters more text than allowed for by the </a:t>
            </a:r>
            <a:r>
              <a:rPr lang="en-US" smtClean="0"/>
              <a:t>values </a:t>
            </a:r>
            <a:r>
              <a:rPr lang="en-US" smtClean="0"/>
              <a:t>of</a:t>
            </a:r>
            <a:br>
              <a:rPr lang="en-US" smtClean="0"/>
            </a:br>
            <a:r>
              <a:rPr lang="en-US" sz="3100" smtClean="0">
                <a:latin typeface="Courier New" pitchFamily="49" charset="0"/>
                <a:cs typeface="Courier New" pitchFamily="49" charset="0"/>
              </a:rPr>
              <a:t>rows</a:t>
            </a:r>
            <a:r>
              <a:rPr lang="en-US" smtClean="0"/>
              <a:t> </a:t>
            </a:r>
            <a:r>
              <a:rPr lang="en-US" dirty="0" smtClean="0"/>
              <a:t>and </a:t>
            </a:r>
            <a:r>
              <a:rPr lang="en-US" sz="3100" dirty="0">
                <a:latin typeface="Courier New" pitchFamily="49" charset="0"/>
                <a:cs typeface="Courier New" pitchFamily="49" charset="0"/>
              </a:rPr>
              <a:t>cols</a:t>
            </a:r>
            <a:r>
              <a:rPr lang="en-US" dirty="0" smtClean="0"/>
              <a:t>, the </a:t>
            </a:r>
            <a:r>
              <a:rPr lang="en-US" sz="3100" dirty="0">
                <a:latin typeface="Courier New" pitchFamily="49" charset="0"/>
                <a:cs typeface="Courier New" pitchFamily="49" charset="0"/>
              </a:rPr>
              <a:t>textarea</a:t>
            </a:r>
            <a:r>
              <a:rPr lang="en-US" dirty="0" smtClean="0"/>
              <a:t> box will a provide </a:t>
            </a:r>
            <a:r>
              <a:rPr lang="en-US" smtClean="0"/>
              <a:t>scroll </a:t>
            </a:r>
            <a:r>
              <a:rPr lang="en-US" smtClean="0"/>
              <a:t>bar,</a:t>
            </a:r>
            <a:br>
              <a:rPr lang="en-US" smtClean="0"/>
            </a:br>
            <a:r>
              <a:rPr lang="en-US" smtClean="0"/>
              <a:t>as </a:t>
            </a:r>
            <a:r>
              <a:rPr lang="en-US" dirty="0" smtClean="0"/>
              <a:t>appropriate.</a:t>
            </a:r>
          </a:p>
          <a:p>
            <a:r>
              <a:rPr lang="en-US" dirty="0" smtClean="0"/>
              <a:t>See the </a:t>
            </a:r>
            <a:r>
              <a:rPr lang="en-US" dirty="0" smtClean="0">
                <a:latin typeface="Courier New" pitchFamily="49" charset="0"/>
                <a:cs typeface="Courier New" pitchFamily="49" charset="0"/>
              </a:rPr>
              <a:t>textarea</a:t>
            </a:r>
            <a:r>
              <a:rPr lang="en-US" dirty="0" smtClean="0"/>
              <a:t> box labeled </a:t>
            </a:r>
            <a:r>
              <a:rPr lang="en-US" dirty="0" smtClean="0">
                <a:latin typeface="Courier New" pitchFamily="49" charset="0"/>
                <a:cs typeface="Courier New" pitchFamily="49" charset="0"/>
              </a:rPr>
              <a:t>Comments:</a:t>
            </a:r>
            <a:r>
              <a:rPr lang="en-US" dirty="0" smtClean="0"/>
              <a:t> in the display of </a:t>
            </a:r>
            <a:r>
              <a:rPr lang="en-US" dirty="0" smtClean="0">
                <a:latin typeface="Courier New" pitchFamily="49" charset="0"/>
                <a:cs typeface="Courier New" pitchFamily="49" charset="0"/>
              </a:rPr>
              <a:t>feedback1.html</a:t>
            </a:r>
            <a:r>
              <a:rPr lang="en-US" dirty="0" smtClean="0">
                <a:cs typeface="Courier New" pitchFamily="49" charset="0"/>
              </a:rPr>
              <a:t>.</a:t>
            </a:r>
            <a:endParaRPr lang="en-US" dirty="0">
              <a:latin typeface="Courier New" pitchFamily="49" charset="0"/>
              <a:cs typeface="Courier New" pitchFamily="49" charset="0"/>
            </a:endParaRPr>
          </a:p>
        </p:txBody>
      </p:sp>
      <p:sp>
        <p:nvSpPr>
          <p:cNvPr id="4" name="Footer Placeholder 3"/>
          <p:cNvSpPr>
            <a:spLocks noGrp="1"/>
          </p:cNvSpPr>
          <p:nvPr>
            <p:ph type="ftr" sz="quarter" idx="11"/>
          </p:nvPr>
        </p:nvSpPr>
        <p:spPr/>
        <p:txBody>
          <a:bodyPr/>
          <a:lstStyle/>
          <a:p>
            <a:r>
              <a:rPr lang="en-US" dirty="0" smtClean="0"/>
              <a:t>Chapter 5: HTML Forms for Data Collection</a:t>
            </a:r>
            <a:endParaRPr lang="en-US" dirty="0"/>
          </a:p>
        </p:txBody>
      </p:sp>
    </p:spTree>
    <p:extLst>
      <p:ext uri="{BB962C8B-B14F-4D97-AF65-F5344CB8AC3E}">
        <p14:creationId xmlns:p14="http://schemas.microsoft.com/office/powerpoint/2010/main" val="2280409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 Pass at a Feedback Form</a:t>
            </a:r>
            <a:br>
              <a:rPr lang="en-US" dirty="0" smtClean="0"/>
            </a:br>
            <a:r>
              <a:rPr lang="en-US" dirty="0" smtClean="0"/>
              <a:t>Display of </a:t>
            </a:r>
            <a:r>
              <a:rPr lang="en-US" dirty="0" smtClean="0">
                <a:latin typeface="Courier New" pitchFamily="49" charset="0"/>
                <a:cs typeface="Courier New" pitchFamily="49" charset="0"/>
              </a:rPr>
              <a:t>feedback2.html</a:t>
            </a:r>
            <a:endParaRPr lang="en-US" dirty="0">
              <a:latin typeface="Courier New" pitchFamily="49" charset="0"/>
              <a:cs typeface="Courier New" pitchFamily="49"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2109" y="1872178"/>
            <a:ext cx="5159782" cy="3982006"/>
          </a:xfrm>
        </p:spPr>
      </p:pic>
      <p:sp>
        <p:nvSpPr>
          <p:cNvPr id="4" name="Footer Placeholder 3"/>
          <p:cNvSpPr>
            <a:spLocks noGrp="1"/>
          </p:cNvSpPr>
          <p:nvPr>
            <p:ph type="ftr" sz="quarter" idx="11"/>
          </p:nvPr>
        </p:nvSpPr>
        <p:spPr/>
        <p:txBody>
          <a:bodyPr/>
          <a:lstStyle/>
          <a:p>
            <a:r>
              <a:rPr lang="en-US" dirty="0" smtClean="0"/>
              <a:t>Chapter 5: HTML Forms for Data Collection</a:t>
            </a:r>
            <a:endParaRPr lang="en-US" dirty="0"/>
          </a:p>
        </p:txBody>
      </p:sp>
    </p:spTree>
    <p:extLst>
      <p:ext uri="{BB962C8B-B14F-4D97-AF65-F5344CB8AC3E}">
        <p14:creationId xmlns:p14="http://schemas.microsoft.com/office/powerpoint/2010/main" val="462806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Partial form Markup from </a:t>
            </a:r>
            <a:r>
              <a:rPr lang="en-US" dirty="0" smtClean="0">
                <a:latin typeface="Courier New" pitchFamily="49" charset="0"/>
                <a:cs typeface="Courier New" pitchFamily="49" charset="0"/>
              </a:rPr>
              <a:t>feedback2.html</a:t>
            </a:r>
            <a:endParaRPr lang="en-US" dirty="0">
              <a:latin typeface="Courier New" pitchFamily="49" charset="0"/>
              <a:cs typeface="Courier New" pitchFamily="49" charset="0"/>
            </a:endParaRPr>
          </a:p>
        </p:txBody>
      </p:sp>
      <p:sp>
        <p:nvSpPr>
          <p:cNvPr id="3" name="Content Placeholder 2"/>
          <p:cNvSpPr>
            <a:spLocks noGrp="1"/>
          </p:cNvSpPr>
          <p:nvPr>
            <p:ph idx="1"/>
          </p:nvPr>
        </p:nvSpPr>
        <p:spPr>
          <a:xfrm>
            <a:off x="457200" y="1600200"/>
            <a:ext cx="8305800" cy="4525963"/>
          </a:xfrm>
        </p:spPr>
        <p:txBody>
          <a:bodyPr>
            <a:normAutofit/>
          </a:bodyPr>
          <a:lstStyle/>
          <a:p>
            <a:pPr marL="0" indent="0">
              <a:buNone/>
            </a:pPr>
            <a:r>
              <a:rPr lang="en-US" sz="2000" dirty="0" smtClean="0">
                <a:latin typeface="Courier New" pitchFamily="49" charset="0"/>
                <a:cs typeface="Courier New" pitchFamily="49" charset="0"/>
              </a:rPr>
              <a:t> &lt;</a:t>
            </a:r>
            <a:r>
              <a:rPr lang="en-US" sz="2000" dirty="0">
                <a:latin typeface="Courier New" pitchFamily="49" charset="0"/>
                <a:cs typeface="Courier New" pitchFamily="49" charset="0"/>
              </a:rPr>
              <a:t>tr&gt;</a:t>
            </a:r>
          </a:p>
          <a:p>
            <a:pPr marL="0" indent="0">
              <a:buNone/>
            </a:pPr>
            <a:r>
              <a:rPr lang="en-US" sz="2000" dirty="0" smtClean="0">
                <a:latin typeface="Courier New" pitchFamily="49" charset="0"/>
                <a:cs typeface="Courier New" pitchFamily="49" charset="0"/>
              </a:rPr>
              <a:t>   &lt;</a:t>
            </a:r>
            <a:r>
              <a:rPr lang="en-US" sz="2000" dirty="0">
                <a:latin typeface="Courier New" pitchFamily="49" charset="0"/>
                <a:cs typeface="Courier New" pitchFamily="49" charset="0"/>
              </a:rPr>
              <a:t>td</a:t>
            </a:r>
            <a:r>
              <a:rPr lang="en-US" sz="2000" dirty="0" smtClean="0">
                <a:latin typeface="Courier New" pitchFamily="49" charset="0"/>
                <a:cs typeface="Courier New" pitchFamily="49" charset="0"/>
              </a:rPr>
              <a:t>&gt;</a:t>
            </a:r>
          </a:p>
          <a:p>
            <a:pPr marL="0" indent="0">
              <a:buNone/>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a:t>
            </a:r>
            <a:r>
              <a:rPr lang="en-US" sz="2000" dirty="0" smtClean="0">
                <a:solidFill>
                  <a:srgbClr val="FF0000"/>
                </a:solidFill>
                <a:latin typeface="Courier New" pitchFamily="49" charset="0"/>
                <a:cs typeface="Courier New" pitchFamily="49" charset="0"/>
              </a:rPr>
              <a:t>&lt;</a:t>
            </a:r>
            <a:r>
              <a:rPr lang="en-US" sz="2000" dirty="0">
                <a:solidFill>
                  <a:srgbClr val="FF0000"/>
                </a:solidFill>
                <a:latin typeface="Courier New" pitchFamily="49" charset="0"/>
                <a:cs typeface="Courier New" pitchFamily="49" charset="0"/>
              </a:rPr>
              <a:t>input type="</a:t>
            </a:r>
            <a:r>
              <a:rPr lang="en-US" sz="2000" dirty="0" smtClean="0">
                <a:solidFill>
                  <a:srgbClr val="FF0000"/>
                </a:solidFill>
                <a:latin typeface="Courier New" pitchFamily="49" charset="0"/>
                <a:cs typeface="Courier New" pitchFamily="49" charset="0"/>
              </a:rPr>
              <a:t>submit</a:t>
            </a:r>
            <a:r>
              <a:rPr lang="en-US" sz="2000" dirty="0">
                <a:solidFill>
                  <a:srgbClr val="FF0000"/>
                </a:solidFill>
                <a:latin typeface="Courier New" pitchFamily="49" charset="0"/>
                <a:cs typeface="Courier New" pitchFamily="49" charset="0"/>
              </a:rPr>
              <a:t>"</a:t>
            </a:r>
            <a:endParaRPr lang="en-US" sz="2000" dirty="0" smtClean="0">
              <a:solidFill>
                <a:srgbClr val="FF0000"/>
              </a:solidFill>
              <a:latin typeface="Courier New" pitchFamily="49" charset="0"/>
              <a:cs typeface="Courier New" pitchFamily="49" charset="0"/>
            </a:endParaRPr>
          </a:p>
          <a:p>
            <a:pPr marL="0" indent="0">
              <a:buNone/>
            </a:pPr>
            <a:r>
              <a:rPr lang="en-US" sz="2000" dirty="0">
                <a:solidFill>
                  <a:srgbClr val="FF0000"/>
                </a:solidFill>
                <a:latin typeface="Courier New" pitchFamily="49" charset="0"/>
                <a:cs typeface="Courier New" pitchFamily="49" charset="0"/>
              </a:rPr>
              <a:t> </a:t>
            </a:r>
            <a:r>
              <a:rPr lang="en-US" sz="2000" dirty="0" smtClean="0">
                <a:solidFill>
                  <a:srgbClr val="FF0000"/>
                </a:solidFill>
                <a:latin typeface="Courier New" pitchFamily="49" charset="0"/>
                <a:cs typeface="Courier New" pitchFamily="49" charset="0"/>
              </a:rPr>
              <a:t>           value</a:t>
            </a:r>
            <a:r>
              <a:rPr lang="en-US" sz="2000" dirty="0">
                <a:solidFill>
                  <a:srgbClr val="FF0000"/>
                </a:solidFill>
                <a:latin typeface="Courier New" pitchFamily="49" charset="0"/>
                <a:cs typeface="Courier New" pitchFamily="49" charset="0"/>
              </a:rPr>
              <a:t>="Send Feedback</a:t>
            </a:r>
            <a:r>
              <a:rPr lang="en-US" sz="2000" dirty="0" smtClean="0">
                <a:solidFill>
                  <a:srgbClr val="FF0000"/>
                </a:solidFill>
                <a:latin typeface="Courier New" pitchFamily="49" charset="0"/>
                <a:cs typeface="Courier New" pitchFamily="49" charset="0"/>
              </a:rPr>
              <a:t>"&gt;</a:t>
            </a:r>
          </a:p>
          <a:p>
            <a:pPr marL="0" indent="0">
              <a:buNone/>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&lt;/</a:t>
            </a:r>
            <a:r>
              <a:rPr lang="en-US" sz="2000" dirty="0">
                <a:latin typeface="Courier New" pitchFamily="49" charset="0"/>
                <a:cs typeface="Courier New" pitchFamily="49" charset="0"/>
              </a:rPr>
              <a:t>td&gt;</a:t>
            </a:r>
          </a:p>
          <a:p>
            <a:pPr marL="0" indent="0">
              <a:buNone/>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&lt;</a:t>
            </a:r>
            <a:r>
              <a:rPr lang="en-US" sz="2000" dirty="0">
                <a:latin typeface="Courier New" pitchFamily="49" charset="0"/>
                <a:cs typeface="Courier New" pitchFamily="49" charset="0"/>
              </a:rPr>
              <a:t>td class="RightAligned</a:t>
            </a:r>
            <a:r>
              <a:rPr lang="en-US" sz="2000" dirty="0" smtClean="0">
                <a:latin typeface="Courier New" pitchFamily="49" charset="0"/>
                <a:cs typeface="Courier New" pitchFamily="49" charset="0"/>
              </a:rPr>
              <a:t>"&gt;</a:t>
            </a:r>
          </a:p>
          <a:p>
            <a:pPr marL="0" indent="0">
              <a:buNone/>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a:t>
            </a:r>
            <a:r>
              <a:rPr lang="en-US" sz="2000" dirty="0" smtClean="0">
                <a:solidFill>
                  <a:srgbClr val="FF0000"/>
                </a:solidFill>
                <a:latin typeface="Courier New" pitchFamily="49" charset="0"/>
                <a:cs typeface="Courier New" pitchFamily="49" charset="0"/>
              </a:rPr>
              <a:t>&lt;</a:t>
            </a:r>
            <a:r>
              <a:rPr lang="en-US" sz="2000" dirty="0">
                <a:solidFill>
                  <a:srgbClr val="FF0000"/>
                </a:solidFill>
                <a:latin typeface="Courier New" pitchFamily="49" charset="0"/>
                <a:cs typeface="Courier New" pitchFamily="49" charset="0"/>
              </a:rPr>
              <a:t>input type="reset"</a:t>
            </a:r>
          </a:p>
          <a:p>
            <a:pPr marL="0" indent="0">
              <a:buNone/>
            </a:pPr>
            <a:r>
              <a:rPr lang="en-US" sz="2000" dirty="0">
                <a:solidFill>
                  <a:srgbClr val="FF0000"/>
                </a:solidFill>
                <a:latin typeface="Courier New" pitchFamily="49" charset="0"/>
                <a:cs typeface="Courier New" pitchFamily="49" charset="0"/>
              </a:rPr>
              <a:t>       </a:t>
            </a:r>
            <a:r>
              <a:rPr lang="en-US" sz="2000" dirty="0" smtClean="0">
                <a:solidFill>
                  <a:srgbClr val="FF0000"/>
                </a:solidFill>
                <a:latin typeface="Courier New" pitchFamily="49" charset="0"/>
                <a:cs typeface="Courier New" pitchFamily="49" charset="0"/>
              </a:rPr>
              <a:t>     value</a:t>
            </a:r>
            <a:r>
              <a:rPr lang="en-US" sz="2000" dirty="0">
                <a:solidFill>
                  <a:srgbClr val="FF0000"/>
                </a:solidFill>
                <a:latin typeface="Courier New" pitchFamily="49" charset="0"/>
                <a:cs typeface="Courier New" pitchFamily="49" charset="0"/>
              </a:rPr>
              <a:t>="Reset Form</a:t>
            </a:r>
            <a:r>
              <a:rPr lang="en-US" sz="2000" dirty="0" smtClean="0">
                <a:solidFill>
                  <a:srgbClr val="FF0000"/>
                </a:solidFill>
                <a:latin typeface="Courier New" pitchFamily="49" charset="0"/>
                <a:cs typeface="Courier New" pitchFamily="49" charset="0"/>
              </a:rPr>
              <a:t>"&gt;</a:t>
            </a:r>
          </a:p>
          <a:p>
            <a:pPr marL="0" indent="0">
              <a:buNone/>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&lt;/</a:t>
            </a:r>
            <a:r>
              <a:rPr lang="en-US" sz="2000" dirty="0">
                <a:latin typeface="Courier New" pitchFamily="49" charset="0"/>
                <a:cs typeface="Courier New" pitchFamily="49" charset="0"/>
              </a:rPr>
              <a:t>td&gt;</a:t>
            </a:r>
          </a:p>
          <a:p>
            <a:pPr marL="0" indent="0">
              <a:buNone/>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&lt;/</a:t>
            </a:r>
            <a:r>
              <a:rPr lang="en-US" sz="2000" dirty="0">
                <a:latin typeface="Courier New" pitchFamily="49" charset="0"/>
                <a:cs typeface="Courier New" pitchFamily="49" charset="0"/>
              </a:rPr>
              <a:t>tr&gt;</a:t>
            </a:r>
          </a:p>
        </p:txBody>
      </p:sp>
      <p:sp>
        <p:nvSpPr>
          <p:cNvPr id="4" name="Footer Placeholder 3"/>
          <p:cNvSpPr>
            <a:spLocks noGrp="1"/>
          </p:cNvSpPr>
          <p:nvPr>
            <p:ph type="ftr" sz="quarter" idx="11"/>
          </p:nvPr>
        </p:nvSpPr>
        <p:spPr/>
        <p:txBody>
          <a:bodyPr/>
          <a:lstStyle/>
          <a:p>
            <a:r>
              <a:rPr lang="en-US" dirty="0" smtClean="0"/>
              <a:t>Chapter 5: HTML Forms for Data Collection</a:t>
            </a:r>
            <a:endParaRPr lang="en-US" dirty="0"/>
          </a:p>
        </p:txBody>
      </p:sp>
    </p:spTree>
    <p:extLst>
      <p:ext uri="{BB962C8B-B14F-4D97-AF65-F5344CB8AC3E}">
        <p14:creationId xmlns:p14="http://schemas.microsoft.com/office/powerpoint/2010/main" val="1850477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input Elements of Type</a:t>
            </a:r>
            <a:br>
              <a:rPr lang="en-US" dirty="0" smtClean="0"/>
            </a:br>
            <a:r>
              <a:rPr lang="en-US" dirty="0" smtClean="0">
                <a:latin typeface="Courier New" pitchFamily="49" charset="0"/>
                <a:cs typeface="Courier New" pitchFamily="49" charset="0"/>
              </a:rPr>
              <a:t>submit</a:t>
            </a:r>
            <a:r>
              <a:rPr lang="en-US" dirty="0" smtClean="0"/>
              <a:t> and </a:t>
            </a:r>
            <a:r>
              <a:rPr lang="en-US" dirty="0" smtClean="0">
                <a:latin typeface="Courier New" pitchFamily="49" charset="0"/>
                <a:cs typeface="Courier New" pitchFamily="49" charset="0"/>
              </a:rPr>
              <a:t>reset</a:t>
            </a:r>
            <a:endParaRPr lang="en-US" dirty="0">
              <a:latin typeface="Courier New" pitchFamily="49" charset="0"/>
              <a:cs typeface="Courier New" pitchFamily="49" charset="0"/>
            </a:endParaRPr>
          </a:p>
        </p:txBody>
      </p:sp>
      <p:sp>
        <p:nvSpPr>
          <p:cNvPr id="3" name="Content Placeholder 2"/>
          <p:cNvSpPr>
            <a:spLocks noGrp="1"/>
          </p:cNvSpPr>
          <p:nvPr>
            <p:ph idx="1"/>
          </p:nvPr>
        </p:nvSpPr>
        <p:spPr/>
        <p:txBody>
          <a:bodyPr>
            <a:normAutofit fontScale="77500" lnSpcReduction="20000"/>
          </a:bodyPr>
          <a:lstStyle/>
          <a:p>
            <a:r>
              <a:rPr lang="en-US" dirty="0" smtClean="0"/>
              <a:t>Finally we have two buttons the user can click to make something happen:</a:t>
            </a:r>
          </a:p>
          <a:p>
            <a:pPr lvl="1"/>
            <a:r>
              <a:rPr lang="en-US" dirty="0" smtClean="0"/>
              <a:t>A “submit button” to send the form data to the server (remember, though, we are not actually doing that in this chapter):</a:t>
            </a:r>
            <a:br>
              <a:rPr lang="en-US" dirty="0" smtClean="0"/>
            </a:br>
            <a:r>
              <a:rPr lang="en-US" sz="2600" dirty="0" smtClean="0">
                <a:latin typeface="Courier New" pitchFamily="49" charset="0"/>
                <a:cs typeface="Courier New" pitchFamily="49" charset="0"/>
              </a:rPr>
              <a:t>&lt;input type="submit" value="Send Feedback" /&gt;</a:t>
            </a:r>
          </a:p>
          <a:p>
            <a:pPr lvl="1"/>
            <a:r>
              <a:rPr lang="en-US" dirty="0"/>
              <a:t>A </a:t>
            </a:r>
            <a:r>
              <a:rPr lang="en-US" dirty="0" smtClean="0"/>
              <a:t>“reset button” </a:t>
            </a:r>
            <a:r>
              <a:rPr lang="en-US" dirty="0"/>
              <a:t>if the user wishes to clear the form input and start over:</a:t>
            </a:r>
            <a:br>
              <a:rPr lang="en-US" dirty="0"/>
            </a:br>
            <a:r>
              <a:rPr lang="en-US" dirty="0">
                <a:latin typeface="Courier New" pitchFamily="49" charset="0"/>
                <a:cs typeface="Courier New" pitchFamily="49" charset="0"/>
              </a:rPr>
              <a:t>&lt;input type="reset" value="Reset Form" </a:t>
            </a:r>
            <a:r>
              <a:rPr lang="en-US" dirty="0" smtClean="0">
                <a:latin typeface="Courier New" pitchFamily="49" charset="0"/>
                <a:cs typeface="Courier New" pitchFamily="49" charset="0"/>
              </a:rPr>
              <a:t>/&gt;</a:t>
            </a:r>
          </a:p>
          <a:p>
            <a:r>
              <a:rPr lang="en-US" dirty="0" smtClean="0"/>
              <a:t>In both cases the </a:t>
            </a:r>
            <a:r>
              <a:rPr lang="en-US" dirty="0" smtClean="0">
                <a:latin typeface="Courier New" pitchFamily="49" charset="0"/>
                <a:cs typeface="Courier New" pitchFamily="49" charset="0"/>
              </a:rPr>
              <a:t>value</a:t>
            </a:r>
            <a:r>
              <a:rPr lang="en-US" dirty="0" smtClean="0"/>
              <a:t> attribute determines the text that will appear on the button in the browser display.</a:t>
            </a:r>
            <a:endParaRPr lang="en-US" dirty="0"/>
          </a:p>
          <a:p>
            <a:r>
              <a:rPr lang="en-US" dirty="0" smtClean="0"/>
              <a:t>See the </a:t>
            </a:r>
            <a:r>
              <a:rPr lang="en-US" dirty="0" smtClean="0">
                <a:latin typeface="Courier New" pitchFamily="49" charset="0"/>
                <a:cs typeface="Courier New" pitchFamily="49" charset="0"/>
              </a:rPr>
              <a:t>Send Feedback</a:t>
            </a:r>
            <a:r>
              <a:rPr lang="en-US" dirty="0" smtClean="0"/>
              <a:t> </a:t>
            </a:r>
            <a:r>
              <a:rPr lang="en-US" smtClean="0"/>
              <a:t>and </a:t>
            </a:r>
            <a:r>
              <a:rPr lang="en-US" smtClean="0">
                <a:latin typeface="Courier New" pitchFamily="49" charset="0"/>
                <a:cs typeface="Courier New" pitchFamily="49" charset="0"/>
              </a:rPr>
              <a:t>Reset Form</a:t>
            </a:r>
            <a:r>
              <a:rPr lang="en-US" smtClean="0"/>
              <a:t> </a:t>
            </a:r>
            <a:r>
              <a:rPr lang="en-US" dirty="0" smtClean="0"/>
              <a:t>buttons in the display of </a:t>
            </a:r>
            <a:r>
              <a:rPr lang="en-US" dirty="0" smtClean="0">
                <a:latin typeface="Courier New" pitchFamily="49" charset="0"/>
                <a:cs typeface="Courier New" pitchFamily="49" charset="0"/>
              </a:rPr>
              <a:t>feedback2.html</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Chapter 5: HTML Forms for Data Collection</a:t>
            </a:r>
            <a:endParaRPr lang="en-US" dirty="0"/>
          </a:p>
        </p:txBody>
      </p:sp>
    </p:spTree>
    <p:extLst>
      <p:ext uri="{BB962C8B-B14F-4D97-AF65-F5344CB8AC3E}">
        <p14:creationId xmlns:p14="http://schemas.microsoft.com/office/powerpoint/2010/main" val="2539200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Fourth Pass at a BMI Calculator</a:t>
            </a:r>
            <a:br>
              <a:rPr lang="en-US" dirty="0" smtClean="0"/>
            </a:br>
            <a:r>
              <a:rPr lang="en-US" dirty="0" smtClean="0"/>
              <a:t>Display of </a:t>
            </a:r>
            <a:r>
              <a:rPr lang="en-US" sz="3600" dirty="0" smtClean="0">
                <a:latin typeface="Courier New" pitchFamily="49" charset="0"/>
                <a:cs typeface="Courier New" pitchFamily="49" charset="0"/>
              </a:rPr>
              <a:t>bmi4.html</a:t>
            </a:r>
            <a:r>
              <a:rPr lang="en-US" dirty="0" smtClean="0"/>
              <a:t> (or </a:t>
            </a:r>
            <a:r>
              <a:rPr lang="en-US" sz="3600" dirty="0" smtClean="0">
                <a:latin typeface="Courier New" pitchFamily="49" charset="0"/>
                <a:cs typeface="Courier New" pitchFamily="49" charset="0"/>
              </a:rPr>
              <a:t>bmi5.html</a:t>
            </a:r>
            <a:r>
              <a:rPr lang="en-US" dirty="0" smtClean="0"/>
              <a:t>)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3233" y="1600200"/>
            <a:ext cx="4517534" cy="4525963"/>
          </a:xfrm>
        </p:spPr>
      </p:pic>
      <p:sp>
        <p:nvSpPr>
          <p:cNvPr id="4" name="Footer Placeholder 3"/>
          <p:cNvSpPr>
            <a:spLocks noGrp="1"/>
          </p:cNvSpPr>
          <p:nvPr>
            <p:ph type="ftr" sz="quarter" idx="11"/>
          </p:nvPr>
        </p:nvSpPr>
        <p:spPr/>
        <p:txBody>
          <a:bodyPr/>
          <a:lstStyle/>
          <a:p>
            <a:r>
              <a:rPr lang="en-US" dirty="0" smtClean="0"/>
              <a:t>Chapter 5: HTML Forms for Data Collection</a:t>
            </a:r>
            <a:endParaRPr lang="en-US" dirty="0"/>
          </a:p>
        </p:txBody>
      </p:sp>
    </p:spTree>
    <p:extLst>
      <p:ext uri="{BB962C8B-B14F-4D97-AF65-F5344CB8AC3E}">
        <p14:creationId xmlns:p14="http://schemas.microsoft.com/office/powerpoint/2010/main" val="4260369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One </a:t>
            </a:r>
            <a:r>
              <a:rPr lang="en-US" smtClean="0"/>
              <a:t>Fieldset</a:t>
            </a:r>
            <a:r>
              <a:rPr lang="en-US" dirty="0" smtClean="0"/>
              <a:t> Markup from </a:t>
            </a:r>
            <a:r>
              <a:rPr lang="en-US" sz="4000" dirty="0" smtClean="0">
                <a:latin typeface="Courier New" pitchFamily="49" charset="0"/>
                <a:cs typeface="Courier New" pitchFamily="49" charset="0"/>
              </a:rPr>
              <a:t>bmi4.html</a:t>
            </a:r>
            <a:endParaRPr lang="en-US" sz="4000" dirty="0">
              <a:latin typeface="Courier New" pitchFamily="49" charset="0"/>
              <a:cs typeface="Courier New" pitchFamily="49" charset="0"/>
            </a:endParaRPr>
          </a:p>
        </p:txBody>
      </p:sp>
      <p:sp>
        <p:nvSpPr>
          <p:cNvPr id="3" name="Content Placeholder 2"/>
          <p:cNvSpPr>
            <a:spLocks noGrp="1"/>
          </p:cNvSpPr>
          <p:nvPr>
            <p:ph idx="1"/>
          </p:nvPr>
        </p:nvSpPr>
        <p:spPr>
          <a:xfrm>
            <a:off x="457200" y="1219200"/>
            <a:ext cx="8229600" cy="5029200"/>
          </a:xfrm>
        </p:spPr>
        <p:txBody>
          <a:bodyPr>
            <a:noAutofit/>
          </a:bodyPr>
          <a:lstStyle/>
          <a:p>
            <a:pPr marL="0" indent="0">
              <a:buNone/>
            </a:pPr>
            <a:r>
              <a:rPr lang="en-US" sz="1000" dirty="0"/>
              <a:t> </a:t>
            </a:r>
            <a:r>
              <a:rPr lang="en-US" sz="1000" dirty="0" smtClean="0"/>
              <a:t>                 </a:t>
            </a:r>
            <a:r>
              <a:rPr lang="en-US" sz="900" dirty="0" smtClean="0">
                <a:solidFill>
                  <a:srgbClr val="FF0000"/>
                </a:solidFill>
                <a:latin typeface="Courier New" panose="02070309020205020404" pitchFamily="49" charset="0"/>
                <a:cs typeface="Courier New" panose="02070309020205020404" pitchFamily="49" charset="0"/>
              </a:rPr>
              <a:t>&lt;</a:t>
            </a:r>
            <a:r>
              <a:rPr lang="en-US" sz="900" dirty="0">
                <a:solidFill>
                  <a:srgbClr val="FF0000"/>
                </a:solidFill>
                <a:latin typeface="Courier New" panose="02070309020205020404" pitchFamily="49" charset="0"/>
                <a:cs typeface="Courier New" panose="02070309020205020404" pitchFamily="49" charset="0"/>
              </a:rPr>
              <a:t>fieldset&gt;</a:t>
            </a:r>
          </a:p>
          <a:p>
            <a:pPr marL="0" indent="0">
              <a:buNone/>
            </a:pPr>
            <a:r>
              <a:rPr lang="en-US" sz="900" dirty="0">
                <a:solidFill>
                  <a:srgbClr val="FF0000"/>
                </a:solidFill>
                <a:latin typeface="Courier New" panose="02070309020205020404" pitchFamily="49" charset="0"/>
                <a:cs typeface="Courier New" panose="02070309020205020404" pitchFamily="49" charset="0"/>
              </a:rPr>
              <a:t>          &lt;legend&gt;Vital statistics&lt;/legend&gt; </a:t>
            </a:r>
          </a:p>
          <a:p>
            <a:pPr marL="0" indent="0">
              <a:buNone/>
            </a:pPr>
            <a:r>
              <a:rPr lang="en-US" sz="900" dirty="0">
                <a:latin typeface="Courier New" panose="02070309020205020404" pitchFamily="49" charset="0"/>
                <a:cs typeface="Courier New" panose="02070309020205020404" pitchFamily="49" charset="0"/>
              </a:rPr>
              <a:t>          &lt;table&gt;</a:t>
            </a:r>
          </a:p>
          <a:p>
            <a:pPr marL="0" indent="0">
              <a:buNone/>
            </a:pPr>
            <a:r>
              <a:rPr lang="en-US" sz="900" dirty="0">
                <a:latin typeface="Courier New" panose="02070309020205020404" pitchFamily="49" charset="0"/>
                <a:cs typeface="Courier New" panose="02070309020205020404" pitchFamily="49" charset="0"/>
              </a:rPr>
              <a:t>            &lt;tr&gt;</a:t>
            </a:r>
          </a:p>
          <a:p>
            <a:pPr marL="0" indent="0">
              <a:buNone/>
            </a:pPr>
            <a:r>
              <a:rPr lang="en-US" sz="900" dirty="0">
                <a:latin typeface="Courier New" panose="02070309020205020404" pitchFamily="49" charset="0"/>
                <a:cs typeface="Courier New" panose="02070309020205020404" pitchFamily="49" charset="0"/>
              </a:rPr>
              <a:t>              &lt;td&gt;Height:&lt;/td&gt;</a:t>
            </a:r>
          </a:p>
          <a:p>
            <a:pPr marL="0" indent="0">
              <a:buNone/>
            </a:pPr>
            <a:r>
              <a:rPr lang="en-US" sz="900" dirty="0">
                <a:latin typeface="Courier New" panose="02070309020205020404" pitchFamily="49" charset="0"/>
                <a:cs typeface="Courier New" panose="02070309020205020404" pitchFamily="49" charset="0"/>
              </a:rPr>
              <a:t>              &lt;td&gt;&lt;input type="text" name="height" size="7"&gt;&lt;/td&gt;</a:t>
            </a:r>
          </a:p>
          <a:p>
            <a:pPr marL="0" indent="0">
              <a:buNone/>
            </a:pPr>
            <a:r>
              <a:rPr lang="en-US" sz="900" dirty="0">
                <a:latin typeface="Courier New" panose="02070309020205020404" pitchFamily="49" charset="0"/>
                <a:cs typeface="Courier New" panose="02070309020205020404" pitchFamily="49" charset="0"/>
              </a:rPr>
              <a:t>              &lt;td&gt;Units:&lt;/td&gt;</a:t>
            </a:r>
          </a:p>
          <a:p>
            <a:pPr marL="0" indent="0">
              <a:buNone/>
            </a:pPr>
            <a:r>
              <a:rPr lang="en-US" sz="900" dirty="0">
                <a:latin typeface="Courier New" panose="02070309020205020404" pitchFamily="49" charset="0"/>
                <a:cs typeface="Courier New" panose="02070309020205020404" pitchFamily="49" charset="0"/>
              </a:rPr>
              <a:t>              &lt;td&gt;&lt;select name="heightUnit"&gt;</a:t>
            </a:r>
          </a:p>
          <a:p>
            <a:pPr marL="0" indent="0">
              <a:buNone/>
            </a:pPr>
            <a:r>
              <a:rPr lang="en-US" sz="900" dirty="0">
                <a:latin typeface="Courier New" panose="02070309020205020404" pitchFamily="49" charset="0"/>
                <a:cs typeface="Courier New" panose="02070309020205020404" pitchFamily="49" charset="0"/>
              </a:rPr>
              <a:t>                &lt;option&gt;inches&lt;/option&gt;</a:t>
            </a:r>
          </a:p>
          <a:p>
            <a:pPr marL="0" indent="0">
              <a:buNone/>
            </a:pPr>
            <a:r>
              <a:rPr lang="en-US" sz="900" dirty="0">
                <a:latin typeface="Courier New" panose="02070309020205020404" pitchFamily="49" charset="0"/>
                <a:cs typeface="Courier New" panose="02070309020205020404" pitchFamily="49" charset="0"/>
              </a:rPr>
              <a:t>                &lt;option&gt;centimeters&lt;/option&gt;</a:t>
            </a:r>
          </a:p>
          <a:p>
            <a:pPr marL="0" indent="0">
              <a:buNone/>
            </a:pPr>
            <a:r>
              <a:rPr lang="en-US" sz="900" dirty="0">
                <a:latin typeface="Courier New" panose="02070309020205020404" pitchFamily="49" charset="0"/>
                <a:cs typeface="Courier New" panose="02070309020205020404" pitchFamily="49" charset="0"/>
              </a:rPr>
              <a:t>              &lt;/select&gt;&lt;/td&gt;</a:t>
            </a:r>
          </a:p>
          <a:p>
            <a:pPr marL="0" indent="0">
              <a:buNone/>
            </a:pPr>
            <a:r>
              <a:rPr lang="en-US" sz="900" dirty="0">
                <a:latin typeface="Courier New" panose="02070309020205020404" pitchFamily="49" charset="0"/>
                <a:cs typeface="Courier New" panose="02070309020205020404" pitchFamily="49" charset="0"/>
              </a:rPr>
              <a:t>            &lt;/tr&gt;</a:t>
            </a:r>
          </a:p>
          <a:p>
            <a:pPr marL="0" indent="0">
              <a:buNone/>
            </a:pPr>
            <a:r>
              <a:rPr lang="en-US" sz="900" dirty="0">
                <a:latin typeface="Courier New" panose="02070309020205020404" pitchFamily="49" charset="0"/>
                <a:cs typeface="Courier New" panose="02070309020205020404" pitchFamily="49" charset="0"/>
              </a:rPr>
              <a:t>            &lt;tr&gt;</a:t>
            </a:r>
          </a:p>
          <a:p>
            <a:pPr marL="0" indent="0">
              <a:buNone/>
            </a:pPr>
            <a:r>
              <a:rPr lang="en-US" sz="900" dirty="0">
                <a:latin typeface="Courier New" panose="02070309020205020404" pitchFamily="49" charset="0"/>
                <a:cs typeface="Courier New" panose="02070309020205020404" pitchFamily="49" charset="0"/>
              </a:rPr>
              <a:t>              &lt;td&gt;Weight:&lt;/td&gt;</a:t>
            </a:r>
          </a:p>
          <a:p>
            <a:pPr marL="0" indent="0">
              <a:buNone/>
            </a:pPr>
            <a:r>
              <a:rPr lang="en-US" sz="900" dirty="0">
                <a:latin typeface="Courier New" panose="02070309020205020404" pitchFamily="49" charset="0"/>
                <a:cs typeface="Courier New" panose="02070309020205020404" pitchFamily="49" charset="0"/>
              </a:rPr>
              <a:t>              &lt;td&gt;&lt;input type="text" name="weight" size="7"&gt;&lt;/td&gt;</a:t>
            </a:r>
          </a:p>
          <a:p>
            <a:pPr marL="0" indent="0">
              <a:buNone/>
            </a:pPr>
            <a:r>
              <a:rPr lang="en-US" sz="900" dirty="0">
                <a:latin typeface="Courier New" panose="02070309020205020404" pitchFamily="49" charset="0"/>
                <a:cs typeface="Courier New" panose="02070309020205020404" pitchFamily="49" charset="0"/>
              </a:rPr>
              <a:t>              &lt;td&gt;Units:&lt;/td&gt;</a:t>
            </a:r>
          </a:p>
          <a:p>
            <a:pPr marL="0" indent="0">
              <a:buNone/>
            </a:pPr>
            <a:r>
              <a:rPr lang="en-US" sz="900" dirty="0">
                <a:latin typeface="Courier New" panose="02070309020205020404" pitchFamily="49" charset="0"/>
                <a:cs typeface="Courier New" panose="02070309020205020404" pitchFamily="49" charset="0"/>
              </a:rPr>
              <a:t>              &lt;td&gt;&lt;select name="weightUnit"&gt;</a:t>
            </a:r>
          </a:p>
          <a:p>
            <a:pPr marL="0" indent="0">
              <a:buNone/>
            </a:pPr>
            <a:r>
              <a:rPr lang="en-US" sz="900" dirty="0">
                <a:latin typeface="Courier New" panose="02070309020205020404" pitchFamily="49" charset="0"/>
                <a:cs typeface="Courier New" panose="02070309020205020404" pitchFamily="49" charset="0"/>
              </a:rPr>
              <a:t>                &lt;option&gt;pounds&lt;/option&gt;</a:t>
            </a:r>
          </a:p>
          <a:p>
            <a:pPr marL="0" indent="0">
              <a:buNone/>
            </a:pPr>
            <a:r>
              <a:rPr lang="en-US" sz="900" dirty="0">
                <a:latin typeface="Courier New" panose="02070309020205020404" pitchFamily="49" charset="0"/>
                <a:cs typeface="Courier New" panose="02070309020205020404" pitchFamily="49" charset="0"/>
              </a:rPr>
              <a:t>                &lt;option&gt;kilograms&lt;/option&gt;</a:t>
            </a:r>
          </a:p>
          <a:p>
            <a:pPr marL="0" indent="0">
              <a:buNone/>
            </a:pPr>
            <a:r>
              <a:rPr lang="en-US" sz="900" dirty="0">
                <a:latin typeface="Courier New" panose="02070309020205020404" pitchFamily="49" charset="0"/>
                <a:cs typeface="Courier New" panose="02070309020205020404" pitchFamily="49" charset="0"/>
              </a:rPr>
              <a:t>              &lt;/select&gt;&lt;/td&gt;</a:t>
            </a:r>
          </a:p>
          <a:p>
            <a:pPr marL="0" indent="0">
              <a:buNone/>
            </a:pPr>
            <a:r>
              <a:rPr lang="en-US" sz="900" dirty="0">
                <a:latin typeface="Courier New" panose="02070309020205020404" pitchFamily="49" charset="0"/>
                <a:cs typeface="Courier New" panose="02070309020205020404" pitchFamily="49" charset="0"/>
              </a:rPr>
              <a:t>            &lt;/tr&gt;</a:t>
            </a:r>
          </a:p>
          <a:p>
            <a:pPr marL="0" indent="0">
              <a:buNone/>
            </a:pPr>
            <a:r>
              <a:rPr lang="en-US" sz="900" dirty="0">
                <a:latin typeface="Courier New" panose="02070309020205020404" pitchFamily="49" charset="0"/>
                <a:cs typeface="Courier New" panose="02070309020205020404" pitchFamily="49" charset="0"/>
              </a:rPr>
              <a:t>            &lt;tr&gt;</a:t>
            </a:r>
          </a:p>
          <a:p>
            <a:pPr marL="0" indent="0">
              <a:buNone/>
            </a:pPr>
            <a:r>
              <a:rPr lang="en-US" sz="900" dirty="0">
                <a:latin typeface="Courier New" panose="02070309020205020404" pitchFamily="49" charset="0"/>
                <a:cs typeface="Courier New" panose="02070309020205020404" pitchFamily="49" charset="0"/>
              </a:rPr>
              <a:t>              &lt;td colspan="4"&gt;Please check here if you want a detailed</a:t>
            </a:r>
          </a:p>
          <a:p>
            <a:pPr marL="0" indent="0">
              <a:buNone/>
            </a:pPr>
            <a:r>
              <a:rPr lang="en-US" sz="900" dirty="0">
                <a:latin typeface="Courier New" panose="02070309020205020404" pitchFamily="49" charset="0"/>
                <a:cs typeface="Courier New" panose="02070309020205020404" pitchFamily="49" charset="0"/>
              </a:rPr>
              <a:t>              analysis of your BMI: &lt;input type="checkbox" name="details"</a:t>
            </a:r>
          </a:p>
          <a:p>
            <a:pPr marL="0" indent="0">
              <a:buNone/>
            </a:pPr>
            <a:r>
              <a:rPr lang="en-US" sz="900" dirty="0">
                <a:latin typeface="Courier New" panose="02070309020205020404" pitchFamily="49" charset="0"/>
                <a:cs typeface="Courier New" panose="02070309020205020404" pitchFamily="49" charset="0"/>
              </a:rPr>
              <a:t>              value="yes"&gt;&lt;/td&gt;</a:t>
            </a:r>
          </a:p>
          <a:p>
            <a:pPr marL="0" indent="0">
              <a:buNone/>
            </a:pPr>
            <a:r>
              <a:rPr lang="en-US" sz="900" dirty="0">
                <a:latin typeface="Courier New" panose="02070309020205020404" pitchFamily="49" charset="0"/>
                <a:cs typeface="Courier New" panose="02070309020205020404" pitchFamily="49" charset="0"/>
              </a:rPr>
              <a:t>            &lt;/tr&gt;</a:t>
            </a:r>
          </a:p>
          <a:p>
            <a:pPr marL="0" indent="0">
              <a:buNone/>
            </a:pPr>
            <a:r>
              <a:rPr lang="en-US" sz="900" dirty="0">
                <a:latin typeface="Courier New" panose="02070309020205020404" pitchFamily="49" charset="0"/>
                <a:cs typeface="Courier New" panose="02070309020205020404" pitchFamily="49" charset="0"/>
              </a:rPr>
              <a:t>          &lt;/table&gt;</a:t>
            </a:r>
          </a:p>
          <a:p>
            <a:pPr marL="0" indent="0">
              <a:buNone/>
            </a:pPr>
            <a:r>
              <a:rPr lang="en-US" sz="900" dirty="0">
                <a:latin typeface="Courier New" panose="02070309020205020404" pitchFamily="49" charset="0"/>
                <a:cs typeface="Courier New" panose="02070309020205020404" pitchFamily="49" charset="0"/>
              </a:rPr>
              <a:t>        </a:t>
            </a:r>
            <a:r>
              <a:rPr lang="en-US" sz="900" dirty="0">
                <a:solidFill>
                  <a:srgbClr val="FF0000"/>
                </a:solidFill>
                <a:latin typeface="Courier New" pitchFamily="49" charset="0"/>
                <a:cs typeface="Courier New" pitchFamily="49" charset="0"/>
              </a:rPr>
              <a:t>&lt;/fieldset&gt;</a:t>
            </a:r>
          </a:p>
        </p:txBody>
      </p:sp>
      <p:sp>
        <p:nvSpPr>
          <p:cNvPr id="4" name="Footer Placeholder 3"/>
          <p:cNvSpPr>
            <a:spLocks noGrp="1"/>
          </p:cNvSpPr>
          <p:nvPr>
            <p:ph type="ftr" sz="quarter" idx="11"/>
          </p:nvPr>
        </p:nvSpPr>
        <p:spPr/>
        <p:txBody>
          <a:bodyPr/>
          <a:lstStyle/>
          <a:p>
            <a:r>
              <a:rPr lang="en-US" dirty="0" smtClean="0"/>
              <a:t>Chapter 5: HTML Forms for Data Collection</a:t>
            </a:r>
            <a:endParaRPr lang="en-US" dirty="0"/>
          </a:p>
        </p:txBody>
      </p:sp>
    </p:spTree>
    <p:extLst>
      <p:ext uri="{BB962C8B-B14F-4D97-AF65-F5344CB8AC3E}">
        <p14:creationId xmlns:p14="http://schemas.microsoft.com/office/powerpoint/2010/main" val="25877367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Form Controls (Form Fields)</a:t>
            </a:r>
            <a:br>
              <a:rPr lang="en-US" dirty="0" smtClean="0"/>
            </a:br>
            <a:r>
              <a:rPr lang="en-US" sz="3600" dirty="0" smtClean="0"/>
              <a:t>with the </a:t>
            </a:r>
            <a:r>
              <a:rPr lang="en-US" sz="3600" dirty="0" smtClean="0">
                <a:latin typeface="Courier New" pitchFamily="49" charset="0"/>
                <a:cs typeface="Courier New" pitchFamily="49" charset="0"/>
              </a:rPr>
              <a:t>fieldset</a:t>
            </a:r>
            <a:r>
              <a:rPr lang="en-US" sz="3600" dirty="0" smtClean="0"/>
              <a:t> and </a:t>
            </a:r>
            <a:r>
              <a:rPr lang="en-US" sz="3600" dirty="0" smtClean="0">
                <a:latin typeface="Courier New" pitchFamily="49" charset="0"/>
                <a:cs typeface="Courier New" pitchFamily="49" charset="0"/>
              </a:rPr>
              <a:t>legend</a:t>
            </a:r>
            <a:r>
              <a:rPr lang="en-US" sz="3600" dirty="0" smtClean="0"/>
              <a:t> Elements</a:t>
            </a:r>
            <a:endParaRPr lang="en-US" sz="3600" dirty="0"/>
          </a:p>
        </p:txBody>
      </p:sp>
      <p:sp>
        <p:nvSpPr>
          <p:cNvPr id="3" name="Content Placeholder 2"/>
          <p:cNvSpPr>
            <a:spLocks noGrp="1"/>
          </p:cNvSpPr>
          <p:nvPr>
            <p:ph idx="1"/>
          </p:nvPr>
        </p:nvSpPr>
        <p:spPr/>
        <p:txBody>
          <a:bodyPr>
            <a:normAutofit fontScale="70000" lnSpcReduction="20000"/>
          </a:bodyPr>
          <a:lstStyle/>
          <a:p>
            <a:r>
              <a:rPr lang="en-US" dirty="0" smtClean="0"/>
              <a:t>Often it is helpful to the user if form fields are arranged in logical groupings on the form display.</a:t>
            </a:r>
          </a:p>
          <a:p>
            <a:r>
              <a:rPr lang="en-US" dirty="0" smtClean="0"/>
              <a:t>The </a:t>
            </a:r>
            <a:r>
              <a:rPr lang="en-US" dirty="0" smtClean="0">
                <a:latin typeface="Courier New" pitchFamily="49" charset="0"/>
                <a:cs typeface="Courier New" pitchFamily="49" charset="0"/>
              </a:rPr>
              <a:t>fieldset</a:t>
            </a:r>
            <a:r>
              <a:rPr lang="en-US" dirty="0" smtClean="0"/>
              <a:t> element allows us to group a set of form controls and have the browser place a “box outline” around the grouping.</a:t>
            </a:r>
          </a:p>
          <a:p>
            <a:r>
              <a:rPr lang="en-US" dirty="0" smtClean="0"/>
              <a:t>The </a:t>
            </a:r>
            <a:r>
              <a:rPr lang="en-US" dirty="0" smtClean="0">
                <a:latin typeface="Courier New" pitchFamily="49" charset="0"/>
                <a:cs typeface="Courier New" pitchFamily="49" charset="0"/>
              </a:rPr>
              <a:t>legend</a:t>
            </a:r>
            <a:r>
              <a:rPr lang="en-US" dirty="0" smtClean="0"/>
              <a:t> element allows us to name, or provide a label for, such a grouping, and it must be placed directly inside the </a:t>
            </a:r>
            <a:r>
              <a:rPr lang="en-US" dirty="0" smtClean="0">
                <a:latin typeface="Courier New" pitchFamily="49" charset="0"/>
                <a:cs typeface="Courier New" pitchFamily="49" charset="0"/>
              </a:rPr>
              <a:t>fieldset</a:t>
            </a:r>
            <a:r>
              <a:rPr lang="en-US" dirty="0" smtClean="0"/>
              <a:t> element with which it is associated.</a:t>
            </a:r>
          </a:p>
          <a:p>
            <a:r>
              <a:rPr lang="en-US" dirty="0" smtClean="0"/>
              <a:t>The content of the </a:t>
            </a:r>
            <a:r>
              <a:rPr lang="en-US" dirty="0" smtClean="0">
                <a:latin typeface="Courier New" pitchFamily="49" charset="0"/>
                <a:cs typeface="Courier New" pitchFamily="49" charset="0"/>
              </a:rPr>
              <a:t>legend</a:t>
            </a:r>
            <a:r>
              <a:rPr lang="en-US" dirty="0" smtClean="0"/>
              <a:t> element will appear on the top left part of the box border produced by the </a:t>
            </a:r>
            <a:r>
              <a:rPr lang="en-US" dirty="0" smtClean="0">
                <a:latin typeface="Courier New" pitchFamily="49" charset="0"/>
                <a:cs typeface="Courier New" pitchFamily="49" charset="0"/>
              </a:rPr>
              <a:t>fieldset</a:t>
            </a:r>
            <a:r>
              <a:rPr lang="en-US" dirty="0" smtClean="0"/>
              <a:t> element. </a:t>
            </a:r>
          </a:p>
          <a:p>
            <a:r>
              <a:rPr lang="en-US" dirty="0" smtClean="0"/>
              <a:t>See the result of using the </a:t>
            </a:r>
            <a:r>
              <a:rPr lang="en-US" dirty="0" smtClean="0">
                <a:latin typeface="Courier New" pitchFamily="49" charset="0"/>
                <a:cs typeface="Courier New" pitchFamily="49" charset="0"/>
              </a:rPr>
              <a:t>fieldset</a:t>
            </a:r>
            <a:r>
              <a:rPr lang="en-US" dirty="0" smtClean="0"/>
              <a:t> and </a:t>
            </a:r>
            <a:r>
              <a:rPr lang="en-US" sz="3100" dirty="0">
                <a:latin typeface="Courier New" pitchFamily="49" charset="0"/>
                <a:cs typeface="Courier New" pitchFamily="49" charset="0"/>
              </a:rPr>
              <a:t>legend</a:t>
            </a:r>
            <a:r>
              <a:rPr lang="en-US" dirty="0" smtClean="0"/>
              <a:t> elements in the display of </a:t>
            </a:r>
            <a:r>
              <a:rPr lang="en-US" dirty="0" smtClean="0">
                <a:latin typeface="Courier New" pitchFamily="49" charset="0"/>
                <a:cs typeface="Courier New" pitchFamily="49" charset="0"/>
              </a:rPr>
              <a:t>bmi4.html</a:t>
            </a:r>
            <a:r>
              <a:rPr lang="en-US" dirty="0" smtClean="0"/>
              <a:t> (or </a:t>
            </a:r>
            <a:r>
              <a:rPr lang="en-US" dirty="0" smtClean="0">
                <a:latin typeface="Courier New" pitchFamily="49" charset="0"/>
                <a:cs typeface="Courier New" pitchFamily="49" charset="0"/>
              </a:rPr>
              <a:t>bmi5.html</a:t>
            </a:r>
            <a:r>
              <a:rPr lang="en-US" dirty="0" smtClean="0"/>
              <a:t>, which has exactly the same display, and so is not shown here).</a:t>
            </a:r>
            <a:endParaRPr lang="en-US" dirty="0"/>
          </a:p>
        </p:txBody>
      </p:sp>
      <p:sp>
        <p:nvSpPr>
          <p:cNvPr id="4" name="Footer Placeholder 3"/>
          <p:cNvSpPr>
            <a:spLocks noGrp="1"/>
          </p:cNvSpPr>
          <p:nvPr>
            <p:ph type="ftr" sz="quarter" idx="11"/>
          </p:nvPr>
        </p:nvSpPr>
        <p:spPr/>
        <p:txBody>
          <a:bodyPr/>
          <a:lstStyle/>
          <a:p>
            <a:r>
              <a:rPr lang="en-US" dirty="0" smtClean="0"/>
              <a:t>Chapter 5: HTML Forms for Data Collection</a:t>
            </a:r>
            <a:endParaRPr lang="en-US" dirty="0"/>
          </a:p>
        </p:txBody>
      </p:sp>
    </p:spTree>
    <p:extLst>
      <p:ext uri="{BB962C8B-B14F-4D97-AF65-F5344CB8AC3E}">
        <p14:creationId xmlns:p14="http://schemas.microsoft.com/office/powerpoint/2010/main" val="32125386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Behind-the-scenes Logical Groupings</a:t>
            </a:r>
            <a:br>
              <a:rPr lang="en-US" dirty="0" smtClean="0"/>
            </a:br>
            <a:r>
              <a:rPr lang="en-US" dirty="0" smtClean="0"/>
              <a:t>for Usability with the </a:t>
            </a:r>
            <a:r>
              <a:rPr lang="en-US" dirty="0" smtClean="0">
                <a:latin typeface="Courier New" pitchFamily="49" charset="0"/>
                <a:cs typeface="Courier New" pitchFamily="49" charset="0"/>
              </a:rPr>
              <a:t>label</a:t>
            </a:r>
            <a:r>
              <a:rPr lang="en-US" dirty="0" smtClean="0"/>
              <a:t> Element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HTML </a:t>
            </a:r>
            <a:r>
              <a:rPr lang="en-US" dirty="0" smtClean="0">
                <a:latin typeface="Courier New" pitchFamily="49" charset="0"/>
                <a:cs typeface="Courier New" pitchFamily="49" charset="0"/>
              </a:rPr>
              <a:t>label</a:t>
            </a:r>
            <a:r>
              <a:rPr lang="en-US" dirty="0" smtClean="0"/>
              <a:t> element has no visual effect on a form display.</a:t>
            </a:r>
          </a:p>
          <a:p>
            <a:r>
              <a:rPr lang="en-US" dirty="0" smtClean="0"/>
              <a:t>It is used to associate a text label with its corresponding </a:t>
            </a:r>
            <a:r>
              <a:rPr lang="en-US" sz="3100" dirty="0">
                <a:latin typeface="Courier New" pitchFamily="49" charset="0"/>
                <a:cs typeface="Courier New" pitchFamily="49" charset="0"/>
              </a:rPr>
              <a:t>input</a:t>
            </a:r>
            <a:r>
              <a:rPr lang="en-US" dirty="0" smtClean="0"/>
              <a:t> element.</a:t>
            </a:r>
          </a:p>
          <a:p>
            <a:r>
              <a:rPr lang="en-US" dirty="0" smtClean="0"/>
              <a:t>The association is achieved by making the value of the </a:t>
            </a:r>
            <a:r>
              <a:rPr lang="en-US" sz="3100" dirty="0">
                <a:latin typeface="Courier New" pitchFamily="49" charset="0"/>
                <a:cs typeface="Courier New" pitchFamily="49" charset="0"/>
              </a:rPr>
              <a:t>label</a:t>
            </a:r>
            <a:r>
              <a:rPr lang="en-US" dirty="0" smtClean="0"/>
              <a:t> element’s </a:t>
            </a:r>
            <a:r>
              <a:rPr lang="en-US" sz="3100" dirty="0">
                <a:latin typeface="Courier New" pitchFamily="49" charset="0"/>
                <a:cs typeface="Courier New" pitchFamily="49" charset="0"/>
              </a:rPr>
              <a:t>for</a:t>
            </a:r>
            <a:r>
              <a:rPr lang="en-US" dirty="0" smtClean="0"/>
              <a:t> attribute the value of the </a:t>
            </a:r>
            <a:r>
              <a:rPr lang="en-US" sz="3100" dirty="0">
                <a:latin typeface="Courier New" pitchFamily="49" charset="0"/>
                <a:cs typeface="Courier New" pitchFamily="49" charset="0"/>
              </a:rPr>
              <a:t>id</a:t>
            </a:r>
            <a:r>
              <a:rPr lang="en-US" dirty="0" smtClean="0"/>
              <a:t> attribute of the corresponding </a:t>
            </a:r>
            <a:r>
              <a:rPr lang="en-US" sz="3100" dirty="0">
                <a:latin typeface="Courier New" pitchFamily="49" charset="0"/>
                <a:cs typeface="Courier New" pitchFamily="49" charset="0"/>
              </a:rPr>
              <a:t>input</a:t>
            </a:r>
            <a:r>
              <a:rPr lang="en-US" dirty="0" smtClean="0"/>
              <a:t> element.</a:t>
            </a:r>
          </a:p>
          <a:p>
            <a:r>
              <a:rPr lang="en-US" dirty="0" smtClean="0"/>
              <a:t>This association is a usability feature, since it allows the (usually text) label itself to be clicked to move the focus to its corresponding </a:t>
            </a:r>
            <a:r>
              <a:rPr lang="en-US" dirty="0" smtClean="0">
                <a:latin typeface="Courier New" pitchFamily="49" charset="0"/>
                <a:cs typeface="Courier New" pitchFamily="49" charset="0"/>
              </a:rPr>
              <a:t>input</a:t>
            </a:r>
            <a:r>
              <a:rPr lang="en-US" dirty="0" smtClean="0"/>
              <a:t> element. That is, the user is not forced to click directly on the </a:t>
            </a:r>
            <a:r>
              <a:rPr lang="en-US" sz="3100" dirty="0">
                <a:latin typeface="Courier New" pitchFamily="49" charset="0"/>
                <a:cs typeface="Courier New" pitchFamily="49" charset="0"/>
              </a:rPr>
              <a:t>input</a:t>
            </a:r>
            <a:r>
              <a:rPr lang="en-US" dirty="0" smtClean="0"/>
              <a:t> element itself.</a:t>
            </a:r>
          </a:p>
          <a:p>
            <a:r>
              <a:rPr lang="en-US" dirty="0" smtClean="0"/>
              <a:t>This difference cannot be illustrated in a static display. Instead the difference in behavior must be “experienced” by comparing the behavior of </a:t>
            </a:r>
            <a:r>
              <a:rPr lang="en-US" dirty="0" smtClean="0">
                <a:latin typeface="Courier New" pitchFamily="49" charset="0"/>
                <a:cs typeface="Courier New" pitchFamily="49" charset="0"/>
              </a:rPr>
              <a:t>bmi4.html</a:t>
            </a:r>
            <a:r>
              <a:rPr lang="en-US" dirty="0" smtClean="0"/>
              <a:t> (which has no </a:t>
            </a:r>
            <a:r>
              <a:rPr lang="en-US" sz="3100" dirty="0">
                <a:latin typeface="Courier New" pitchFamily="49" charset="0"/>
                <a:cs typeface="Courier New" pitchFamily="49" charset="0"/>
              </a:rPr>
              <a:t>label</a:t>
            </a:r>
            <a:r>
              <a:rPr lang="en-US" dirty="0" smtClean="0"/>
              <a:t> elements) and </a:t>
            </a:r>
            <a:r>
              <a:rPr lang="en-US" dirty="0" smtClean="0">
                <a:latin typeface="Courier New" pitchFamily="49" charset="0"/>
                <a:cs typeface="Courier New" pitchFamily="49" charset="0"/>
              </a:rPr>
              <a:t>bmi5.html</a:t>
            </a:r>
            <a:r>
              <a:rPr lang="en-US" dirty="0" smtClean="0"/>
              <a:t> (which does, but in every other respect is just like </a:t>
            </a:r>
            <a:r>
              <a:rPr lang="en-US" dirty="0" smtClean="0">
                <a:latin typeface="Courier New" pitchFamily="49" charset="0"/>
                <a:cs typeface="Courier New" pitchFamily="49" charset="0"/>
              </a:rPr>
              <a:t>bmi4.html</a:t>
            </a:r>
            <a:r>
              <a:rPr lang="en-US" dirty="0" smtClean="0"/>
              <a:t>) when each is viewed in a browser and the user clicks on a text label for one of the form fields.</a:t>
            </a:r>
          </a:p>
          <a:p>
            <a:r>
              <a:rPr lang="en-US" dirty="0" smtClean="0"/>
              <a:t>For example, when </a:t>
            </a:r>
            <a:r>
              <a:rPr lang="en-US" dirty="0" smtClean="0">
                <a:latin typeface="Courier New" pitchFamily="49" charset="0"/>
                <a:cs typeface="Courier New" pitchFamily="49" charset="0"/>
              </a:rPr>
              <a:t>bmi5.html</a:t>
            </a:r>
            <a:r>
              <a:rPr lang="en-US" dirty="0" smtClean="0"/>
              <a:t> is displayed, click anywhere on the text of the “Please check here … ” instruction to see what happens.</a:t>
            </a:r>
            <a:endParaRPr lang="en-US" dirty="0"/>
          </a:p>
        </p:txBody>
      </p:sp>
      <p:sp>
        <p:nvSpPr>
          <p:cNvPr id="4" name="Footer Placeholder 3"/>
          <p:cNvSpPr>
            <a:spLocks noGrp="1"/>
          </p:cNvSpPr>
          <p:nvPr>
            <p:ph type="ftr" sz="quarter" idx="11"/>
          </p:nvPr>
        </p:nvSpPr>
        <p:spPr/>
        <p:txBody>
          <a:bodyPr/>
          <a:lstStyle/>
          <a:p>
            <a:r>
              <a:rPr lang="en-US" dirty="0" smtClean="0"/>
              <a:t>Chapter 5: HTML Forms for Data Collection</a:t>
            </a:r>
            <a:endParaRPr lang="en-US" dirty="0"/>
          </a:p>
        </p:txBody>
      </p:sp>
    </p:spTree>
    <p:extLst>
      <p:ext uri="{BB962C8B-B14F-4D97-AF65-F5344CB8AC3E}">
        <p14:creationId xmlns:p14="http://schemas.microsoft.com/office/powerpoint/2010/main" val="32243114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Partial form Markup from </a:t>
            </a:r>
            <a:r>
              <a:rPr lang="en-US" sz="4000" dirty="0" smtClean="0">
                <a:latin typeface="Courier New" pitchFamily="49" charset="0"/>
                <a:cs typeface="Courier New" pitchFamily="49" charset="0"/>
              </a:rPr>
              <a:t>bmi5.html</a:t>
            </a:r>
            <a:r>
              <a:rPr lang="en-US" dirty="0" smtClean="0"/>
              <a:t/>
            </a:r>
            <a:br>
              <a:rPr lang="en-US" dirty="0" smtClean="0"/>
            </a:br>
            <a:r>
              <a:rPr lang="en-US" dirty="0" smtClean="0"/>
              <a:t>Illustrating the </a:t>
            </a:r>
            <a:r>
              <a:rPr lang="en-US" dirty="0" smtClean="0">
                <a:latin typeface="Courier New" panose="02070309020205020404" pitchFamily="49" charset="0"/>
                <a:cs typeface="Courier New" panose="02070309020205020404" pitchFamily="49" charset="0"/>
              </a:rPr>
              <a:t>label</a:t>
            </a:r>
            <a:r>
              <a:rPr lang="en-US" dirty="0" smtClean="0"/>
              <a:t> Element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1800" dirty="0">
                <a:latin typeface="Courier New" pitchFamily="49" charset="0"/>
                <a:cs typeface="Courier New" pitchFamily="49" charset="0"/>
              </a:rPr>
              <a:t> &lt;tr&gt;</a:t>
            </a:r>
          </a:p>
          <a:p>
            <a:pPr marL="0" indent="0">
              <a:buNone/>
            </a:pPr>
            <a:r>
              <a:rPr lang="en-US" sz="1800" dirty="0" smtClean="0">
                <a:latin typeface="Courier New" pitchFamily="49" charset="0"/>
                <a:cs typeface="Courier New" pitchFamily="49" charset="0"/>
              </a:rPr>
              <a:t>   &lt;</a:t>
            </a:r>
            <a:r>
              <a:rPr lang="en-US" sz="1800" dirty="0">
                <a:latin typeface="Courier New" pitchFamily="49" charset="0"/>
                <a:cs typeface="Courier New" pitchFamily="49" charset="0"/>
              </a:rPr>
              <a:t>td</a:t>
            </a:r>
            <a:r>
              <a:rPr lang="en-US" sz="1800" dirty="0" smtClean="0">
                <a:latin typeface="Courier New" pitchFamily="49" charset="0"/>
                <a:cs typeface="Courier New" pitchFamily="49" charset="0"/>
              </a:rPr>
              <a:t>&gt;</a:t>
            </a:r>
          </a:p>
          <a:p>
            <a:pPr marL="0" indent="0">
              <a:buNone/>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a:t>
            </a:r>
            <a:r>
              <a:rPr lang="en-US" sz="1800" dirty="0" smtClean="0">
                <a:solidFill>
                  <a:srgbClr val="FF0000"/>
                </a:solidFill>
                <a:latin typeface="Courier New" pitchFamily="49" charset="0"/>
                <a:cs typeface="Courier New" pitchFamily="49" charset="0"/>
              </a:rPr>
              <a:t>&lt;</a:t>
            </a:r>
            <a:r>
              <a:rPr lang="en-US" sz="1800" dirty="0">
                <a:solidFill>
                  <a:srgbClr val="FF0000"/>
                </a:solidFill>
                <a:latin typeface="Courier New" pitchFamily="49" charset="0"/>
                <a:cs typeface="Courier New" pitchFamily="49" charset="0"/>
              </a:rPr>
              <a:t>label for="height"&gt;Height:&lt;/label</a:t>
            </a:r>
            <a:r>
              <a:rPr lang="en-US" sz="1800" dirty="0" smtClean="0">
                <a:solidFill>
                  <a:srgbClr val="FF0000"/>
                </a:solidFill>
                <a:latin typeface="Courier New" pitchFamily="49" charset="0"/>
                <a:cs typeface="Courier New" pitchFamily="49" charset="0"/>
              </a:rPr>
              <a:t>&gt;</a:t>
            </a:r>
          </a:p>
          <a:p>
            <a:pPr marL="0" indent="0">
              <a:buNone/>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&lt;/</a:t>
            </a:r>
            <a:r>
              <a:rPr lang="en-US" sz="1800" dirty="0">
                <a:latin typeface="Courier New" pitchFamily="49" charset="0"/>
                <a:cs typeface="Courier New" pitchFamily="49" charset="0"/>
              </a:rPr>
              <a:t>td&gt;</a:t>
            </a:r>
          </a:p>
          <a:p>
            <a:pPr marL="0" indent="0">
              <a:buNone/>
            </a:pPr>
            <a:r>
              <a:rPr lang="en-US" sz="1800" dirty="0" smtClean="0">
                <a:latin typeface="Courier New" pitchFamily="49" charset="0"/>
                <a:cs typeface="Courier New" pitchFamily="49" charset="0"/>
              </a:rPr>
              <a:t>   &lt;</a:t>
            </a:r>
            <a:r>
              <a:rPr lang="en-US" sz="1800" dirty="0">
                <a:latin typeface="Courier New" pitchFamily="49" charset="0"/>
                <a:cs typeface="Courier New" pitchFamily="49" charset="0"/>
              </a:rPr>
              <a:t>td</a:t>
            </a:r>
            <a:r>
              <a:rPr lang="en-US" sz="1800" dirty="0" smtClean="0">
                <a:latin typeface="Courier New" pitchFamily="49" charset="0"/>
                <a:cs typeface="Courier New" pitchFamily="49" charset="0"/>
              </a:rPr>
              <a:t>&gt;</a:t>
            </a:r>
          </a:p>
          <a:p>
            <a:pPr marL="0" indent="0">
              <a:buNone/>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&lt;</a:t>
            </a:r>
            <a:r>
              <a:rPr lang="en-US" sz="1800" dirty="0">
                <a:latin typeface="Courier New" pitchFamily="49" charset="0"/>
                <a:cs typeface="Courier New" pitchFamily="49" charset="0"/>
              </a:rPr>
              <a:t>input id="height" type="text" name="</a:t>
            </a:r>
            <a:r>
              <a:rPr lang="en-US" sz="1800" dirty="0" smtClean="0">
                <a:latin typeface="Courier New" pitchFamily="49" charset="0"/>
                <a:cs typeface="Courier New" pitchFamily="49" charset="0"/>
              </a:rPr>
              <a:t>height</a:t>
            </a:r>
            <a:r>
              <a:rPr lang="en-US" sz="1800" dirty="0">
                <a:latin typeface="Courier New" pitchFamily="49" charset="0"/>
                <a:cs typeface="Courier New" pitchFamily="49" charset="0"/>
              </a:rPr>
              <a:t>"</a:t>
            </a:r>
            <a:r>
              <a:rPr lang="en-US" sz="1800" dirty="0" smtClean="0">
                <a:latin typeface="Courier New" pitchFamily="49" charset="0"/>
                <a:cs typeface="Courier New" pitchFamily="49" charset="0"/>
              </a:rPr>
              <a:t> size</a:t>
            </a:r>
            <a:r>
              <a:rPr lang="en-US" sz="1800" dirty="0">
                <a:latin typeface="Courier New" pitchFamily="49" charset="0"/>
                <a:cs typeface="Courier New" pitchFamily="49" charset="0"/>
              </a:rPr>
              <a:t>="7</a:t>
            </a:r>
            <a:r>
              <a:rPr lang="en-US" sz="1800" dirty="0" smtClean="0">
                <a:latin typeface="Courier New" pitchFamily="49" charset="0"/>
                <a:cs typeface="Courier New" pitchFamily="49" charset="0"/>
              </a:rPr>
              <a:t>"&gt;</a:t>
            </a:r>
          </a:p>
          <a:p>
            <a:pPr marL="0" indent="0">
              <a:buNone/>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&lt;/</a:t>
            </a:r>
            <a:r>
              <a:rPr lang="en-US" sz="1800" dirty="0">
                <a:latin typeface="Courier New" pitchFamily="49" charset="0"/>
                <a:cs typeface="Courier New" pitchFamily="49" charset="0"/>
              </a:rPr>
              <a:t>td&gt;</a:t>
            </a:r>
          </a:p>
          <a:p>
            <a:pPr marL="0" indent="0">
              <a:buNone/>
            </a:pPr>
            <a:r>
              <a:rPr lang="en-US" sz="1800" dirty="0" smtClean="0">
                <a:latin typeface="Courier New" pitchFamily="49" charset="0"/>
                <a:cs typeface="Courier New" pitchFamily="49" charset="0"/>
              </a:rPr>
              <a:t>   &lt;</a:t>
            </a:r>
            <a:r>
              <a:rPr lang="en-US" sz="1800" dirty="0">
                <a:latin typeface="Courier New" pitchFamily="49" charset="0"/>
                <a:cs typeface="Courier New" pitchFamily="49" charset="0"/>
              </a:rPr>
              <a:t>td</a:t>
            </a:r>
            <a:r>
              <a:rPr lang="en-US" sz="1800" dirty="0" smtClean="0">
                <a:latin typeface="Courier New" pitchFamily="49" charset="0"/>
                <a:cs typeface="Courier New" pitchFamily="49" charset="0"/>
              </a:rPr>
              <a:t>&gt;</a:t>
            </a:r>
          </a:p>
          <a:p>
            <a:pPr marL="0" indent="0">
              <a:buNone/>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a:t>
            </a:r>
            <a:r>
              <a:rPr lang="en-US" sz="1800" dirty="0" smtClean="0">
                <a:solidFill>
                  <a:srgbClr val="FF0000"/>
                </a:solidFill>
                <a:latin typeface="Courier New" pitchFamily="49" charset="0"/>
                <a:cs typeface="Courier New" pitchFamily="49" charset="0"/>
              </a:rPr>
              <a:t>&lt;</a:t>
            </a:r>
            <a:r>
              <a:rPr lang="en-US" sz="1800" dirty="0">
                <a:solidFill>
                  <a:srgbClr val="FF0000"/>
                </a:solidFill>
                <a:latin typeface="Courier New" pitchFamily="49" charset="0"/>
                <a:cs typeface="Courier New" pitchFamily="49" charset="0"/>
              </a:rPr>
              <a:t>label for="heightUnit"&gt;Units:&lt;/label</a:t>
            </a:r>
            <a:r>
              <a:rPr lang="en-US" sz="1800" dirty="0" smtClean="0">
                <a:solidFill>
                  <a:srgbClr val="FF0000"/>
                </a:solidFill>
                <a:latin typeface="Courier New" pitchFamily="49" charset="0"/>
                <a:cs typeface="Courier New" pitchFamily="49" charset="0"/>
              </a:rPr>
              <a:t>&gt;</a:t>
            </a:r>
          </a:p>
          <a:p>
            <a:pPr marL="0" indent="0">
              <a:buNone/>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&lt;/</a:t>
            </a:r>
            <a:r>
              <a:rPr lang="en-US" sz="1800" dirty="0">
                <a:latin typeface="Courier New" pitchFamily="49" charset="0"/>
                <a:cs typeface="Courier New" pitchFamily="49" charset="0"/>
              </a:rPr>
              <a:t>td&gt;</a:t>
            </a:r>
          </a:p>
          <a:p>
            <a:pPr marL="0" indent="0">
              <a:buNone/>
            </a:pPr>
            <a:r>
              <a:rPr lang="en-US" sz="1800" dirty="0" smtClean="0">
                <a:latin typeface="Courier New" pitchFamily="49" charset="0"/>
                <a:cs typeface="Courier New" pitchFamily="49" charset="0"/>
              </a:rPr>
              <a:t>   &lt;</a:t>
            </a:r>
            <a:r>
              <a:rPr lang="en-US" sz="1800" dirty="0">
                <a:latin typeface="Courier New" pitchFamily="49" charset="0"/>
                <a:cs typeface="Courier New" pitchFamily="49" charset="0"/>
              </a:rPr>
              <a:t>td</a:t>
            </a:r>
            <a:r>
              <a:rPr lang="en-US" sz="1800" dirty="0" smtClean="0">
                <a:latin typeface="Courier New" pitchFamily="49" charset="0"/>
                <a:cs typeface="Courier New" pitchFamily="49" charset="0"/>
              </a:rPr>
              <a:t>&gt;</a:t>
            </a:r>
          </a:p>
          <a:p>
            <a:pPr marL="0" indent="0">
              <a:buNone/>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&lt;</a:t>
            </a:r>
            <a:r>
              <a:rPr lang="en-US" sz="1800" dirty="0">
                <a:latin typeface="Courier New" pitchFamily="49" charset="0"/>
                <a:cs typeface="Courier New" pitchFamily="49" charset="0"/>
              </a:rPr>
              <a:t>select id="heightUnit" name="heightUnit"&gt;</a:t>
            </a:r>
          </a:p>
          <a:p>
            <a:pPr marL="0" indent="0">
              <a:buNone/>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&lt;</a:t>
            </a:r>
            <a:r>
              <a:rPr lang="en-US" sz="1800" dirty="0">
                <a:latin typeface="Courier New" pitchFamily="49" charset="0"/>
                <a:cs typeface="Courier New" pitchFamily="49" charset="0"/>
              </a:rPr>
              <a:t>option&gt;inches&lt;/option&gt;</a:t>
            </a:r>
          </a:p>
          <a:p>
            <a:pPr marL="0" indent="0">
              <a:buNone/>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&lt;</a:t>
            </a:r>
            <a:r>
              <a:rPr lang="en-US" sz="1800" dirty="0">
                <a:latin typeface="Courier New" pitchFamily="49" charset="0"/>
                <a:cs typeface="Courier New" pitchFamily="49" charset="0"/>
              </a:rPr>
              <a:t>option&gt;centimeters&lt;/option&gt;</a:t>
            </a:r>
          </a:p>
          <a:p>
            <a:pPr marL="0" indent="0">
              <a:buNone/>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&lt;/</a:t>
            </a:r>
            <a:r>
              <a:rPr lang="en-US" sz="1800" dirty="0">
                <a:latin typeface="Courier New" pitchFamily="49" charset="0"/>
                <a:cs typeface="Courier New" pitchFamily="49" charset="0"/>
              </a:rPr>
              <a:t>select</a:t>
            </a:r>
            <a:r>
              <a:rPr lang="en-US" sz="1800" dirty="0" smtClean="0">
                <a:latin typeface="Courier New" pitchFamily="49" charset="0"/>
                <a:cs typeface="Courier New" pitchFamily="49" charset="0"/>
              </a:rPr>
              <a:t>&gt;</a:t>
            </a:r>
          </a:p>
          <a:p>
            <a:pPr marL="0" indent="0">
              <a:buNone/>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&lt;/</a:t>
            </a:r>
            <a:r>
              <a:rPr lang="en-US" sz="1800" dirty="0">
                <a:latin typeface="Courier New" pitchFamily="49" charset="0"/>
                <a:cs typeface="Courier New" pitchFamily="49" charset="0"/>
              </a:rPr>
              <a:t>td&gt;</a:t>
            </a:r>
          </a:p>
          <a:p>
            <a:pPr marL="0" indent="0">
              <a:buNone/>
            </a:pPr>
            <a:r>
              <a:rPr lang="en-US" sz="1800" dirty="0" smtClean="0">
                <a:latin typeface="Courier New" pitchFamily="49" charset="0"/>
                <a:cs typeface="Courier New" pitchFamily="49" charset="0"/>
              </a:rPr>
              <a:t> &lt;/</a:t>
            </a:r>
            <a:r>
              <a:rPr lang="en-US" sz="1800" dirty="0">
                <a:latin typeface="Courier New" pitchFamily="49" charset="0"/>
                <a:cs typeface="Courier New" pitchFamily="49" charset="0"/>
              </a:rPr>
              <a:t>tr&gt;</a:t>
            </a:r>
          </a:p>
        </p:txBody>
      </p:sp>
      <p:sp>
        <p:nvSpPr>
          <p:cNvPr id="4" name="Footer Placeholder 3"/>
          <p:cNvSpPr>
            <a:spLocks noGrp="1"/>
          </p:cNvSpPr>
          <p:nvPr>
            <p:ph type="ftr" sz="quarter" idx="11"/>
          </p:nvPr>
        </p:nvSpPr>
        <p:spPr/>
        <p:txBody>
          <a:bodyPr/>
          <a:lstStyle/>
          <a:p>
            <a:r>
              <a:rPr lang="en-US" dirty="0" smtClean="0"/>
              <a:t>Chapter 5: HTML Forms for Data Collection</a:t>
            </a:r>
            <a:endParaRPr lang="en-US" dirty="0"/>
          </a:p>
        </p:txBody>
      </p:sp>
    </p:spTree>
    <p:extLst>
      <p:ext uri="{BB962C8B-B14F-4D97-AF65-F5344CB8AC3E}">
        <p14:creationId xmlns:p14="http://schemas.microsoft.com/office/powerpoint/2010/main" val="3535592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Forms?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Forms are just a fact of everyday life: </a:t>
            </a:r>
            <a:r>
              <a:rPr lang="en-US" dirty="0"/>
              <a:t>employment applications, income </a:t>
            </a:r>
            <a:r>
              <a:rPr lang="en-US" dirty="0" smtClean="0"/>
              <a:t>tax forms, forms to tell the doctor the state of our health …</a:t>
            </a:r>
          </a:p>
          <a:p>
            <a:r>
              <a:rPr lang="en-US" dirty="0" smtClean="0"/>
              <a:t>A website will often need to collect information from a visitor, especially if it hopes to do business with that visitor.</a:t>
            </a:r>
          </a:p>
          <a:p>
            <a:r>
              <a:rPr lang="en-US" dirty="0" smtClean="0"/>
              <a:t>Thus the need for forms on our websites parallels our need for them in everyday life.</a:t>
            </a:r>
          </a:p>
          <a:p>
            <a:r>
              <a:rPr lang="en-US" dirty="0" smtClean="0"/>
              <a:t>Online forms appear in various guises, but often look just like the paper forms we use.</a:t>
            </a:r>
          </a:p>
          <a:p>
            <a:r>
              <a:rPr lang="en-US" dirty="0" smtClean="0"/>
              <a:t>Here are the three main aspects to the use of forms for collecting user data:</a:t>
            </a:r>
          </a:p>
          <a:p>
            <a:pPr lvl="1"/>
            <a:r>
              <a:rPr lang="en-US" dirty="0" smtClean="0"/>
              <a:t>Designing an appropriate form to collect the desired data (this chapter)</a:t>
            </a:r>
          </a:p>
          <a:p>
            <a:pPr lvl="1"/>
            <a:r>
              <a:rPr lang="en-US" dirty="0" smtClean="0"/>
              <a:t>Ensuring the data entered is the data you want (Chapter 6)</a:t>
            </a:r>
          </a:p>
          <a:p>
            <a:pPr lvl="1"/>
            <a:r>
              <a:rPr lang="en-US" dirty="0" smtClean="0"/>
              <a:t>Submitting the data to a server for processing (Chapter 8)</a:t>
            </a:r>
            <a:endParaRPr lang="en-US" dirty="0"/>
          </a:p>
        </p:txBody>
      </p:sp>
      <p:sp>
        <p:nvSpPr>
          <p:cNvPr id="4" name="Footer Placeholder 3"/>
          <p:cNvSpPr>
            <a:spLocks noGrp="1"/>
          </p:cNvSpPr>
          <p:nvPr>
            <p:ph type="ftr" sz="quarter" idx="11"/>
          </p:nvPr>
        </p:nvSpPr>
        <p:spPr/>
        <p:txBody>
          <a:bodyPr/>
          <a:lstStyle/>
          <a:p>
            <a:r>
              <a:rPr lang="en-US" dirty="0" smtClean="0"/>
              <a:t>Chapter 5: HTML Forms for Data Collection</a:t>
            </a:r>
            <a:endParaRPr lang="en-US" dirty="0"/>
          </a:p>
        </p:txBody>
      </p:sp>
    </p:spTree>
    <p:extLst>
      <p:ext uri="{BB962C8B-B14F-4D97-AF65-F5344CB8AC3E}">
        <p14:creationId xmlns:p14="http://schemas.microsoft.com/office/powerpoint/2010/main" val="15508587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Are We Ready to Submit Our Form Data?</a:t>
            </a:r>
            <a:endParaRPr lang="en-US" sz="3600" dirty="0"/>
          </a:p>
        </p:txBody>
      </p:sp>
      <p:sp>
        <p:nvSpPr>
          <p:cNvPr id="3" name="Content Placeholder 2"/>
          <p:cNvSpPr>
            <a:spLocks noGrp="1"/>
          </p:cNvSpPr>
          <p:nvPr>
            <p:ph idx="1"/>
          </p:nvPr>
        </p:nvSpPr>
        <p:spPr/>
        <p:txBody>
          <a:bodyPr>
            <a:normAutofit fontScale="77500" lnSpcReduction="20000"/>
          </a:bodyPr>
          <a:lstStyle/>
          <a:p>
            <a:r>
              <a:rPr lang="en-US" dirty="0" smtClean="0"/>
              <a:t>We now have two forms (a BMI calculator form and a feedback form) capable of collecting all the data we need for each purpose.</a:t>
            </a:r>
          </a:p>
          <a:p>
            <a:r>
              <a:rPr lang="en-US" dirty="0" smtClean="0"/>
              <a:t>But … are we ready to submit that data to a server for processing?</a:t>
            </a:r>
          </a:p>
          <a:p>
            <a:r>
              <a:rPr lang="en-US" dirty="0" smtClean="0"/>
              <a:t>Not quite … before we submit that data we want to make sure the data we asked for is the data we got from the user.</a:t>
            </a:r>
          </a:p>
          <a:p>
            <a:r>
              <a:rPr lang="en-US" dirty="0" smtClean="0"/>
              <a:t>And as for the BMI calculation, we will eventually ask the server to do it, but in the meantime we will see how it can actually be done on the client side without sending the information to the server.</a:t>
            </a:r>
          </a:p>
          <a:p>
            <a:r>
              <a:rPr lang="en-US" dirty="0" smtClean="0"/>
              <a:t>These are our topics of discussion in the next chapter.</a:t>
            </a:r>
            <a:endParaRPr lang="en-US" dirty="0"/>
          </a:p>
        </p:txBody>
      </p:sp>
      <p:sp>
        <p:nvSpPr>
          <p:cNvPr id="4" name="Footer Placeholder 3"/>
          <p:cNvSpPr>
            <a:spLocks noGrp="1"/>
          </p:cNvSpPr>
          <p:nvPr>
            <p:ph type="ftr" sz="quarter" idx="11"/>
          </p:nvPr>
        </p:nvSpPr>
        <p:spPr/>
        <p:txBody>
          <a:bodyPr/>
          <a:lstStyle/>
          <a:p>
            <a:r>
              <a:rPr lang="en-US" dirty="0" smtClean="0"/>
              <a:t>Chapter 5: HTML Forms for Data Collection</a:t>
            </a:r>
            <a:endParaRPr lang="en-US" dirty="0"/>
          </a:p>
        </p:txBody>
      </p:sp>
    </p:spTree>
    <p:extLst>
      <p:ext uri="{BB962C8B-B14F-4D97-AF65-F5344CB8AC3E}">
        <p14:creationId xmlns:p14="http://schemas.microsoft.com/office/powerpoint/2010/main" val="3065686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HTML </a:t>
            </a:r>
            <a:r>
              <a:rPr lang="en-US" dirty="0" smtClean="0">
                <a:latin typeface="Courier New" pitchFamily="49" charset="0"/>
                <a:cs typeface="Courier New" pitchFamily="49" charset="0"/>
              </a:rPr>
              <a:t>form</a:t>
            </a:r>
            <a:r>
              <a:rPr lang="en-US" dirty="0" smtClean="0"/>
              <a:t> Element and</a:t>
            </a:r>
            <a:br>
              <a:rPr lang="en-US" dirty="0" smtClean="0"/>
            </a:br>
            <a:r>
              <a:rPr lang="en-US" dirty="0" smtClean="0"/>
              <a:t>Its </a:t>
            </a:r>
            <a:r>
              <a:rPr lang="en-US" dirty="0" smtClean="0">
                <a:latin typeface="Courier New" pitchFamily="49" charset="0"/>
                <a:cs typeface="Courier New" pitchFamily="49" charset="0"/>
              </a:rPr>
              <a:t>action</a:t>
            </a:r>
            <a:r>
              <a:rPr lang="en-US" dirty="0" smtClean="0"/>
              <a:t> and </a:t>
            </a:r>
            <a:r>
              <a:rPr lang="en-US" dirty="0" smtClean="0">
                <a:latin typeface="Courier New" pitchFamily="49" charset="0"/>
                <a:cs typeface="Courier New" pitchFamily="49" charset="0"/>
              </a:rPr>
              <a:t>method</a:t>
            </a:r>
            <a:r>
              <a:rPr lang="en-US" dirty="0" smtClean="0"/>
              <a:t> Attributes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To place a form on a web page we begin by inserting an HTML </a:t>
            </a:r>
            <a:r>
              <a:rPr lang="en-US" dirty="0" smtClean="0">
                <a:latin typeface="Courier New" pitchFamily="49" charset="0"/>
                <a:cs typeface="Courier New" pitchFamily="49" charset="0"/>
              </a:rPr>
              <a:t>form</a:t>
            </a:r>
            <a:r>
              <a:rPr lang="en-US" dirty="0" smtClean="0"/>
              <a:t> element at the appropriate location in our page markup.</a:t>
            </a:r>
          </a:p>
          <a:p>
            <a:r>
              <a:rPr lang="en-US" dirty="0" smtClean="0"/>
              <a:t>The </a:t>
            </a:r>
            <a:r>
              <a:rPr lang="en-US" dirty="0">
                <a:latin typeface="Courier New" pitchFamily="49" charset="0"/>
                <a:cs typeface="Courier New" pitchFamily="49" charset="0"/>
              </a:rPr>
              <a:t>form</a:t>
            </a:r>
            <a:r>
              <a:rPr lang="en-US" dirty="0" smtClean="0"/>
              <a:t> element by itself has no visual effect on the page display.</a:t>
            </a:r>
          </a:p>
          <a:p>
            <a:r>
              <a:rPr lang="en-US" dirty="0" smtClean="0"/>
              <a:t>Data-collection elements such as </a:t>
            </a:r>
            <a:r>
              <a:rPr lang="en-US" dirty="0">
                <a:latin typeface="Courier New" pitchFamily="49" charset="0"/>
                <a:cs typeface="Courier New" pitchFamily="49" charset="0"/>
              </a:rPr>
              <a:t>input</a:t>
            </a:r>
            <a:r>
              <a:rPr lang="en-US" dirty="0" smtClean="0"/>
              <a:t> and </a:t>
            </a:r>
            <a:r>
              <a:rPr lang="en-US">
                <a:latin typeface="Courier New" pitchFamily="49" charset="0"/>
                <a:cs typeface="Courier New" pitchFamily="49" charset="0"/>
              </a:rPr>
              <a:t>textarea</a:t>
            </a:r>
            <a:r>
              <a:rPr lang="en-US" dirty="0" smtClean="0"/>
              <a:t> are nested inside the </a:t>
            </a:r>
            <a:r>
              <a:rPr lang="en-US" dirty="0">
                <a:latin typeface="Courier New" pitchFamily="49" charset="0"/>
                <a:cs typeface="Courier New" pitchFamily="49" charset="0"/>
              </a:rPr>
              <a:t>form</a:t>
            </a:r>
            <a:r>
              <a:rPr lang="en-US" dirty="0" smtClean="0"/>
              <a:t> element.</a:t>
            </a:r>
          </a:p>
          <a:p>
            <a:r>
              <a:rPr lang="en-US" dirty="0" smtClean="0"/>
              <a:t>Both the </a:t>
            </a:r>
            <a:r>
              <a:rPr lang="en-US" dirty="0">
                <a:latin typeface="Courier New" pitchFamily="49" charset="0"/>
                <a:cs typeface="Courier New" pitchFamily="49" charset="0"/>
              </a:rPr>
              <a:t>form</a:t>
            </a:r>
            <a:r>
              <a:rPr lang="en-US" dirty="0" smtClean="0"/>
              <a:t> element itself and the data-collection elements it contains can be styled with CSS (or we can think of “form data” as “table </a:t>
            </a:r>
            <a:r>
              <a:rPr lang="en-US" smtClean="0"/>
              <a:t>data</a:t>
            </a:r>
            <a:r>
              <a:rPr lang="en-US" smtClean="0"/>
              <a:t>”).</a:t>
            </a:r>
            <a:endParaRPr lang="en-US" dirty="0" smtClean="0"/>
          </a:p>
          <a:p>
            <a:r>
              <a:rPr lang="en-US" dirty="0" smtClean="0"/>
              <a:t>A </a:t>
            </a:r>
            <a:r>
              <a:rPr lang="en-US" dirty="0">
                <a:latin typeface="Courier New" pitchFamily="49" charset="0"/>
                <a:cs typeface="Courier New" pitchFamily="49" charset="0"/>
              </a:rPr>
              <a:t>form</a:t>
            </a:r>
            <a:r>
              <a:rPr lang="en-US" dirty="0" smtClean="0"/>
              <a:t> element will also contain a </a:t>
            </a:r>
            <a:r>
              <a:rPr lang="en-US" dirty="0">
                <a:latin typeface="Courier New" pitchFamily="49" charset="0"/>
                <a:cs typeface="Courier New" pitchFamily="49" charset="0"/>
              </a:rPr>
              <a:t>submit</a:t>
            </a:r>
            <a:r>
              <a:rPr lang="en-US" dirty="0" smtClean="0"/>
              <a:t> button which a user will click to “submit” the form data.</a:t>
            </a:r>
          </a:p>
          <a:p>
            <a:r>
              <a:rPr lang="en-US" dirty="0" smtClean="0"/>
              <a:t>The </a:t>
            </a:r>
            <a:r>
              <a:rPr lang="en-US" dirty="0">
                <a:latin typeface="Courier New" pitchFamily="49" charset="0"/>
                <a:cs typeface="Courier New" pitchFamily="49" charset="0"/>
              </a:rPr>
              <a:t>form</a:t>
            </a:r>
            <a:r>
              <a:rPr lang="en-US" dirty="0" smtClean="0"/>
              <a:t> tag has an </a:t>
            </a:r>
            <a:r>
              <a:rPr lang="en-US" dirty="0">
                <a:latin typeface="Courier New" pitchFamily="49" charset="0"/>
                <a:cs typeface="Courier New" pitchFamily="49" charset="0"/>
              </a:rPr>
              <a:t>action</a:t>
            </a:r>
            <a:r>
              <a:rPr lang="en-US" dirty="0" smtClean="0"/>
              <a:t> attribute whose value says what to do when the </a:t>
            </a:r>
            <a:r>
              <a:rPr lang="en-US" dirty="0">
                <a:latin typeface="Courier New" pitchFamily="49" charset="0"/>
                <a:cs typeface="Courier New" pitchFamily="49" charset="0"/>
              </a:rPr>
              <a:t>submit</a:t>
            </a:r>
            <a:r>
              <a:rPr lang="en-US" dirty="0" smtClean="0"/>
              <a:t> button is activated.</a:t>
            </a:r>
          </a:p>
          <a:p>
            <a:r>
              <a:rPr lang="en-US" smtClean="0"/>
              <a:t>In </a:t>
            </a:r>
            <a:r>
              <a:rPr lang="en-US" smtClean="0"/>
              <a:t>HTML5 </a:t>
            </a:r>
            <a:r>
              <a:rPr lang="en-US" dirty="0" smtClean="0"/>
              <a:t>the </a:t>
            </a:r>
            <a:r>
              <a:rPr lang="en-US" dirty="0">
                <a:latin typeface="Courier New" pitchFamily="49" charset="0"/>
                <a:cs typeface="Courier New" pitchFamily="49" charset="0"/>
              </a:rPr>
              <a:t>action</a:t>
            </a:r>
            <a:r>
              <a:rPr lang="en-US" dirty="0" smtClean="0"/>
              <a:t> attribute may be omitted, but if present it must have a value (even just # to indicate no action).</a:t>
            </a:r>
          </a:p>
          <a:p>
            <a:r>
              <a:rPr lang="en-US" dirty="0" smtClean="0"/>
              <a:t>The </a:t>
            </a:r>
            <a:r>
              <a:rPr lang="en-US" dirty="0">
                <a:latin typeface="Courier New" pitchFamily="49" charset="0"/>
                <a:cs typeface="Courier New" pitchFamily="49" charset="0"/>
              </a:rPr>
              <a:t>form</a:t>
            </a:r>
            <a:r>
              <a:rPr lang="en-US" dirty="0" smtClean="0"/>
              <a:t> tag also has a </a:t>
            </a:r>
            <a:r>
              <a:rPr lang="en-US" dirty="0">
                <a:latin typeface="Courier New" pitchFamily="49" charset="0"/>
                <a:cs typeface="Courier New" pitchFamily="49" charset="0"/>
              </a:rPr>
              <a:t>method</a:t>
            </a:r>
            <a:r>
              <a:rPr lang="en-US" dirty="0" smtClean="0"/>
              <a:t> attribute whose value may be </a:t>
            </a:r>
            <a:r>
              <a:rPr lang="en-US" dirty="0">
                <a:latin typeface="Courier New" pitchFamily="49" charset="0"/>
                <a:cs typeface="Courier New" pitchFamily="49" charset="0"/>
              </a:rPr>
              <a:t>GET</a:t>
            </a:r>
            <a:r>
              <a:rPr lang="en-US" dirty="0" smtClean="0"/>
              <a:t> or </a:t>
            </a:r>
            <a:r>
              <a:rPr lang="en-US" dirty="0">
                <a:latin typeface="Courier New" pitchFamily="49" charset="0"/>
                <a:cs typeface="Courier New" pitchFamily="49" charset="0"/>
              </a:rPr>
              <a:t>POST</a:t>
            </a:r>
            <a:r>
              <a:rPr lang="en-US" dirty="0" smtClean="0"/>
              <a:t>, indicating how the data will be transferred to the server. We ignore that attribute as well in this chapter and come back to it in Chapter 8.</a:t>
            </a:r>
          </a:p>
        </p:txBody>
      </p:sp>
      <p:sp>
        <p:nvSpPr>
          <p:cNvPr id="4" name="Footer Placeholder 3"/>
          <p:cNvSpPr>
            <a:spLocks noGrp="1"/>
          </p:cNvSpPr>
          <p:nvPr>
            <p:ph type="ftr" sz="quarter" idx="11"/>
          </p:nvPr>
        </p:nvSpPr>
        <p:spPr/>
        <p:txBody>
          <a:bodyPr/>
          <a:lstStyle/>
          <a:p>
            <a:r>
              <a:rPr lang="en-US" dirty="0" smtClean="0"/>
              <a:t>Chapter 5: HTML Forms for Data Collection</a:t>
            </a:r>
            <a:endParaRPr lang="en-US" dirty="0"/>
          </a:p>
        </p:txBody>
      </p:sp>
    </p:spTree>
    <p:extLst>
      <p:ext uri="{BB962C8B-B14F-4D97-AF65-F5344CB8AC3E}">
        <p14:creationId xmlns:p14="http://schemas.microsoft.com/office/powerpoint/2010/main" val="2902307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Body Mass Index (BMI) Calculator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Our first form will be used to compute a user’s </a:t>
            </a:r>
            <a:r>
              <a:rPr lang="en-US" i="1" dirty="0" smtClean="0"/>
              <a:t>body mass index</a:t>
            </a:r>
            <a:r>
              <a:rPr lang="en-US" dirty="0" smtClean="0"/>
              <a:t>.</a:t>
            </a:r>
          </a:p>
          <a:p>
            <a:r>
              <a:rPr lang="en-US" dirty="0" smtClean="0"/>
              <a:t>A person’s body mass index is a quantity computed from that person’s height and weight. </a:t>
            </a:r>
          </a:p>
          <a:p>
            <a:r>
              <a:rPr lang="en-US" dirty="0" smtClean="0"/>
              <a:t>BMI can be used as an indicator of total body fat.</a:t>
            </a:r>
          </a:p>
          <a:p>
            <a:r>
              <a:rPr lang="en-US" dirty="0"/>
              <a:t>For more information and the formula on which our calculator is based see the website </a:t>
            </a:r>
            <a:r>
              <a:rPr lang="en-US" dirty="0" smtClean="0"/>
              <a:t>of </a:t>
            </a:r>
            <a:r>
              <a:rPr lang="en-US" dirty="0"/>
              <a:t>the National Institute of Health:</a:t>
            </a:r>
            <a:r>
              <a:rPr lang="en-US"/>
              <a:t/>
            </a:r>
            <a:br>
              <a:rPr lang="en-US"/>
            </a:br>
            <a:r>
              <a:rPr lang="en-US"/>
              <a:t>http://</a:t>
            </a:r>
            <a:r>
              <a:rPr lang="en-US"/>
              <a:t>www.nhlbi.nih.gov/health/educational</a:t>
            </a:r>
            <a:r>
              <a:rPr lang="en-US" smtClean="0"/>
              <a:t>/</a:t>
            </a:r>
            <a:br>
              <a:rPr lang="en-US" smtClean="0"/>
            </a:br>
            <a:r>
              <a:rPr lang="en-US" smtClean="0"/>
              <a:t>lose_wt/BMI/bmicalc.htm</a:t>
            </a:r>
            <a:r>
              <a:rPr lang="en-US" dirty="0" smtClean="0"/>
              <a:t/>
            </a:r>
            <a:br>
              <a:rPr lang="en-US" dirty="0" smtClean="0"/>
            </a:br>
            <a:endParaRPr lang="en-US" dirty="0"/>
          </a:p>
        </p:txBody>
      </p:sp>
      <p:sp>
        <p:nvSpPr>
          <p:cNvPr id="4" name="Footer Placeholder 3"/>
          <p:cNvSpPr>
            <a:spLocks noGrp="1"/>
          </p:cNvSpPr>
          <p:nvPr>
            <p:ph type="ftr" sz="quarter" idx="11"/>
          </p:nvPr>
        </p:nvSpPr>
        <p:spPr/>
        <p:txBody>
          <a:bodyPr/>
          <a:lstStyle/>
          <a:p>
            <a:r>
              <a:rPr lang="en-US" dirty="0" smtClean="0"/>
              <a:t>Chapter 5: HTML Forms for Data Collection</a:t>
            </a:r>
            <a:endParaRPr lang="en-US" dirty="0"/>
          </a:p>
        </p:txBody>
      </p:sp>
    </p:spTree>
    <p:extLst>
      <p:ext uri="{BB962C8B-B14F-4D97-AF65-F5344CB8AC3E}">
        <p14:creationId xmlns:p14="http://schemas.microsoft.com/office/powerpoint/2010/main" val="2066218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Pass at a BMI Calculator:</a:t>
            </a:r>
            <a:br>
              <a:rPr lang="en-US" dirty="0" smtClean="0"/>
            </a:br>
            <a:r>
              <a:rPr lang="en-US" sz="3100" dirty="0" smtClean="0"/>
              <a:t>Display of </a:t>
            </a:r>
            <a:r>
              <a:rPr lang="en-US" sz="3100" dirty="0" smtClean="0">
                <a:latin typeface="Courier New" pitchFamily="49" charset="0"/>
                <a:cs typeface="Courier New" pitchFamily="49" charset="0"/>
              </a:rPr>
              <a:t>bmi1.html</a:t>
            </a:r>
            <a:r>
              <a:rPr lang="en-US" sz="3100" dirty="0" smtClean="0"/>
              <a:t> with Its Empty form Element</a:t>
            </a:r>
            <a:endParaRPr lang="en-US" sz="31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0458" y="2133600"/>
            <a:ext cx="4908809" cy="2371725"/>
          </a:xfrm>
        </p:spPr>
      </p:pic>
      <p:sp>
        <p:nvSpPr>
          <p:cNvPr id="4" name="Footer Placeholder 3"/>
          <p:cNvSpPr>
            <a:spLocks noGrp="1"/>
          </p:cNvSpPr>
          <p:nvPr>
            <p:ph type="ftr" sz="quarter" idx="11"/>
          </p:nvPr>
        </p:nvSpPr>
        <p:spPr/>
        <p:txBody>
          <a:bodyPr/>
          <a:lstStyle/>
          <a:p>
            <a:r>
              <a:rPr lang="en-US" dirty="0" smtClean="0"/>
              <a:t>Chapter 5: HTML Forms for Data Collection</a:t>
            </a:r>
            <a:endParaRPr lang="en-US" dirty="0"/>
          </a:p>
        </p:txBody>
      </p:sp>
    </p:spTree>
    <p:extLst>
      <p:ext uri="{BB962C8B-B14F-4D97-AF65-F5344CB8AC3E}">
        <p14:creationId xmlns:p14="http://schemas.microsoft.com/office/powerpoint/2010/main" val="4214358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Markup from </a:t>
            </a:r>
            <a:r>
              <a:rPr lang="en-US" dirty="0" smtClean="0">
                <a:latin typeface="Courier New" pitchFamily="49" charset="0"/>
                <a:cs typeface="Courier New" pitchFamily="49" charset="0"/>
              </a:rPr>
              <a:t>bmi1.html</a:t>
            </a:r>
            <a:endParaRPr lang="en-US" dirty="0">
              <a:latin typeface="Courier New" pitchFamily="49" charset="0"/>
              <a:cs typeface="Courier New" pitchFamily="49" charset="0"/>
            </a:endParaRPr>
          </a:p>
        </p:txBody>
      </p:sp>
      <p:sp>
        <p:nvSpPr>
          <p:cNvPr id="3" name="Content Placeholder 2"/>
          <p:cNvSpPr>
            <a:spLocks noGrp="1"/>
          </p:cNvSpPr>
          <p:nvPr>
            <p:ph idx="1"/>
          </p:nvPr>
        </p:nvSpPr>
        <p:spPr/>
        <p:txBody>
          <a:bodyPr>
            <a:normAutofit fontScale="32500" lnSpcReduction="20000"/>
          </a:bodyPr>
          <a:lstStyle/>
          <a:p>
            <a:pPr marL="0" indent="0">
              <a:buNone/>
            </a:pPr>
            <a:r>
              <a:rPr lang="en-US" sz="3700" dirty="0">
                <a:latin typeface="Courier New" pitchFamily="49" charset="0"/>
                <a:cs typeface="Courier New" pitchFamily="49" charset="0"/>
              </a:rPr>
              <a:t>&lt;!DOCTYPE html&gt;</a:t>
            </a:r>
          </a:p>
          <a:p>
            <a:pPr marL="0" indent="0">
              <a:buNone/>
            </a:pPr>
            <a:r>
              <a:rPr lang="en-US" sz="3700" dirty="0">
                <a:latin typeface="Courier New" pitchFamily="49" charset="0"/>
                <a:cs typeface="Courier New" pitchFamily="49" charset="0"/>
              </a:rPr>
              <a:t>&lt;!-- bmi1.html --&gt;</a:t>
            </a:r>
          </a:p>
          <a:p>
            <a:pPr marL="0" indent="0">
              <a:buNone/>
            </a:pPr>
            <a:r>
              <a:rPr lang="en-US" sz="3700" dirty="0">
                <a:latin typeface="Courier New" pitchFamily="49" charset="0"/>
                <a:cs typeface="Courier New" pitchFamily="49" charset="0"/>
              </a:rPr>
              <a:t>&lt;html lang="en"&gt;</a:t>
            </a:r>
          </a:p>
          <a:p>
            <a:pPr marL="0" indent="0">
              <a:buNone/>
            </a:pPr>
            <a:r>
              <a:rPr lang="en-US" sz="3700" dirty="0">
                <a:latin typeface="Courier New" pitchFamily="49" charset="0"/>
                <a:cs typeface="Courier New" pitchFamily="49" charset="0"/>
              </a:rPr>
              <a:t>  &lt;head&gt;</a:t>
            </a:r>
          </a:p>
          <a:p>
            <a:pPr marL="0" indent="0">
              <a:buNone/>
            </a:pPr>
            <a:r>
              <a:rPr lang="en-US" sz="3700" dirty="0">
                <a:latin typeface="Courier New" pitchFamily="49" charset="0"/>
                <a:cs typeface="Courier New" pitchFamily="49" charset="0"/>
              </a:rPr>
              <a:t>    &lt;meta charset="utf-8"&gt;</a:t>
            </a:r>
          </a:p>
          <a:p>
            <a:pPr marL="0" indent="0">
              <a:buNone/>
            </a:pPr>
            <a:r>
              <a:rPr lang="en-US" sz="3700" dirty="0">
                <a:latin typeface="Courier New" pitchFamily="49" charset="0"/>
                <a:cs typeface="Courier New" pitchFamily="49" charset="0"/>
              </a:rPr>
              <a:t>    &lt;title&gt;Body Mass Index Calculator&lt;/title&gt;</a:t>
            </a:r>
          </a:p>
          <a:p>
            <a:pPr marL="0" indent="0">
              <a:buNone/>
            </a:pPr>
            <a:r>
              <a:rPr lang="en-US" sz="3700" dirty="0">
                <a:latin typeface="Courier New" pitchFamily="49" charset="0"/>
                <a:cs typeface="Courier New" pitchFamily="49" charset="0"/>
              </a:rPr>
              <a:t>  &lt;/head&gt;</a:t>
            </a:r>
          </a:p>
          <a:p>
            <a:pPr marL="0" indent="0">
              <a:buNone/>
            </a:pPr>
            <a:r>
              <a:rPr lang="en-US" sz="3700" dirty="0">
                <a:latin typeface="Courier New" pitchFamily="49" charset="0"/>
                <a:cs typeface="Courier New" pitchFamily="49" charset="0"/>
              </a:rPr>
              <a:t>  &lt;body&gt;</a:t>
            </a:r>
          </a:p>
          <a:p>
            <a:pPr marL="0" indent="0">
              <a:buNone/>
            </a:pPr>
            <a:r>
              <a:rPr lang="en-US" sz="3700" dirty="0">
                <a:latin typeface="Courier New" pitchFamily="49" charset="0"/>
                <a:cs typeface="Courier New" pitchFamily="49" charset="0"/>
              </a:rPr>
              <a:t>    &lt;main&gt;</a:t>
            </a:r>
          </a:p>
          <a:p>
            <a:pPr marL="0" indent="0">
              <a:buNone/>
            </a:pPr>
            <a:r>
              <a:rPr lang="en-US" sz="3700" dirty="0">
                <a:latin typeface="Courier New" pitchFamily="49" charset="0"/>
                <a:cs typeface="Courier New" pitchFamily="49" charset="0"/>
              </a:rPr>
              <a:t>      &lt;center&gt;&lt;h4&gt;Body Mass Index Calculator&lt;/h4&gt;&lt;/center&gt;</a:t>
            </a:r>
          </a:p>
          <a:p>
            <a:pPr marL="0" indent="0">
              <a:buNone/>
            </a:pPr>
            <a:r>
              <a:rPr lang="en-US" sz="3700" dirty="0">
                <a:latin typeface="Courier New" pitchFamily="49" charset="0"/>
                <a:cs typeface="Courier New" pitchFamily="49" charset="0"/>
              </a:rPr>
              <a:t>      &lt;p&gt;Body Mass Index (BMI) is used as an indicator of total body fat.&lt;/p&gt;</a:t>
            </a:r>
          </a:p>
          <a:p>
            <a:pPr marL="0" indent="0">
              <a:buNone/>
            </a:pPr>
            <a:r>
              <a:rPr lang="en-US" sz="3700" dirty="0">
                <a:latin typeface="Courier New" pitchFamily="49" charset="0"/>
                <a:cs typeface="Courier New" pitchFamily="49" charset="0"/>
              </a:rPr>
              <a:t>      </a:t>
            </a:r>
            <a:r>
              <a:rPr lang="en-US" sz="3700" dirty="0">
                <a:solidFill>
                  <a:srgbClr val="FF0000"/>
                </a:solidFill>
                <a:latin typeface="Courier New" pitchFamily="49" charset="0"/>
                <a:cs typeface="Courier New" pitchFamily="49" charset="0"/>
              </a:rPr>
              <a:t>&lt;form id="bmiForm"&gt;</a:t>
            </a:r>
          </a:p>
          <a:p>
            <a:pPr marL="0" indent="0">
              <a:buNone/>
            </a:pPr>
            <a:r>
              <a:rPr lang="en-US" sz="3700" dirty="0">
                <a:solidFill>
                  <a:srgbClr val="FF0000"/>
                </a:solidFill>
                <a:latin typeface="Courier New" pitchFamily="49" charset="0"/>
                <a:cs typeface="Courier New" pitchFamily="49" charset="0"/>
              </a:rPr>
              <a:t>      &lt;/form&gt;</a:t>
            </a:r>
          </a:p>
          <a:p>
            <a:pPr marL="0" indent="0">
              <a:buNone/>
            </a:pPr>
            <a:r>
              <a:rPr lang="en-US" sz="3700" dirty="0">
                <a:latin typeface="Courier New" pitchFamily="49" charset="0"/>
                <a:cs typeface="Courier New" pitchFamily="49" charset="0"/>
              </a:rPr>
              <a:t>      &lt;p&gt;Total body fat is correlated to the risk of certain </a:t>
            </a:r>
            <a:r>
              <a:rPr lang="en-US" sz="3700" dirty="0" smtClean="0">
                <a:latin typeface="Courier New" pitchFamily="49" charset="0"/>
                <a:cs typeface="Courier New" pitchFamily="49" charset="0"/>
              </a:rPr>
              <a:t>diseases ... &lt;/p</a:t>
            </a:r>
            <a:r>
              <a:rPr lang="en-US" sz="3700" dirty="0">
                <a:latin typeface="Courier New" pitchFamily="49" charset="0"/>
                <a:cs typeface="Courier New" pitchFamily="49" charset="0"/>
              </a:rPr>
              <a:t>&gt;</a:t>
            </a:r>
          </a:p>
          <a:p>
            <a:pPr marL="0" indent="0">
              <a:buNone/>
            </a:pPr>
            <a:r>
              <a:rPr lang="en-US" sz="3700" dirty="0">
                <a:latin typeface="Courier New" pitchFamily="49" charset="0"/>
                <a:cs typeface="Courier New" pitchFamily="49" charset="0"/>
              </a:rPr>
              <a:t>      &lt;p&gt;More information can be found at the</a:t>
            </a:r>
          </a:p>
          <a:p>
            <a:pPr marL="0" indent="0">
              <a:buNone/>
            </a:pPr>
            <a:r>
              <a:rPr lang="en-US" sz="3700" dirty="0">
                <a:latin typeface="Courier New" pitchFamily="49" charset="0"/>
                <a:cs typeface="Courier New" pitchFamily="49" charset="0"/>
              </a:rPr>
              <a:t>      &lt;a href="http://www.nhlbisupport.com/bmi/bmicalc.htm"&gt;National</a:t>
            </a:r>
          </a:p>
          <a:p>
            <a:pPr marL="0" indent="0">
              <a:buNone/>
            </a:pPr>
            <a:r>
              <a:rPr lang="en-US" sz="3700" dirty="0">
                <a:latin typeface="Courier New" pitchFamily="49" charset="0"/>
                <a:cs typeface="Courier New" pitchFamily="49" charset="0"/>
              </a:rPr>
              <a:t>      Institute of Health&lt;/a&gt; website. Our calculator is based on the</a:t>
            </a:r>
          </a:p>
          <a:p>
            <a:pPr marL="0" indent="0">
              <a:buNone/>
            </a:pPr>
            <a:r>
              <a:rPr lang="en-US" sz="3700" dirty="0">
                <a:latin typeface="Courier New" pitchFamily="49" charset="0"/>
                <a:cs typeface="Courier New" pitchFamily="49" charset="0"/>
              </a:rPr>
              <a:t>      formula obtained from this site.&lt;/p&gt;</a:t>
            </a:r>
          </a:p>
          <a:p>
            <a:pPr marL="0" indent="0">
              <a:buNone/>
            </a:pPr>
            <a:r>
              <a:rPr lang="en-US" sz="3700" dirty="0">
                <a:latin typeface="Courier New" pitchFamily="49" charset="0"/>
                <a:cs typeface="Courier New" pitchFamily="49" charset="0"/>
              </a:rPr>
              <a:t>    &lt;/main&gt;</a:t>
            </a:r>
          </a:p>
          <a:p>
            <a:pPr marL="0" indent="0">
              <a:buNone/>
            </a:pPr>
            <a:r>
              <a:rPr lang="en-US" sz="3700" dirty="0">
                <a:latin typeface="Courier New" pitchFamily="49" charset="0"/>
                <a:cs typeface="Courier New" pitchFamily="49" charset="0"/>
              </a:rPr>
              <a:t>  &lt;/body&gt;</a:t>
            </a:r>
          </a:p>
          <a:p>
            <a:pPr marL="0" indent="0">
              <a:buNone/>
            </a:pPr>
            <a:r>
              <a:rPr lang="en-US" sz="3700" dirty="0">
                <a:latin typeface="Courier New" pitchFamily="49" charset="0"/>
                <a:cs typeface="Courier New" pitchFamily="49" charset="0"/>
              </a:rPr>
              <a:t>&lt;/html&gt;</a:t>
            </a: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Chapter 5: HTML Forms for Data Collection</a:t>
            </a:r>
            <a:endParaRPr lang="en-US" dirty="0"/>
          </a:p>
        </p:txBody>
      </p:sp>
    </p:spTree>
    <p:extLst>
      <p:ext uri="{BB962C8B-B14F-4D97-AF65-F5344CB8AC3E}">
        <p14:creationId xmlns:p14="http://schemas.microsoft.com/office/powerpoint/2010/main" val="2235819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 Pass at a BMI Calculator:</a:t>
            </a:r>
            <a:br>
              <a:rPr lang="en-US" dirty="0" smtClean="0"/>
            </a:br>
            <a:r>
              <a:rPr lang="en-US" dirty="0" smtClean="0"/>
              <a:t>Display of </a:t>
            </a:r>
            <a:r>
              <a:rPr lang="en-US" dirty="0" smtClean="0">
                <a:latin typeface="Courier New" pitchFamily="49" charset="0"/>
                <a:cs typeface="Courier New" pitchFamily="49" charset="0"/>
              </a:rPr>
              <a:t>bmi2.html</a:t>
            </a:r>
            <a:endParaRPr lang="en-US" dirty="0">
              <a:latin typeface="Courier New" pitchFamily="49" charset="0"/>
              <a:cs typeface="Courier New" pitchFamily="49"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1145" y="2086769"/>
            <a:ext cx="4901709" cy="3552825"/>
          </a:xfrm>
        </p:spPr>
      </p:pic>
      <p:sp>
        <p:nvSpPr>
          <p:cNvPr id="4" name="Footer Placeholder 3"/>
          <p:cNvSpPr>
            <a:spLocks noGrp="1"/>
          </p:cNvSpPr>
          <p:nvPr>
            <p:ph type="ftr" sz="quarter" idx="11"/>
          </p:nvPr>
        </p:nvSpPr>
        <p:spPr/>
        <p:txBody>
          <a:bodyPr/>
          <a:lstStyle/>
          <a:p>
            <a:r>
              <a:rPr lang="en-US" dirty="0" smtClean="0"/>
              <a:t>Chapter 5: HTML Forms for Data Collection</a:t>
            </a:r>
            <a:endParaRPr lang="en-US" dirty="0"/>
          </a:p>
        </p:txBody>
      </p:sp>
    </p:spTree>
    <p:extLst>
      <p:ext uri="{BB962C8B-B14F-4D97-AF65-F5344CB8AC3E}">
        <p14:creationId xmlns:p14="http://schemas.microsoft.com/office/powerpoint/2010/main" val="2739794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 Markup from </a:t>
            </a:r>
            <a:r>
              <a:rPr lang="en-US" dirty="0" smtClean="0">
                <a:latin typeface="Courier New" pitchFamily="49" charset="0"/>
                <a:cs typeface="Courier New" pitchFamily="49" charset="0"/>
              </a:rPr>
              <a:t>bmi2.html</a:t>
            </a:r>
            <a:r>
              <a:rPr lang="en-US" dirty="0" smtClean="0"/>
              <a:t>:</a:t>
            </a:r>
            <a:br>
              <a:rPr lang="en-US" dirty="0" smtClean="0"/>
            </a:br>
            <a:r>
              <a:rPr lang="en-US" sz="2700" dirty="0" smtClean="0"/>
              <a:t>Shows </a:t>
            </a:r>
            <a:r>
              <a:rPr lang="en-US" sz="2700" dirty="0" smtClean="0">
                <a:latin typeface="Courier New" pitchFamily="49" charset="0"/>
                <a:cs typeface="Courier New" pitchFamily="49" charset="0"/>
              </a:rPr>
              <a:t>text</a:t>
            </a:r>
            <a:r>
              <a:rPr lang="en-US" sz="2700" dirty="0" smtClean="0"/>
              <a:t>, </a:t>
            </a:r>
            <a:r>
              <a:rPr lang="en-US" sz="2700" dirty="0" smtClean="0">
                <a:latin typeface="Courier New" pitchFamily="49" charset="0"/>
                <a:cs typeface="Courier New" pitchFamily="49" charset="0"/>
              </a:rPr>
              <a:t>radio</a:t>
            </a:r>
            <a:r>
              <a:rPr lang="en-US" sz="2700" dirty="0" smtClean="0"/>
              <a:t>, and </a:t>
            </a:r>
            <a:r>
              <a:rPr lang="en-US" sz="2700" dirty="0" smtClean="0">
                <a:latin typeface="Courier New" pitchFamily="49" charset="0"/>
                <a:cs typeface="Courier New" pitchFamily="49" charset="0"/>
              </a:rPr>
              <a:t>checkbox</a:t>
            </a:r>
            <a:r>
              <a:rPr lang="en-US" sz="2700" dirty="0" smtClean="0"/>
              <a:t> </a:t>
            </a:r>
            <a:r>
              <a:rPr lang="en-US" sz="2700" dirty="0" smtClean="0">
                <a:latin typeface="Courier New" pitchFamily="49" charset="0"/>
                <a:cs typeface="Courier New" pitchFamily="49" charset="0"/>
              </a:rPr>
              <a:t>input</a:t>
            </a:r>
            <a:r>
              <a:rPr lang="en-US" sz="2700" dirty="0" smtClean="0"/>
              <a:t> Elements</a:t>
            </a:r>
            <a:endParaRPr lang="en-US" sz="2700" dirty="0"/>
          </a:p>
        </p:txBody>
      </p:sp>
      <p:sp>
        <p:nvSpPr>
          <p:cNvPr id="3" name="Content Placeholder 2"/>
          <p:cNvSpPr>
            <a:spLocks noGrp="1"/>
          </p:cNvSpPr>
          <p:nvPr>
            <p:ph idx="1"/>
          </p:nvPr>
        </p:nvSpPr>
        <p:spPr/>
        <p:txBody>
          <a:bodyPr>
            <a:noAutofit/>
          </a:bodyPr>
          <a:lstStyle/>
          <a:p>
            <a:pPr marL="0" indent="0">
              <a:buNone/>
            </a:pPr>
            <a:r>
              <a:rPr lang="en-US" sz="900" dirty="0"/>
              <a:t> </a:t>
            </a:r>
            <a:r>
              <a:rPr lang="en-US" sz="900" dirty="0">
                <a:latin typeface="Courier New" pitchFamily="49" charset="0"/>
                <a:cs typeface="Courier New" pitchFamily="49" charset="0"/>
              </a:rPr>
              <a:t> </a:t>
            </a:r>
            <a:r>
              <a:rPr lang="en-US" sz="900" dirty="0" smtClean="0">
                <a:latin typeface="Courier New" pitchFamily="49" charset="0"/>
                <a:cs typeface="Courier New" pitchFamily="49" charset="0"/>
              </a:rPr>
              <a:t>    &lt;</a:t>
            </a:r>
            <a:r>
              <a:rPr lang="en-US" sz="900" dirty="0">
                <a:latin typeface="Courier New" pitchFamily="49" charset="0"/>
                <a:cs typeface="Courier New" pitchFamily="49" charset="0"/>
              </a:rPr>
              <a:t>form id="bmiForm"&gt;</a:t>
            </a:r>
          </a:p>
          <a:p>
            <a:pPr marL="0" indent="0">
              <a:buNone/>
            </a:pPr>
            <a:r>
              <a:rPr lang="en-US" sz="900" dirty="0">
                <a:latin typeface="Courier New" pitchFamily="49" charset="0"/>
                <a:cs typeface="Courier New" pitchFamily="49" charset="0"/>
              </a:rPr>
              <a:t>        &lt;table&gt;</a:t>
            </a:r>
          </a:p>
          <a:p>
            <a:pPr marL="0" indent="0">
              <a:buNone/>
            </a:pPr>
            <a:r>
              <a:rPr lang="en-US" sz="900" dirty="0">
                <a:latin typeface="Courier New" pitchFamily="49" charset="0"/>
                <a:cs typeface="Courier New" pitchFamily="49" charset="0"/>
              </a:rPr>
              <a:t>          &lt;tr&gt;</a:t>
            </a:r>
          </a:p>
          <a:p>
            <a:pPr marL="0" indent="0">
              <a:buNone/>
            </a:pPr>
            <a:r>
              <a:rPr lang="en-US" sz="900" dirty="0">
                <a:latin typeface="Courier New" pitchFamily="49" charset="0"/>
                <a:cs typeface="Courier New" pitchFamily="49" charset="0"/>
              </a:rPr>
              <a:t>            &lt;td&gt;Height:&lt;/td&gt;</a:t>
            </a:r>
          </a:p>
          <a:p>
            <a:pPr marL="0" indent="0">
              <a:buNone/>
            </a:pPr>
            <a:r>
              <a:rPr lang="en-US" sz="900" dirty="0">
                <a:latin typeface="Courier New" pitchFamily="49" charset="0"/>
                <a:cs typeface="Courier New" pitchFamily="49" charset="0"/>
              </a:rPr>
              <a:t>            &lt;td&gt;&lt;input type="text" name="height" size="7"&gt;&lt;/td&gt;</a:t>
            </a:r>
          </a:p>
          <a:p>
            <a:pPr marL="0" indent="0">
              <a:buNone/>
            </a:pPr>
            <a:r>
              <a:rPr lang="en-US" sz="900" dirty="0">
                <a:latin typeface="Courier New" pitchFamily="49" charset="0"/>
                <a:cs typeface="Courier New" pitchFamily="49" charset="0"/>
              </a:rPr>
              <a:t>            &lt;td&gt;Units:&lt;/td&gt;</a:t>
            </a:r>
          </a:p>
          <a:p>
            <a:pPr marL="0" indent="0">
              <a:buNone/>
            </a:pPr>
            <a:r>
              <a:rPr lang="en-US" sz="900" dirty="0">
                <a:latin typeface="Courier New" pitchFamily="49" charset="0"/>
                <a:cs typeface="Courier New" pitchFamily="49" charset="0"/>
              </a:rPr>
              <a:t>            &lt;td&gt;&lt;input type="radio" name="heightUnit" value="in"&gt; inches&lt;/td&gt;</a:t>
            </a:r>
          </a:p>
          <a:p>
            <a:pPr marL="0" indent="0">
              <a:buNone/>
            </a:pPr>
            <a:r>
              <a:rPr lang="en-US" sz="900" dirty="0">
                <a:latin typeface="Courier New" pitchFamily="49" charset="0"/>
                <a:cs typeface="Courier New" pitchFamily="49" charset="0"/>
              </a:rPr>
              <a:t>            &lt;td&gt;&lt;input type="radio" name="heightUnit" value="cm"&gt;</a:t>
            </a:r>
          </a:p>
          <a:p>
            <a:pPr marL="0" indent="0">
              <a:buNone/>
            </a:pPr>
            <a:r>
              <a:rPr lang="en-US" sz="900" dirty="0">
                <a:latin typeface="Courier New" pitchFamily="49" charset="0"/>
                <a:cs typeface="Courier New" pitchFamily="49" charset="0"/>
              </a:rPr>
              <a:t>            centimeters&lt;/td&gt;</a:t>
            </a:r>
          </a:p>
          <a:p>
            <a:pPr marL="0" indent="0">
              <a:buNone/>
            </a:pPr>
            <a:r>
              <a:rPr lang="en-US" sz="900" dirty="0">
                <a:latin typeface="Courier New" pitchFamily="49" charset="0"/>
                <a:cs typeface="Courier New" pitchFamily="49" charset="0"/>
              </a:rPr>
              <a:t>          &lt;/tr&gt;</a:t>
            </a:r>
          </a:p>
          <a:p>
            <a:pPr marL="0" indent="0">
              <a:buNone/>
            </a:pPr>
            <a:r>
              <a:rPr lang="en-US" sz="900" dirty="0">
                <a:latin typeface="Courier New" pitchFamily="49" charset="0"/>
                <a:cs typeface="Courier New" pitchFamily="49" charset="0"/>
              </a:rPr>
              <a:t>          &lt;tr&gt;</a:t>
            </a:r>
          </a:p>
          <a:p>
            <a:pPr marL="0" indent="0">
              <a:buNone/>
            </a:pPr>
            <a:r>
              <a:rPr lang="en-US" sz="900" dirty="0">
                <a:latin typeface="Courier New" pitchFamily="49" charset="0"/>
                <a:cs typeface="Courier New" pitchFamily="49" charset="0"/>
              </a:rPr>
              <a:t>            &lt;td&gt;Weight:&lt;/td&gt;</a:t>
            </a:r>
          </a:p>
          <a:p>
            <a:pPr marL="0" indent="0">
              <a:buNone/>
            </a:pPr>
            <a:r>
              <a:rPr lang="en-US" sz="900" dirty="0">
                <a:latin typeface="Courier New" pitchFamily="49" charset="0"/>
                <a:cs typeface="Courier New" pitchFamily="49" charset="0"/>
              </a:rPr>
              <a:t>            &lt;td&gt;&lt;input type="text" name="weight" size="7"&gt;&lt;/td&gt;</a:t>
            </a:r>
          </a:p>
          <a:p>
            <a:pPr marL="0" indent="0">
              <a:buNone/>
            </a:pPr>
            <a:r>
              <a:rPr lang="en-US" sz="900" dirty="0">
                <a:latin typeface="Courier New" pitchFamily="49" charset="0"/>
                <a:cs typeface="Courier New" pitchFamily="49" charset="0"/>
              </a:rPr>
              <a:t>            &lt;td&gt;Units:&lt;/td&gt;</a:t>
            </a:r>
          </a:p>
          <a:p>
            <a:pPr marL="0" indent="0">
              <a:buNone/>
            </a:pPr>
            <a:r>
              <a:rPr lang="en-US" sz="900" dirty="0">
                <a:latin typeface="Courier New" pitchFamily="49" charset="0"/>
                <a:cs typeface="Courier New" pitchFamily="49" charset="0"/>
              </a:rPr>
              <a:t>            &lt;td&gt;&lt;input type="radio" name="weightUnit" value="lb"&gt;</a:t>
            </a:r>
          </a:p>
          <a:p>
            <a:pPr marL="0" indent="0">
              <a:buNone/>
            </a:pPr>
            <a:r>
              <a:rPr lang="en-US" sz="900" dirty="0">
                <a:latin typeface="Courier New" pitchFamily="49" charset="0"/>
                <a:cs typeface="Courier New" pitchFamily="49" charset="0"/>
              </a:rPr>
              <a:t>              pounds&lt;/td&gt;</a:t>
            </a:r>
          </a:p>
          <a:p>
            <a:pPr marL="0" indent="0">
              <a:buNone/>
            </a:pPr>
            <a:r>
              <a:rPr lang="en-US" sz="900" dirty="0">
                <a:latin typeface="Courier New" pitchFamily="49" charset="0"/>
                <a:cs typeface="Courier New" pitchFamily="49" charset="0"/>
              </a:rPr>
              <a:t>            &lt;td&gt;&lt;input type="radio" name="weightUnit" value="kg"&gt;</a:t>
            </a:r>
          </a:p>
          <a:p>
            <a:pPr marL="0" indent="0">
              <a:buNone/>
            </a:pPr>
            <a:r>
              <a:rPr lang="en-US" sz="900" dirty="0">
                <a:latin typeface="Courier New" pitchFamily="49" charset="0"/>
                <a:cs typeface="Courier New" pitchFamily="49" charset="0"/>
              </a:rPr>
              <a:t>              kilograms&lt;/td&gt;</a:t>
            </a:r>
          </a:p>
          <a:p>
            <a:pPr marL="0" indent="0">
              <a:buNone/>
            </a:pPr>
            <a:r>
              <a:rPr lang="en-US" sz="900" dirty="0">
                <a:latin typeface="Courier New" pitchFamily="49" charset="0"/>
                <a:cs typeface="Courier New" pitchFamily="49" charset="0"/>
              </a:rPr>
              <a:t>          &lt;/tr&gt;</a:t>
            </a:r>
          </a:p>
          <a:p>
            <a:pPr marL="0" indent="0">
              <a:buNone/>
            </a:pPr>
            <a:r>
              <a:rPr lang="en-US" sz="900" dirty="0">
                <a:latin typeface="Courier New" pitchFamily="49" charset="0"/>
                <a:cs typeface="Courier New" pitchFamily="49" charset="0"/>
              </a:rPr>
              <a:t>          &lt;tr&gt;</a:t>
            </a:r>
          </a:p>
          <a:p>
            <a:pPr marL="0" indent="0">
              <a:buNone/>
            </a:pPr>
            <a:r>
              <a:rPr lang="en-US" sz="900" dirty="0">
                <a:latin typeface="Courier New" pitchFamily="49" charset="0"/>
                <a:cs typeface="Courier New" pitchFamily="49" charset="0"/>
              </a:rPr>
              <a:t>            &lt;td colspan="5"&gt;Please check here if you want a detailed</a:t>
            </a:r>
          </a:p>
          <a:p>
            <a:pPr marL="0" indent="0">
              <a:buNone/>
            </a:pPr>
            <a:r>
              <a:rPr lang="en-US" sz="900" dirty="0">
                <a:latin typeface="Courier New" pitchFamily="49" charset="0"/>
                <a:cs typeface="Courier New" pitchFamily="49" charset="0"/>
              </a:rPr>
              <a:t>              analysis of your BMI:</a:t>
            </a:r>
          </a:p>
          <a:p>
            <a:pPr marL="0" indent="0">
              <a:buNone/>
            </a:pPr>
            <a:r>
              <a:rPr lang="en-US" sz="900" dirty="0">
                <a:latin typeface="Courier New" pitchFamily="49" charset="0"/>
                <a:cs typeface="Courier New" pitchFamily="49" charset="0"/>
              </a:rPr>
              <a:t>              &lt;input type="checkbox" name="details" value="yes"&gt;&lt;/td&gt;</a:t>
            </a:r>
          </a:p>
          <a:p>
            <a:pPr marL="0" indent="0">
              <a:buNone/>
            </a:pPr>
            <a:r>
              <a:rPr lang="en-US" sz="900" dirty="0">
                <a:latin typeface="Courier New" pitchFamily="49" charset="0"/>
                <a:cs typeface="Courier New" pitchFamily="49" charset="0"/>
              </a:rPr>
              <a:t>          &lt;/tr&gt;</a:t>
            </a:r>
          </a:p>
          <a:p>
            <a:pPr marL="0" indent="0">
              <a:buNone/>
            </a:pPr>
            <a:r>
              <a:rPr lang="en-US" sz="900" dirty="0">
                <a:latin typeface="Courier New" pitchFamily="49" charset="0"/>
                <a:cs typeface="Courier New" pitchFamily="49" charset="0"/>
              </a:rPr>
              <a:t>        &lt;/table&gt;</a:t>
            </a:r>
          </a:p>
          <a:p>
            <a:pPr marL="0" indent="0">
              <a:buNone/>
            </a:pPr>
            <a:r>
              <a:rPr lang="en-US" sz="900" dirty="0">
                <a:latin typeface="Courier New" pitchFamily="49" charset="0"/>
                <a:cs typeface="Courier New" pitchFamily="49" charset="0"/>
              </a:rPr>
              <a:t>      &lt;/form</a:t>
            </a:r>
            <a:r>
              <a:rPr lang="en-US" sz="900" dirty="0" smtClean="0">
                <a:latin typeface="Courier New" pitchFamily="49" charset="0"/>
                <a:cs typeface="Courier New" pitchFamily="49" charset="0"/>
              </a:rPr>
              <a:t>&gt;</a:t>
            </a:r>
            <a:endParaRPr lang="en-US" sz="900" dirty="0">
              <a:latin typeface="Courier New" pitchFamily="49" charset="0"/>
              <a:cs typeface="Courier New" pitchFamily="49" charset="0"/>
            </a:endParaRPr>
          </a:p>
        </p:txBody>
      </p:sp>
      <p:sp>
        <p:nvSpPr>
          <p:cNvPr id="4" name="Footer Placeholder 3"/>
          <p:cNvSpPr>
            <a:spLocks noGrp="1"/>
          </p:cNvSpPr>
          <p:nvPr>
            <p:ph type="ftr" sz="quarter" idx="11"/>
          </p:nvPr>
        </p:nvSpPr>
        <p:spPr/>
        <p:txBody>
          <a:bodyPr/>
          <a:lstStyle/>
          <a:p>
            <a:r>
              <a:rPr lang="en-US" dirty="0" smtClean="0"/>
              <a:t>Chapter 5: HTML Forms for Data Collection</a:t>
            </a:r>
            <a:endParaRPr lang="en-US" dirty="0"/>
          </a:p>
        </p:txBody>
      </p:sp>
    </p:spTree>
    <p:extLst>
      <p:ext uri="{BB962C8B-B14F-4D97-AF65-F5344CB8AC3E}">
        <p14:creationId xmlns:p14="http://schemas.microsoft.com/office/powerpoint/2010/main" val="2651857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3023</TotalTime>
  <Words>2939</Words>
  <Application>Microsoft Office PowerPoint</Application>
  <PresentationFormat>On-screen Show (4:3)</PresentationFormat>
  <Paragraphs>304</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HTML Forms for Data Collection</vt:lpstr>
      <vt:lpstr>Overview and Objectives</vt:lpstr>
      <vt:lpstr>Why Forms?</vt:lpstr>
      <vt:lpstr>The HTML form Element and Its action and method Attributes</vt:lpstr>
      <vt:lpstr>A Body Mass Index (BMI) Calculator</vt:lpstr>
      <vt:lpstr>First Pass at a BMI Calculator: Display of bmi1.html with Its Empty form Element</vt:lpstr>
      <vt:lpstr>Markup from bmi1.html</vt:lpstr>
      <vt:lpstr>Second Pass at a BMI Calculator: Display of bmi2.html</vt:lpstr>
      <vt:lpstr>Form Markup from bmi2.html: Shows text, radio, and checkbox input Elements</vt:lpstr>
      <vt:lpstr>The HTML input Element</vt:lpstr>
      <vt:lpstr>The input Element with type="text"</vt:lpstr>
      <vt:lpstr>The input Element with type="radio"</vt:lpstr>
      <vt:lpstr>The input Element with type="checkbox"</vt:lpstr>
      <vt:lpstr>Third Pass at a BMI Calculator: Display of bmi3.html</vt:lpstr>
      <vt:lpstr>Form Markup from bmi3.html Showing select and option Elements</vt:lpstr>
      <vt:lpstr>The select and option Elements for Dropdown List-boxes</vt:lpstr>
      <vt:lpstr>The Missing Element from Our BMI Calculator</vt:lpstr>
      <vt:lpstr>Collecting User Feedback</vt:lpstr>
      <vt:lpstr>First Pass at a Feedback Form: Display of feedback1.html</vt:lpstr>
      <vt:lpstr>Partial form markup from feedback1.html</vt:lpstr>
      <vt:lpstr>The textarea Element</vt:lpstr>
      <vt:lpstr>Second Pass at a Feedback Form Display of feedback2.html</vt:lpstr>
      <vt:lpstr>Partial form Markup from feedback2.html</vt:lpstr>
      <vt:lpstr>The input Elements of Type submit and reset</vt:lpstr>
      <vt:lpstr>Fourth Pass at a BMI Calculator Display of bmi4.html (or bmi5.html) </vt:lpstr>
      <vt:lpstr>One Fieldset Markup from bmi4.html</vt:lpstr>
      <vt:lpstr>Organizing Form Controls (Form Fields) with the fieldset and legend Elements</vt:lpstr>
      <vt:lpstr>Behind-the-scenes Logical Groupings for Usability with the label Element</vt:lpstr>
      <vt:lpstr>Partial form Markup from bmi5.html Illustrating the label Element</vt:lpstr>
      <vt:lpstr>Are We Ready to Submit Our Form Data?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XHTML Forms for Data Collection and Submission</dc:title>
  <dc:creator>Porter Scobey</dc:creator>
  <cp:lastModifiedBy>Porter Scobey</cp:lastModifiedBy>
  <cp:revision>128</cp:revision>
  <cp:lastPrinted>2015-10-19T21:01:43Z</cp:lastPrinted>
  <dcterms:created xsi:type="dcterms:W3CDTF">2012-01-31T21:25:21Z</dcterms:created>
  <dcterms:modified xsi:type="dcterms:W3CDTF">2016-04-20T20:13:28Z</dcterms:modified>
</cp:coreProperties>
</file>