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256" r:id="rId2"/>
    <p:sldId id="326" r:id="rId3"/>
    <p:sldId id="329" r:id="rId4"/>
    <p:sldId id="257" r:id="rId5"/>
    <p:sldId id="293" r:id="rId6"/>
    <p:sldId id="258" r:id="rId7"/>
    <p:sldId id="259" r:id="rId8"/>
    <p:sldId id="260" r:id="rId9"/>
    <p:sldId id="261" r:id="rId10"/>
    <p:sldId id="262" r:id="rId11"/>
    <p:sldId id="263" r:id="rId12"/>
    <p:sldId id="264" r:id="rId13"/>
    <p:sldId id="265" r:id="rId14"/>
    <p:sldId id="266" r:id="rId15"/>
    <p:sldId id="282" r:id="rId16"/>
    <p:sldId id="267" r:id="rId17"/>
    <p:sldId id="268" r:id="rId18"/>
    <p:sldId id="269" r:id="rId19"/>
    <p:sldId id="271" r:id="rId20"/>
    <p:sldId id="270" r:id="rId21"/>
    <p:sldId id="272" r:id="rId22"/>
    <p:sldId id="280" r:id="rId23"/>
    <p:sldId id="281" r:id="rId24"/>
    <p:sldId id="274" r:id="rId25"/>
    <p:sldId id="275" r:id="rId26"/>
    <p:sldId id="276" r:id="rId27"/>
    <p:sldId id="277" r:id="rId28"/>
    <p:sldId id="278" r:id="rId29"/>
    <p:sldId id="279" r:id="rId30"/>
    <p:sldId id="330" r:id="rId31"/>
    <p:sldId id="283" r:id="rId32"/>
    <p:sldId id="284" r:id="rId33"/>
    <p:sldId id="285" r:id="rId34"/>
    <p:sldId id="286" r:id="rId35"/>
    <p:sldId id="287" r:id="rId36"/>
    <p:sldId id="288" r:id="rId37"/>
    <p:sldId id="292" r:id="rId38"/>
    <p:sldId id="291" r:id="rId39"/>
    <p:sldId id="289" r:id="rId40"/>
    <p:sldId id="290" r:id="rId41"/>
    <p:sldId id="313" r:id="rId42"/>
    <p:sldId id="302" r:id="rId43"/>
    <p:sldId id="303" r:id="rId44"/>
    <p:sldId id="294" r:id="rId45"/>
    <p:sldId id="331" r:id="rId46"/>
    <p:sldId id="295" r:id="rId47"/>
    <p:sldId id="305" r:id="rId48"/>
    <p:sldId id="306" r:id="rId49"/>
    <p:sldId id="311" r:id="rId50"/>
    <p:sldId id="312" r:id="rId51"/>
    <p:sldId id="328" r:id="rId52"/>
    <p:sldId id="309" r:id="rId53"/>
    <p:sldId id="310" r:id="rId54"/>
    <p:sldId id="296" r:id="rId55"/>
    <p:sldId id="307" r:id="rId56"/>
    <p:sldId id="308" r:id="rId57"/>
    <p:sldId id="342" r:id="rId58"/>
    <p:sldId id="343" r:id="rId59"/>
    <p:sldId id="344" r:id="rId60"/>
    <p:sldId id="332" r:id="rId61"/>
    <p:sldId id="297" r:id="rId62"/>
    <p:sldId id="304" r:id="rId63"/>
    <p:sldId id="298" r:id="rId64"/>
    <p:sldId id="314" r:id="rId65"/>
    <p:sldId id="315" r:id="rId66"/>
    <p:sldId id="316" r:id="rId67"/>
    <p:sldId id="333" r:id="rId68"/>
    <p:sldId id="327" r:id="rId69"/>
    <p:sldId id="299" r:id="rId70"/>
    <p:sldId id="334" r:id="rId71"/>
    <p:sldId id="300" r:id="rId72"/>
    <p:sldId id="335" r:id="rId73"/>
    <p:sldId id="337" r:id="rId74"/>
    <p:sldId id="338" r:id="rId75"/>
    <p:sldId id="339" r:id="rId76"/>
    <p:sldId id="340" r:id="rId77"/>
    <p:sldId id="341" r:id="rId78"/>
    <p:sldId id="336" r:id="rId7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30" autoAdjust="0"/>
  </p:normalViewPr>
  <p:slideViewPr>
    <p:cSldViewPr>
      <p:cViewPr>
        <p:scale>
          <a:sx n="91" d="100"/>
          <a:sy n="91" d="100"/>
        </p:scale>
        <p:origin x="-556" y="672"/>
      </p:cViewPr>
      <p:guideLst>
        <p:guide orient="horz" pos="2160"/>
        <p:guide pos="2880"/>
      </p:guideLst>
    </p:cSldViewPr>
  </p:slideViewPr>
  <p:outlineViewPr>
    <p:cViewPr>
      <p:scale>
        <a:sx n="33" d="100"/>
        <a:sy n="33" d="100"/>
      </p:scale>
      <p:origin x="0" y="79472"/>
    </p:cViewPr>
  </p:outlineViewPr>
  <p:notesTextViewPr>
    <p:cViewPr>
      <p:scale>
        <a:sx n="1" d="1"/>
        <a:sy n="1" d="1"/>
      </p:scale>
      <p:origin x="0" y="0"/>
    </p:cViewPr>
  </p:notesTextViewPr>
  <p:sorterViewPr>
    <p:cViewPr>
      <p:scale>
        <a:sx n="100" d="100"/>
        <a:sy n="100" d="100"/>
      </p:scale>
      <p:origin x="0" y="219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053" tIns="46026" rIns="92053" bIns="46026" rtlCol="0"/>
          <a:lstStyle>
            <a:lvl1pPr algn="l">
              <a:defRPr sz="1200"/>
            </a:lvl1pPr>
          </a:lstStyle>
          <a:p>
            <a:r>
              <a:rPr lang="en-US" dirty="0" smtClean="0"/>
              <a:t>Chapter 4: CSS for Content Presentation</a:t>
            </a:r>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053" tIns="46026" rIns="92053" bIns="46026" rtlCol="0"/>
          <a:lstStyle>
            <a:lvl1pPr algn="r">
              <a:defRPr sz="1200"/>
            </a:lvl1pPr>
          </a:lstStyle>
          <a:p>
            <a:fld id="{1A46C18A-D101-44C0-8078-1CA145C9F867}" type="datetimeFigureOut">
              <a:rPr lang="en-US" smtClean="0"/>
              <a:t>4/15/2016</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2053" tIns="46026" rIns="92053" bIns="4602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2053" tIns="46026" rIns="92053" bIns="46026" rtlCol="0" anchor="b"/>
          <a:lstStyle>
            <a:lvl1pPr algn="r">
              <a:defRPr sz="1200"/>
            </a:lvl1pPr>
          </a:lstStyle>
          <a:p>
            <a:fld id="{0FE5EAAB-74F3-4C96-A541-ED77E0674176}" type="slidenum">
              <a:rPr lang="en-US" smtClean="0"/>
              <a:t>‹#›</a:t>
            </a:fld>
            <a:endParaRPr lang="en-US" dirty="0"/>
          </a:p>
        </p:txBody>
      </p:sp>
    </p:spTree>
    <p:extLst>
      <p:ext uri="{BB962C8B-B14F-4D97-AF65-F5344CB8AC3E}">
        <p14:creationId xmlns:p14="http://schemas.microsoft.com/office/powerpoint/2010/main" val="31659226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053" tIns="46026" rIns="92053" bIns="46026" rtlCol="0"/>
          <a:lstStyle>
            <a:lvl1pPr algn="l">
              <a:defRPr sz="1200"/>
            </a:lvl1pPr>
          </a:lstStyle>
          <a:p>
            <a:r>
              <a:rPr lang="en-US" dirty="0" smtClean="0"/>
              <a:t>Chapter 4: CSS for Content Presentation</a:t>
            </a: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053" tIns="46026" rIns="92053" bIns="46026" rtlCol="0"/>
          <a:lstStyle>
            <a:lvl1pPr algn="r">
              <a:defRPr sz="1200"/>
            </a:lvl1pPr>
          </a:lstStyle>
          <a:p>
            <a:fld id="{CF32ED56-D389-4B38-BBD3-024CB17F7C6D}" type="datetimeFigureOut">
              <a:rPr lang="en-US" smtClean="0"/>
              <a:t>4/15/2016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053" tIns="46026" rIns="92053" bIns="4602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053" tIns="46026" rIns="92053" bIns="460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2053" tIns="46026" rIns="92053" bIns="460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2053" tIns="46026" rIns="92053" bIns="46026" rtlCol="0" anchor="b"/>
          <a:lstStyle>
            <a:lvl1pPr algn="r">
              <a:defRPr sz="1200"/>
            </a:lvl1pPr>
          </a:lstStyle>
          <a:p>
            <a:fld id="{ED02DD50-6567-4CA5-A5B6-C112D79F895D}" type="slidenum">
              <a:rPr lang="en-US" smtClean="0"/>
              <a:t>‹#›</a:t>
            </a:fld>
            <a:endParaRPr lang="en-US" dirty="0"/>
          </a:p>
        </p:txBody>
      </p:sp>
    </p:spTree>
    <p:extLst>
      <p:ext uri="{BB962C8B-B14F-4D97-AF65-F5344CB8AC3E}">
        <p14:creationId xmlns:p14="http://schemas.microsoft.com/office/powerpoint/2010/main" val="314966310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DD50-6567-4CA5-A5B6-C112D79F895D}"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smtClean="0"/>
              <a:t>Chapter 4: CSS for Content Presentation</a:t>
            </a:r>
            <a:endParaRPr lang="en-US" dirty="0"/>
          </a:p>
        </p:txBody>
      </p:sp>
    </p:spTree>
    <p:extLst>
      <p:ext uri="{BB962C8B-B14F-4D97-AF65-F5344CB8AC3E}">
        <p14:creationId xmlns:p14="http://schemas.microsoft.com/office/powerpoint/2010/main" val="259158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1"/>
          </p:nvPr>
        </p:nvSpPr>
        <p:spPr/>
        <p:txBody>
          <a:bodyPr/>
          <a:lstStyle/>
          <a:p>
            <a:fld id="{ED02DD50-6567-4CA5-A5B6-C112D79F895D}" type="slidenum">
              <a:rPr lang="en-US" smtClean="0"/>
              <a:t>2</a:t>
            </a:fld>
            <a:endParaRPr lang="en-US" dirty="0"/>
          </a:p>
        </p:txBody>
      </p:sp>
    </p:spTree>
    <p:extLst>
      <p:ext uri="{BB962C8B-B14F-4D97-AF65-F5344CB8AC3E}">
        <p14:creationId xmlns:p14="http://schemas.microsoft.com/office/powerpoint/2010/main" val="16004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1"/>
          </p:nvPr>
        </p:nvSpPr>
        <p:spPr/>
        <p:txBody>
          <a:bodyPr/>
          <a:lstStyle/>
          <a:p>
            <a:fld id="{ED02DD50-6567-4CA5-A5B6-C112D79F895D}" type="slidenum">
              <a:rPr lang="en-US" smtClean="0"/>
              <a:t>4</a:t>
            </a:fld>
            <a:endParaRPr lang="en-US" dirty="0"/>
          </a:p>
        </p:txBody>
      </p:sp>
    </p:spTree>
    <p:extLst>
      <p:ext uri="{BB962C8B-B14F-4D97-AF65-F5344CB8AC3E}">
        <p14:creationId xmlns:p14="http://schemas.microsoft.com/office/powerpoint/2010/main" val="269622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D10C73-D03A-4351-9538-176BEF757468}" type="datetime1">
              <a:rPr lang="en-US" smtClean="0"/>
              <a:t>4/15/2016</a:t>
            </a:fld>
            <a:endParaRPr lang="en-US" dirty="0"/>
          </a:p>
        </p:txBody>
      </p:sp>
      <p:sp>
        <p:nvSpPr>
          <p:cNvPr id="5" name="Footer Placeholder 4"/>
          <p:cNvSpPr>
            <a:spLocks noGrp="1"/>
          </p:cNvSpPr>
          <p:nvPr>
            <p:ph type="ftr" sz="quarter" idx="11"/>
          </p:nvPr>
        </p:nvSpPr>
        <p:spPr/>
        <p:txBody>
          <a:bodyPr/>
          <a:lstStyle/>
          <a:p>
            <a:r>
              <a:rPr lang="en-US" dirty="0" smtClean="0"/>
              <a:t>Chapter 4: CSS for Content Presentation</a:t>
            </a:r>
            <a:endParaRPr lang="en-US" dirty="0"/>
          </a:p>
        </p:txBody>
      </p:sp>
      <p:sp>
        <p:nvSpPr>
          <p:cNvPr id="6" name="Slide Number Placeholder 5"/>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281039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58CB9-B211-4667-8909-DDD01D07E0A0}" type="datetime1">
              <a:rPr lang="en-US" smtClean="0"/>
              <a:t>4/15/2016</a:t>
            </a:fld>
            <a:endParaRPr lang="en-US" dirty="0"/>
          </a:p>
        </p:txBody>
      </p:sp>
      <p:sp>
        <p:nvSpPr>
          <p:cNvPr id="5" name="Footer Placeholder 4"/>
          <p:cNvSpPr>
            <a:spLocks noGrp="1"/>
          </p:cNvSpPr>
          <p:nvPr>
            <p:ph type="ftr" sz="quarter" idx="11"/>
          </p:nvPr>
        </p:nvSpPr>
        <p:spPr/>
        <p:txBody>
          <a:bodyPr/>
          <a:lstStyle/>
          <a:p>
            <a:r>
              <a:rPr lang="en-US" dirty="0" smtClean="0"/>
              <a:t>Chapter 4: CSS for Content Presentation</a:t>
            </a:r>
            <a:endParaRPr lang="en-US" dirty="0"/>
          </a:p>
        </p:txBody>
      </p:sp>
      <p:sp>
        <p:nvSpPr>
          <p:cNvPr id="6" name="Slide Number Placeholder 5"/>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27924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74EC4-38D7-49CE-8771-710BA3606BF5}" type="datetime1">
              <a:rPr lang="en-US" smtClean="0"/>
              <a:t>4/15/2016</a:t>
            </a:fld>
            <a:endParaRPr lang="en-US" dirty="0"/>
          </a:p>
        </p:txBody>
      </p:sp>
      <p:sp>
        <p:nvSpPr>
          <p:cNvPr id="5" name="Footer Placeholder 4"/>
          <p:cNvSpPr>
            <a:spLocks noGrp="1"/>
          </p:cNvSpPr>
          <p:nvPr>
            <p:ph type="ftr" sz="quarter" idx="11"/>
          </p:nvPr>
        </p:nvSpPr>
        <p:spPr/>
        <p:txBody>
          <a:bodyPr/>
          <a:lstStyle/>
          <a:p>
            <a:r>
              <a:rPr lang="en-US" dirty="0" smtClean="0"/>
              <a:t>Chapter 4: CSS for Content Presentation</a:t>
            </a:r>
            <a:endParaRPr lang="en-US" dirty="0"/>
          </a:p>
        </p:txBody>
      </p:sp>
      <p:sp>
        <p:nvSpPr>
          <p:cNvPr id="6" name="Slide Number Placeholder 5"/>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350926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02467-29D4-4BF7-B7C6-A9D51D0A8F23}" type="datetime1">
              <a:rPr lang="en-US" smtClean="0"/>
              <a:t>4/15/2016</a:t>
            </a:fld>
            <a:endParaRPr lang="en-US" dirty="0"/>
          </a:p>
        </p:txBody>
      </p:sp>
      <p:sp>
        <p:nvSpPr>
          <p:cNvPr id="5" name="Footer Placeholder 4"/>
          <p:cNvSpPr>
            <a:spLocks noGrp="1"/>
          </p:cNvSpPr>
          <p:nvPr>
            <p:ph type="ftr" sz="quarter" idx="11"/>
          </p:nvPr>
        </p:nvSpPr>
        <p:spPr/>
        <p:txBody>
          <a:bodyPr/>
          <a:lstStyle/>
          <a:p>
            <a:r>
              <a:rPr lang="en-US" dirty="0" smtClean="0"/>
              <a:t>Chapter 4: CSS for Content Presentation</a:t>
            </a:r>
            <a:endParaRPr lang="en-US" dirty="0"/>
          </a:p>
        </p:txBody>
      </p:sp>
      <p:sp>
        <p:nvSpPr>
          <p:cNvPr id="6" name="Slide Number Placeholder 5"/>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390236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FDFD5-68FD-4A84-BA6E-E5AF255C9BB9}" type="datetime1">
              <a:rPr lang="en-US" smtClean="0"/>
              <a:t>4/15/2016</a:t>
            </a:fld>
            <a:endParaRPr lang="en-US" dirty="0"/>
          </a:p>
        </p:txBody>
      </p:sp>
      <p:sp>
        <p:nvSpPr>
          <p:cNvPr id="5" name="Footer Placeholder 4"/>
          <p:cNvSpPr>
            <a:spLocks noGrp="1"/>
          </p:cNvSpPr>
          <p:nvPr>
            <p:ph type="ftr" sz="quarter" idx="11"/>
          </p:nvPr>
        </p:nvSpPr>
        <p:spPr/>
        <p:txBody>
          <a:bodyPr/>
          <a:lstStyle/>
          <a:p>
            <a:r>
              <a:rPr lang="en-US" dirty="0" smtClean="0"/>
              <a:t>Chapter 4: CSS for Content Presentation</a:t>
            </a:r>
            <a:endParaRPr lang="en-US" dirty="0"/>
          </a:p>
        </p:txBody>
      </p:sp>
      <p:sp>
        <p:nvSpPr>
          <p:cNvPr id="6" name="Slide Number Placeholder 5"/>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58897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7439B5-A3F6-41EE-B7D6-C816A61C6569}" type="datetime1">
              <a:rPr lang="en-US" smtClean="0"/>
              <a:t>4/15/2016</a:t>
            </a:fld>
            <a:endParaRPr lang="en-US" dirty="0"/>
          </a:p>
        </p:txBody>
      </p:sp>
      <p:sp>
        <p:nvSpPr>
          <p:cNvPr id="6" name="Footer Placeholder 5"/>
          <p:cNvSpPr>
            <a:spLocks noGrp="1"/>
          </p:cNvSpPr>
          <p:nvPr>
            <p:ph type="ftr" sz="quarter" idx="11"/>
          </p:nvPr>
        </p:nvSpPr>
        <p:spPr/>
        <p:txBody>
          <a:bodyPr/>
          <a:lstStyle/>
          <a:p>
            <a:r>
              <a:rPr lang="en-US" dirty="0" smtClean="0"/>
              <a:t>Chapter 4: CSS for Content Presentation</a:t>
            </a:r>
            <a:endParaRPr lang="en-US" dirty="0"/>
          </a:p>
        </p:txBody>
      </p:sp>
      <p:sp>
        <p:nvSpPr>
          <p:cNvPr id="7" name="Slide Number Placeholder 6"/>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76593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1654E1-80F5-4C30-820D-61287A37F566}" type="datetime1">
              <a:rPr lang="en-US" smtClean="0"/>
              <a:t>4/15/2016</a:t>
            </a:fld>
            <a:endParaRPr lang="en-US" dirty="0"/>
          </a:p>
        </p:txBody>
      </p:sp>
      <p:sp>
        <p:nvSpPr>
          <p:cNvPr id="8" name="Footer Placeholder 7"/>
          <p:cNvSpPr>
            <a:spLocks noGrp="1"/>
          </p:cNvSpPr>
          <p:nvPr>
            <p:ph type="ftr" sz="quarter" idx="11"/>
          </p:nvPr>
        </p:nvSpPr>
        <p:spPr/>
        <p:txBody>
          <a:bodyPr/>
          <a:lstStyle/>
          <a:p>
            <a:r>
              <a:rPr lang="en-US" dirty="0" smtClean="0"/>
              <a:t>Chapter 4: CSS for Content Presentation</a:t>
            </a:r>
            <a:endParaRPr lang="en-US" dirty="0"/>
          </a:p>
        </p:txBody>
      </p:sp>
      <p:sp>
        <p:nvSpPr>
          <p:cNvPr id="9" name="Slide Number Placeholder 8"/>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3792423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5338CB-8DE2-445B-B477-17BAE71D021F}" type="datetime1">
              <a:rPr lang="en-US" smtClean="0"/>
              <a:t>4/15/2016</a:t>
            </a:fld>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131150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32D5F-3950-43CA-A6BC-00ACB05B2A23}" type="datetime1">
              <a:rPr lang="en-US" smtClean="0"/>
              <a:t>4/15/2016</a:t>
            </a:fld>
            <a:endParaRPr lang="en-US" dirty="0"/>
          </a:p>
        </p:txBody>
      </p:sp>
      <p:sp>
        <p:nvSpPr>
          <p:cNvPr id="3" name="Footer Placeholder 2"/>
          <p:cNvSpPr>
            <a:spLocks noGrp="1"/>
          </p:cNvSpPr>
          <p:nvPr>
            <p:ph type="ftr" sz="quarter" idx="11"/>
          </p:nvPr>
        </p:nvSpPr>
        <p:spPr/>
        <p:txBody>
          <a:bodyPr/>
          <a:lstStyle/>
          <a:p>
            <a:r>
              <a:rPr lang="en-US" dirty="0" smtClean="0"/>
              <a:t>Chapter 4: CSS for Content Presentation</a:t>
            </a:r>
            <a:endParaRPr lang="en-US" dirty="0"/>
          </a:p>
        </p:txBody>
      </p:sp>
      <p:sp>
        <p:nvSpPr>
          <p:cNvPr id="4" name="Slide Number Placeholder 3"/>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408989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F8CE5-0D76-4DC7-992B-C6293CB3A264}" type="datetime1">
              <a:rPr lang="en-US" smtClean="0"/>
              <a:t>4/15/2016</a:t>
            </a:fld>
            <a:endParaRPr lang="en-US" dirty="0"/>
          </a:p>
        </p:txBody>
      </p:sp>
      <p:sp>
        <p:nvSpPr>
          <p:cNvPr id="6" name="Footer Placeholder 5"/>
          <p:cNvSpPr>
            <a:spLocks noGrp="1"/>
          </p:cNvSpPr>
          <p:nvPr>
            <p:ph type="ftr" sz="quarter" idx="11"/>
          </p:nvPr>
        </p:nvSpPr>
        <p:spPr/>
        <p:txBody>
          <a:bodyPr/>
          <a:lstStyle/>
          <a:p>
            <a:r>
              <a:rPr lang="en-US" dirty="0" smtClean="0"/>
              <a:t>Chapter 4: CSS for Content Presentation</a:t>
            </a:r>
            <a:endParaRPr lang="en-US" dirty="0"/>
          </a:p>
        </p:txBody>
      </p:sp>
      <p:sp>
        <p:nvSpPr>
          <p:cNvPr id="7" name="Slide Number Placeholder 6"/>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2529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CC211-E697-46E1-9632-8242D55F34D7}" type="datetime1">
              <a:rPr lang="en-US" smtClean="0"/>
              <a:t>4/15/2016</a:t>
            </a:fld>
            <a:endParaRPr lang="en-US" dirty="0"/>
          </a:p>
        </p:txBody>
      </p:sp>
      <p:sp>
        <p:nvSpPr>
          <p:cNvPr id="6" name="Footer Placeholder 5"/>
          <p:cNvSpPr>
            <a:spLocks noGrp="1"/>
          </p:cNvSpPr>
          <p:nvPr>
            <p:ph type="ftr" sz="quarter" idx="11"/>
          </p:nvPr>
        </p:nvSpPr>
        <p:spPr/>
        <p:txBody>
          <a:bodyPr/>
          <a:lstStyle/>
          <a:p>
            <a:r>
              <a:rPr lang="en-US" dirty="0" smtClean="0"/>
              <a:t>Chapter 4: CSS for Content Presentation</a:t>
            </a:r>
            <a:endParaRPr lang="en-US" dirty="0"/>
          </a:p>
        </p:txBody>
      </p:sp>
      <p:sp>
        <p:nvSpPr>
          <p:cNvPr id="7" name="Slide Number Placeholder 6"/>
          <p:cNvSpPr>
            <a:spLocks noGrp="1"/>
          </p:cNvSpPr>
          <p:nvPr>
            <p:ph type="sldNum" sz="quarter" idx="12"/>
          </p:nvPr>
        </p:nvSpPr>
        <p:spPr/>
        <p:txBody>
          <a:bodyPr/>
          <a:lstStyle/>
          <a:p>
            <a:fld id="{F4AE8506-10EF-40D9-BC66-326310599082}" type="slidenum">
              <a:rPr lang="en-US" smtClean="0"/>
              <a:t>‹#›</a:t>
            </a:fld>
            <a:endParaRPr lang="en-US" dirty="0"/>
          </a:p>
        </p:txBody>
      </p:sp>
    </p:spTree>
    <p:extLst>
      <p:ext uri="{BB962C8B-B14F-4D97-AF65-F5344CB8AC3E}">
        <p14:creationId xmlns:p14="http://schemas.microsoft.com/office/powerpoint/2010/main" val="1336489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73B45-2480-4BCF-A7F6-F08BB377451B}" type="datetime1">
              <a:rPr lang="en-US" smtClean="0"/>
              <a:t>4/15/2016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Chapter 4: CSS for Content Presentation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E8506-10EF-40D9-BC66-326310599082}" type="slidenum">
              <a:rPr lang="en-US" smtClean="0"/>
              <a:t>‹#›</a:t>
            </a:fld>
            <a:endParaRPr lang="en-US" dirty="0"/>
          </a:p>
        </p:txBody>
      </p:sp>
    </p:spTree>
    <p:extLst>
      <p:ext uri="{BB962C8B-B14F-4D97-AF65-F5344CB8AC3E}">
        <p14:creationId xmlns:p14="http://schemas.microsoft.com/office/powerpoint/2010/main" val="2111711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CSS for Content Presentation</a:t>
            </a:r>
            <a:endParaRPr lang="en-US" dirty="0"/>
          </a:p>
        </p:txBody>
      </p:sp>
      <p:sp>
        <p:nvSpPr>
          <p:cNvPr id="3" name="Subtitle 2"/>
          <p:cNvSpPr>
            <a:spLocks noGrp="1"/>
          </p:cNvSpPr>
          <p:nvPr>
            <p:ph type="subTitle" idx="1"/>
          </p:nvPr>
        </p:nvSpPr>
        <p:spPr/>
        <p:txBody>
          <a:bodyPr/>
          <a:lstStyle/>
          <a:p>
            <a:r>
              <a:rPr lang="en-US" dirty="0" smtClean="0"/>
              <a:t>Chapter 4</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a:t>
            </a:fld>
            <a:endParaRPr lang="en-US" dirty="0"/>
          </a:p>
        </p:txBody>
      </p:sp>
    </p:spTree>
    <p:extLst>
      <p:ext uri="{BB962C8B-B14F-4D97-AF65-F5344CB8AC3E}">
        <p14:creationId xmlns:p14="http://schemas.microsoft.com/office/powerpoint/2010/main" val="579998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Connecting an HTML Document</a:t>
            </a:r>
            <a:br>
              <a:rPr lang="en-US" dirty="0" smtClean="0"/>
            </a:br>
            <a:r>
              <a:rPr lang="en-US" dirty="0" smtClean="0"/>
              <a:t>with a CSS Style Sheet File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HTML </a:t>
            </a:r>
            <a:r>
              <a:rPr lang="en-US" dirty="0" smtClean="0">
                <a:latin typeface="Courier New" pitchFamily="49" charset="0"/>
                <a:cs typeface="Courier New" pitchFamily="49" charset="0"/>
              </a:rPr>
              <a:t>link</a:t>
            </a:r>
            <a:r>
              <a:rPr lang="en-US" dirty="0" smtClean="0"/>
              <a:t> element connects the HTML document with a CSS </a:t>
            </a:r>
            <a:r>
              <a:rPr lang="en-US" dirty="0"/>
              <a:t>style sheet </a:t>
            </a:r>
            <a:r>
              <a:rPr lang="en-US" dirty="0" smtClean="0"/>
              <a:t>file, preferably located in its own </a:t>
            </a:r>
            <a:r>
              <a:rPr lang="en-US" dirty="0" smtClean="0">
                <a:latin typeface="Courier New" pitchFamily="49" charset="0"/>
                <a:cs typeface="Courier New" pitchFamily="49" charset="0"/>
              </a:rPr>
              <a:t>css</a:t>
            </a:r>
            <a:r>
              <a:rPr lang="en-US" dirty="0" smtClean="0"/>
              <a:t> subdirectory:</a:t>
            </a:r>
            <a:r>
              <a:rPr lang="en-US" dirty="0"/>
              <a:t/>
            </a:r>
            <a:br>
              <a:rPr lang="en-US" dirty="0"/>
            </a:br>
            <a:r>
              <a:rPr lang="en-US" dirty="0">
                <a:latin typeface="Courier New" pitchFamily="49" charset="0"/>
                <a:cs typeface="Courier New" pitchFamily="49" charset="0"/>
              </a:rPr>
              <a:t>&lt;link rel="stylesheet" type="text/css" </a:t>
            </a:r>
            <a:r>
              <a:rPr lang="en-US" dirty="0" smtClean="0">
                <a:latin typeface="Courier New" pitchFamily="49" charset="0"/>
                <a:cs typeface="Courier New" pitchFamily="49" charset="0"/>
              </a:rPr>
              <a:t>  </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      href</a:t>
            </a:r>
            <a:r>
              <a:rPr lang="en-US" dirty="0">
                <a:latin typeface="Courier New" pitchFamily="49" charset="0"/>
                <a:cs typeface="Courier New" pitchFamily="49" charset="0"/>
              </a:rPr>
              <a:t>="css/simple.css</a:t>
            </a:r>
            <a:r>
              <a:rPr lang="en-US" dirty="0" smtClean="0">
                <a:latin typeface="Courier New" pitchFamily="49" charset="0"/>
                <a:cs typeface="Courier New" pitchFamily="49" charset="0"/>
              </a:rPr>
              <a:t>"&gt;</a:t>
            </a:r>
          </a:p>
          <a:p>
            <a:r>
              <a:rPr lang="en-US" dirty="0" smtClean="0"/>
              <a:t>This (empty) link element is placed inside the HTML </a:t>
            </a:r>
            <a:r>
              <a:rPr lang="en-US" dirty="0" smtClean="0">
                <a:latin typeface="Courier New" pitchFamily="49" charset="0"/>
                <a:cs typeface="Courier New" pitchFamily="49" charset="0"/>
              </a:rPr>
              <a:t>head</a:t>
            </a:r>
            <a:r>
              <a:rPr lang="en-US" dirty="0" smtClean="0"/>
              <a:t> element, and has three attributes:</a:t>
            </a:r>
          </a:p>
          <a:p>
            <a:pPr lvl="1"/>
            <a:r>
              <a:rPr lang="en-US" dirty="0" smtClean="0">
                <a:latin typeface="Courier New" pitchFamily="49" charset="0"/>
                <a:cs typeface="Courier New" pitchFamily="49" charset="0"/>
              </a:rPr>
              <a:t>rel</a:t>
            </a:r>
            <a:r>
              <a:rPr lang="en-US" dirty="0" smtClean="0"/>
              <a:t>: its value indicates the “relationship” between the HTML and the CSS document</a:t>
            </a:r>
          </a:p>
          <a:p>
            <a:pPr lvl="1"/>
            <a:r>
              <a:rPr lang="en-US" dirty="0">
                <a:latin typeface="Courier New" pitchFamily="49" charset="0"/>
                <a:cs typeface="Courier New" pitchFamily="49" charset="0"/>
              </a:rPr>
              <a:t>type</a:t>
            </a:r>
            <a:r>
              <a:rPr lang="en-US" dirty="0" smtClean="0"/>
              <a:t>: its value is the “kind” of style sheet (at the moment CSS is pretty much the only option, so in fact this attribute is no longer required)</a:t>
            </a:r>
          </a:p>
          <a:p>
            <a:pPr lvl="1"/>
            <a:r>
              <a:rPr lang="en-US" dirty="0">
                <a:latin typeface="Courier New" pitchFamily="49" charset="0"/>
                <a:cs typeface="Courier New" pitchFamily="49" charset="0"/>
              </a:rPr>
              <a:t>href</a:t>
            </a:r>
            <a:r>
              <a:rPr lang="en-US" dirty="0" smtClean="0"/>
              <a:t>: its value is the path to the required style sheet file (could also be a URL)</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10</a:t>
            </a:fld>
            <a:endParaRPr lang="en-US" dirty="0"/>
          </a:p>
        </p:txBody>
      </p:sp>
    </p:spTree>
    <p:extLst>
      <p:ext uri="{BB962C8B-B14F-4D97-AF65-F5344CB8AC3E}">
        <p14:creationId xmlns:p14="http://schemas.microsoft.com/office/powerpoint/2010/main" val="2958875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HTML File with a Link to a CSS File: </a:t>
            </a:r>
            <a:r>
              <a:rPr lang="en-US" sz="2200" dirty="0" smtClean="0">
                <a:latin typeface="Courier New" pitchFamily="49" charset="0"/>
                <a:cs typeface="Courier New" pitchFamily="49" charset="0"/>
              </a:rPr>
              <a:t>simple.html</a:t>
            </a:r>
            <a:r>
              <a:rPr lang="en-US" sz="2700" dirty="0" smtClean="0"/>
              <a:t> (same content as </a:t>
            </a:r>
            <a:r>
              <a:rPr lang="en-US" sz="2200" dirty="0" smtClean="0">
                <a:latin typeface="Courier New" pitchFamily="49" charset="0"/>
                <a:cs typeface="Courier New" pitchFamily="49" charset="0"/>
              </a:rPr>
              <a:t>second.html</a:t>
            </a:r>
            <a:r>
              <a:rPr lang="en-US" sz="2700" dirty="0" smtClean="0"/>
              <a:t> from Chapter 3</a:t>
            </a:r>
            <a:r>
              <a:rPr lang="en-US" sz="3600" dirty="0" smtClean="0"/>
              <a:t>)</a:t>
            </a:r>
            <a:endParaRPr lang="en-US" sz="3600" dirty="0"/>
          </a:p>
        </p:txBody>
      </p:sp>
      <p:sp>
        <p:nvSpPr>
          <p:cNvPr id="3" name="Content Placeholder 2"/>
          <p:cNvSpPr>
            <a:spLocks noGrp="1"/>
          </p:cNvSpPr>
          <p:nvPr>
            <p:ph idx="1"/>
          </p:nvPr>
        </p:nvSpPr>
        <p:spPr>
          <a:xfrm>
            <a:off x="533399" y="1600200"/>
            <a:ext cx="8076793" cy="4525963"/>
          </a:xfrm>
        </p:spPr>
        <p:txBody>
          <a:bodyPr>
            <a:normAutofit fontScale="32500" lnSpcReduction="20000"/>
          </a:bodyPr>
          <a:lstStyle/>
          <a:p>
            <a:pPr marL="0" indent="0">
              <a:buNone/>
            </a:pPr>
            <a:r>
              <a:rPr lang="en-US" sz="3700" dirty="0">
                <a:latin typeface="Courier New" pitchFamily="49" charset="0"/>
                <a:cs typeface="Courier New" pitchFamily="49" charset="0"/>
              </a:rPr>
              <a:t>&lt;!DOCTYPE html&gt;</a:t>
            </a:r>
          </a:p>
          <a:p>
            <a:pPr marL="0" indent="0">
              <a:buNone/>
            </a:pPr>
            <a:r>
              <a:rPr lang="en-US" sz="3700" dirty="0">
                <a:latin typeface="Courier New" pitchFamily="49" charset="0"/>
                <a:cs typeface="Courier New" pitchFamily="49" charset="0"/>
              </a:rPr>
              <a:t>&lt;!-- simple.html --&gt;</a:t>
            </a:r>
          </a:p>
          <a:p>
            <a:pPr marL="0" indent="0">
              <a:buNone/>
            </a:pPr>
            <a:r>
              <a:rPr lang="en-US" sz="3700" dirty="0">
                <a:latin typeface="Courier New" pitchFamily="49" charset="0"/>
                <a:cs typeface="Courier New" pitchFamily="49" charset="0"/>
              </a:rPr>
              <a:t>&lt;html lang="en"&gt;</a:t>
            </a:r>
          </a:p>
          <a:p>
            <a:pPr marL="0" indent="0">
              <a:buNone/>
            </a:pPr>
            <a:r>
              <a:rPr lang="en-US" sz="3700" dirty="0">
                <a:latin typeface="Courier New" pitchFamily="49" charset="0"/>
                <a:cs typeface="Courier New" pitchFamily="49" charset="0"/>
              </a:rPr>
              <a:t>  &lt;</a:t>
            </a:r>
            <a:r>
              <a:rPr lang="en-US" sz="3700" dirty="0" smtClean="0">
                <a:latin typeface="Courier New" pitchFamily="49" charset="0"/>
                <a:cs typeface="Courier New" pitchFamily="49" charset="0"/>
              </a:rPr>
              <a:t>head&gt;</a:t>
            </a:r>
            <a:endParaRPr lang="en-US" sz="3700" dirty="0">
              <a:latin typeface="Courier New" pitchFamily="49" charset="0"/>
              <a:cs typeface="Courier New" pitchFamily="49" charset="0"/>
            </a:endParaRPr>
          </a:p>
          <a:p>
            <a:pPr marL="0" indent="0">
              <a:buNone/>
            </a:pPr>
            <a:r>
              <a:rPr lang="en-US" sz="3700" dirty="0">
                <a:latin typeface="Courier New" pitchFamily="49" charset="0"/>
                <a:cs typeface="Courier New" pitchFamily="49" charset="0"/>
              </a:rPr>
              <a:t>    &lt;meta charset="utf-8"&gt;</a:t>
            </a:r>
          </a:p>
          <a:p>
            <a:pPr marL="0" indent="0">
              <a:buNone/>
            </a:pPr>
            <a:r>
              <a:rPr lang="en-US" sz="3700" dirty="0">
                <a:latin typeface="Courier New" pitchFamily="49" charset="0"/>
                <a:cs typeface="Courier New" pitchFamily="49" charset="0"/>
              </a:rPr>
              <a:t>    &lt;title&gt;Nature's Source&lt;/title&gt;</a:t>
            </a:r>
          </a:p>
          <a:p>
            <a:pPr marL="0" indent="0">
              <a:buNone/>
            </a:pPr>
            <a:r>
              <a:rPr lang="en-US" sz="3700" dirty="0">
                <a:latin typeface="Courier New" pitchFamily="49" charset="0"/>
                <a:cs typeface="Courier New" pitchFamily="49" charset="0"/>
              </a:rPr>
              <a:t>    &lt;link rel="stylesheet" </a:t>
            </a:r>
            <a:r>
              <a:rPr lang="en-US" sz="3700" dirty="0">
                <a:solidFill>
                  <a:srgbClr val="FF0000"/>
                </a:solidFill>
                <a:latin typeface="Courier New" pitchFamily="49" charset="0"/>
                <a:cs typeface="Courier New" pitchFamily="49" charset="0"/>
              </a:rPr>
              <a:t>type="text/css"</a:t>
            </a:r>
            <a:r>
              <a:rPr lang="en-US" sz="3700" dirty="0">
                <a:latin typeface="Courier New" pitchFamily="49" charset="0"/>
                <a:cs typeface="Courier New" pitchFamily="49" charset="0"/>
              </a:rPr>
              <a:t> href="css/simple.css"&gt;</a:t>
            </a:r>
          </a:p>
          <a:p>
            <a:pPr marL="0" indent="0">
              <a:buNone/>
            </a:pPr>
            <a:r>
              <a:rPr lang="en-US" sz="3700" dirty="0">
                <a:latin typeface="Courier New" pitchFamily="49" charset="0"/>
                <a:cs typeface="Courier New" pitchFamily="49" charset="0"/>
              </a:rPr>
              <a:t>  &lt;/head&gt;</a:t>
            </a:r>
          </a:p>
          <a:p>
            <a:pPr marL="0" indent="0">
              <a:buNone/>
            </a:pPr>
            <a:r>
              <a:rPr lang="en-US" sz="3700" dirty="0">
                <a:latin typeface="Courier New" pitchFamily="49" charset="0"/>
                <a:cs typeface="Courier New" pitchFamily="49" charset="0"/>
              </a:rPr>
              <a:t>  &lt;body&gt;</a:t>
            </a:r>
          </a:p>
          <a:p>
            <a:pPr marL="0" indent="0">
              <a:buNone/>
            </a:pPr>
            <a:r>
              <a:rPr lang="en-US" sz="3700" dirty="0">
                <a:latin typeface="Courier New" pitchFamily="49" charset="0"/>
                <a:cs typeface="Courier New" pitchFamily="49" charset="0"/>
              </a:rPr>
              <a:t>    &lt;h1&gt;Welcome to the Website of Nature's Source!&lt;/h1&gt;</a:t>
            </a:r>
          </a:p>
          <a:p>
            <a:pPr marL="0" indent="0">
              <a:buNone/>
            </a:pPr>
            <a:r>
              <a:rPr lang="en-US" sz="3700" dirty="0">
                <a:latin typeface="Courier New" pitchFamily="49" charset="0"/>
                <a:cs typeface="Courier New" pitchFamily="49" charset="0"/>
              </a:rPr>
              <a:t>    &lt;p&gt;This is our first foray onto the World Wide Web. We are a small</a:t>
            </a:r>
          </a:p>
          <a:p>
            <a:pPr marL="0" indent="0">
              <a:buNone/>
            </a:pPr>
            <a:r>
              <a:rPr lang="en-US" sz="3700" dirty="0">
                <a:latin typeface="Courier New" pitchFamily="49" charset="0"/>
                <a:cs typeface="Courier New" pitchFamily="49" charset="0"/>
              </a:rPr>
              <a:t>    company dedicated to the health of our customers through natural</a:t>
            </a:r>
          </a:p>
          <a:p>
            <a:pPr marL="0" indent="0">
              <a:buNone/>
            </a:pPr>
            <a:r>
              <a:rPr lang="en-US" sz="3700" dirty="0">
                <a:latin typeface="Courier New" pitchFamily="49" charset="0"/>
                <a:cs typeface="Courier New" pitchFamily="49" charset="0"/>
              </a:rPr>
              <a:t>    remedies.</a:t>
            </a:r>
          </a:p>
          <a:p>
            <a:pPr marL="0" indent="0">
              <a:buNone/>
            </a:pPr>
            <a:r>
              <a:rPr lang="en-US" sz="3700" dirty="0">
                <a:latin typeface="Courier New" pitchFamily="49" charset="0"/>
                <a:cs typeface="Courier New" pitchFamily="49" charset="0"/>
              </a:rPr>
              <a:t>    &lt;br&gt;</a:t>
            </a:r>
          </a:p>
          <a:p>
            <a:pPr marL="0" indent="0">
              <a:buNone/>
            </a:pPr>
            <a:r>
              <a:rPr lang="en-US" sz="3700" dirty="0">
                <a:latin typeface="Courier New" pitchFamily="49" charset="0"/>
                <a:cs typeface="Courier New" pitchFamily="49" charset="0"/>
              </a:rPr>
              <a:t>    We have a wide range of products that include:&lt;/p&gt;</a:t>
            </a:r>
          </a:p>
          <a:p>
            <a:pPr marL="0" indent="0">
              <a:buNone/>
            </a:pPr>
            <a:r>
              <a:rPr lang="en-US" sz="3700" dirty="0">
                <a:latin typeface="Courier New" pitchFamily="49" charset="0"/>
                <a:cs typeface="Courier New" pitchFamily="49" charset="0"/>
              </a:rPr>
              <a:t>    &lt;ul&gt;</a:t>
            </a:r>
          </a:p>
          <a:p>
            <a:pPr marL="0" indent="0">
              <a:buNone/>
            </a:pPr>
            <a:r>
              <a:rPr lang="en-US" sz="3700" dirty="0">
                <a:latin typeface="Courier New" pitchFamily="49" charset="0"/>
                <a:cs typeface="Courier New" pitchFamily="49" charset="0"/>
              </a:rPr>
              <a:t>      &lt;li&gt;books, and multimedia documents that help you get healthy and</a:t>
            </a:r>
          </a:p>
          <a:p>
            <a:pPr marL="0" indent="0">
              <a:buNone/>
            </a:pPr>
            <a:r>
              <a:rPr lang="en-US" sz="3700" dirty="0">
                <a:latin typeface="Courier New" pitchFamily="49" charset="0"/>
                <a:cs typeface="Courier New" pitchFamily="49" charset="0"/>
              </a:rPr>
              <a:t>      stay healthy&lt;/li&gt;</a:t>
            </a:r>
          </a:p>
          <a:p>
            <a:pPr marL="0" indent="0">
              <a:buNone/>
            </a:pPr>
            <a:r>
              <a:rPr lang="en-US" sz="3700" dirty="0">
                <a:latin typeface="Courier New" pitchFamily="49" charset="0"/>
                <a:cs typeface="Courier New" pitchFamily="49" charset="0"/>
              </a:rPr>
              <a:t>      &lt;li&gt;herbal medicines&lt;/li&gt;</a:t>
            </a:r>
          </a:p>
          <a:p>
            <a:pPr marL="0" indent="0">
              <a:buNone/>
            </a:pPr>
            <a:r>
              <a:rPr lang="en-US" sz="3700" dirty="0">
                <a:latin typeface="Courier New" pitchFamily="49" charset="0"/>
                <a:cs typeface="Courier New" pitchFamily="49" charset="0"/>
              </a:rPr>
              <a:t>      &lt;li&gt;equipment for injury free body toning exercises&lt;/li&gt;</a:t>
            </a:r>
          </a:p>
          <a:p>
            <a:pPr marL="0" indent="0">
              <a:buNone/>
            </a:pPr>
            <a:r>
              <a:rPr lang="en-US" sz="3700" dirty="0">
                <a:latin typeface="Courier New" pitchFamily="49" charset="0"/>
                <a:cs typeface="Courier New" pitchFamily="49" charset="0"/>
              </a:rPr>
              <a:t>    &lt;/ul&gt;</a:t>
            </a:r>
          </a:p>
          <a:p>
            <a:pPr marL="0" indent="0">
              <a:buNone/>
            </a:pPr>
            <a:r>
              <a:rPr lang="en-US" sz="3700" dirty="0">
                <a:latin typeface="Courier New" pitchFamily="49" charset="0"/>
                <a:cs typeface="Courier New" pitchFamily="49" charset="0"/>
              </a:rPr>
              <a:t>  &lt;/body&gt;</a:t>
            </a:r>
          </a:p>
          <a:p>
            <a:pPr marL="0" indent="0">
              <a:buNone/>
            </a:pPr>
            <a:r>
              <a:rPr lang="en-US" sz="3700" dirty="0">
                <a:latin typeface="Courier New" pitchFamily="49" charset="0"/>
                <a:cs typeface="Courier New" pitchFamily="49" charset="0"/>
              </a:rPr>
              <a:t>&lt;/html&gt;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11</a:t>
            </a:fld>
            <a:endParaRPr lang="en-US" dirty="0"/>
          </a:p>
        </p:txBody>
      </p:sp>
      <p:sp>
        <p:nvSpPr>
          <p:cNvPr id="7" name="Right Arrow 6"/>
          <p:cNvSpPr/>
          <p:nvPr/>
        </p:nvSpPr>
        <p:spPr>
          <a:xfrm rot="18270717">
            <a:off x="561143" y="3455353"/>
            <a:ext cx="2005858" cy="56755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Here’s our link</a:t>
            </a:r>
            <a:endParaRPr lang="en-US" dirty="0">
              <a:solidFill>
                <a:schemeClr val="tx1"/>
              </a:solidFill>
            </a:endParaRPr>
          </a:p>
        </p:txBody>
      </p:sp>
      <p:sp>
        <p:nvSpPr>
          <p:cNvPr id="11" name="Rounded Rectangular Callout 10"/>
          <p:cNvSpPr/>
          <p:nvPr/>
        </p:nvSpPr>
        <p:spPr>
          <a:xfrm>
            <a:off x="3886200" y="1905000"/>
            <a:ext cx="838200" cy="685800"/>
          </a:xfrm>
          <a:prstGeom prst="wedgeRoundRect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This attribute is no longer required</a:t>
            </a:r>
            <a:endParaRPr lang="en-US" sz="1000" dirty="0">
              <a:solidFill>
                <a:schemeClr val="tx1"/>
              </a:solidFill>
            </a:endParaRPr>
          </a:p>
        </p:txBody>
      </p:sp>
    </p:spTree>
    <p:extLst>
      <p:ext uri="{BB962C8B-B14F-4D97-AF65-F5344CB8AC3E}">
        <p14:creationId xmlns:p14="http://schemas.microsoft.com/office/powerpoint/2010/main" val="3083776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CSS Style File: </a:t>
            </a:r>
            <a:r>
              <a:rPr lang="en-US" dirty="0" smtClean="0">
                <a:latin typeface="Courier New" pitchFamily="49" charset="0"/>
                <a:cs typeface="Courier New" pitchFamily="49" charset="0"/>
              </a:rPr>
              <a:t>simple.css</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lstStyle/>
          <a:p>
            <a:pPr marL="0" indent="0">
              <a:buNone/>
            </a:pPr>
            <a:r>
              <a:rPr lang="en-US" sz="2800" dirty="0">
                <a:latin typeface="Courier New" pitchFamily="49" charset="0"/>
                <a:cs typeface="Courier New" pitchFamily="49" charset="0"/>
              </a:rPr>
              <a:t>/* simple.css */</a:t>
            </a:r>
          </a:p>
          <a:p>
            <a:pPr marL="0" indent="0">
              <a:buNone/>
            </a:pPr>
            <a:r>
              <a:rPr lang="en-US" sz="2800" dirty="0">
                <a:latin typeface="Courier New" pitchFamily="49" charset="0"/>
                <a:cs typeface="Courier New" pitchFamily="49" charset="0"/>
              </a:rPr>
              <a:t>body {background-color: yellow;}</a:t>
            </a:r>
          </a:p>
          <a:p>
            <a:pPr marL="0" indent="0">
              <a:buNone/>
            </a:pPr>
            <a:r>
              <a:rPr lang="en-US" sz="2800" dirty="0">
                <a:latin typeface="Courier New" pitchFamily="49" charset="0"/>
                <a:cs typeface="Courier New" pitchFamily="49" charset="0"/>
              </a:rPr>
              <a:t>h1 {color: blue;}</a:t>
            </a:r>
          </a:p>
          <a:p>
            <a:r>
              <a:rPr lang="en-US" dirty="0" smtClean="0"/>
              <a:t>Note the syntax of a CSS comment in the first line of the file.</a:t>
            </a:r>
          </a:p>
          <a:p>
            <a:r>
              <a:rPr lang="en-US" dirty="0" smtClean="0"/>
              <a:t>A best practice: Put any CSS files you use in their own subdirectory (typically named </a:t>
            </a:r>
            <a:r>
              <a:rPr lang="en-US" dirty="0" smtClean="0">
                <a:latin typeface="Courier New" pitchFamily="49" charset="0"/>
                <a:cs typeface="Courier New" pitchFamily="49" charset="0"/>
              </a:rPr>
              <a:t>css</a:t>
            </a:r>
            <a:r>
              <a:rPr lang="en-US" dirty="0" smtClean="0"/>
              <a:t> as well).</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12</a:t>
            </a:fld>
            <a:endParaRPr lang="en-US" dirty="0"/>
          </a:p>
        </p:txBody>
      </p:sp>
    </p:spTree>
    <p:extLst>
      <p:ext uri="{BB962C8B-B14F-4D97-AF65-F5344CB8AC3E}">
        <p14:creationId xmlns:p14="http://schemas.microsoft.com/office/powerpoint/2010/main" val="3768558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Result: Browser Display of</a:t>
            </a:r>
            <a:br>
              <a:rPr lang="en-US" dirty="0" smtClean="0"/>
            </a:br>
            <a:r>
              <a:rPr lang="en-US" sz="4000" dirty="0" smtClean="0">
                <a:latin typeface="Courier New" pitchFamily="49" charset="0"/>
                <a:cs typeface="Courier New" pitchFamily="49" charset="0"/>
              </a:rPr>
              <a:t>simple.html</a:t>
            </a:r>
            <a:r>
              <a:rPr lang="en-US" dirty="0" smtClean="0"/>
              <a:t> Linked to </a:t>
            </a:r>
            <a:r>
              <a:rPr lang="en-US" sz="4000" dirty="0" smtClean="0">
                <a:latin typeface="Courier New" pitchFamily="49" charset="0"/>
                <a:cs typeface="Courier New" pitchFamily="49" charset="0"/>
              </a:rPr>
              <a:t>simple.css</a:t>
            </a:r>
            <a:endParaRPr lang="en-US" sz="4000"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7556" y="1905000"/>
            <a:ext cx="7127438" cy="3657600"/>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13</a:t>
            </a:fld>
            <a:endParaRPr lang="en-US" dirty="0"/>
          </a:p>
        </p:txBody>
      </p:sp>
    </p:spTree>
    <p:extLst>
      <p:ext uri="{BB962C8B-B14F-4D97-AF65-F5344CB8AC3E}">
        <p14:creationId xmlns:p14="http://schemas.microsoft.com/office/powerpoint/2010/main" val="1442934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Style Rule Syntax Examples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latin typeface="Courier New" pitchFamily="49" charset="0"/>
                <a:cs typeface="Courier New" pitchFamily="49" charset="0"/>
              </a:rPr>
              <a:t>h1, </a:t>
            </a:r>
            <a:r>
              <a:rPr lang="en-US" sz="2400" dirty="0">
                <a:latin typeface="Courier New" pitchFamily="49" charset="0"/>
                <a:cs typeface="Courier New" pitchFamily="49" charset="0"/>
              </a:rPr>
              <a:t>h2</a:t>
            </a: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h3</a:t>
            </a: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{color: blue;}</a:t>
            </a:r>
            <a:r>
              <a:rPr lang="en-US" dirty="0">
                <a:latin typeface="Courier New" pitchFamily="49" charset="0"/>
                <a:cs typeface="Courier New" pitchFamily="49" charset="0"/>
              </a:rPr>
              <a:t/>
            </a:r>
            <a:br>
              <a:rPr lang="en-US" dirty="0">
                <a:latin typeface="Courier New" pitchFamily="49" charset="0"/>
                <a:cs typeface="Courier New" pitchFamily="49" charset="0"/>
              </a:rPr>
            </a:br>
            <a:r>
              <a:rPr lang="en-US" dirty="0" smtClean="0"/>
              <a:t>A comma-separated list of selectors requires the style(s) to be applied to each selector type.</a:t>
            </a:r>
          </a:p>
          <a:p>
            <a:r>
              <a:rPr lang="en-US" sz="2400" dirty="0" smtClean="0">
                <a:latin typeface="Courier New" pitchFamily="49" charset="0"/>
                <a:cs typeface="Courier New" pitchFamily="49" charset="0"/>
              </a:rPr>
              <a:t>body {font-family: Verdana, Arial, sans-serif;}</a:t>
            </a:r>
            <a:br>
              <a:rPr lang="en-US" sz="2400" dirty="0" smtClean="0">
                <a:latin typeface="Courier New" pitchFamily="49" charset="0"/>
                <a:cs typeface="Courier New" pitchFamily="49" charset="0"/>
              </a:rPr>
            </a:br>
            <a:r>
              <a:rPr lang="en-US" dirty="0" smtClean="0"/>
              <a:t>A comma-separated list of property values requires a search (in order) for a value that can be applied (last should be default).</a:t>
            </a:r>
          </a:p>
          <a:p>
            <a:r>
              <a:rPr lang="en-US" sz="2400" dirty="0" smtClean="0">
                <a:latin typeface="Courier New" pitchFamily="49" charset="0"/>
                <a:cs typeface="Courier New" pitchFamily="49" charset="0"/>
              </a:rPr>
              <a:t>ul li {font-style: italic;}</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/*Note: No comma between ul and li.*/</a:t>
            </a:r>
            <a:r>
              <a:rPr lang="en-US" dirty="0" smtClean="0"/>
              <a:t/>
            </a:r>
            <a:br>
              <a:rPr lang="en-US" dirty="0" smtClean="0"/>
            </a:br>
            <a:r>
              <a:rPr lang="en-US" dirty="0" smtClean="0"/>
              <a:t>Here </a:t>
            </a:r>
            <a:r>
              <a:rPr lang="en-US" dirty="0" smtClean="0">
                <a:latin typeface="Courier New" pitchFamily="49" charset="0"/>
                <a:cs typeface="Courier New" pitchFamily="49" charset="0"/>
              </a:rPr>
              <a:t>li</a:t>
            </a:r>
            <a:r>
              <a:rPr lang="en-US" dirty="0" smtClean="0"/>
              <a:t> is a </a:t>
            </a:r>
            <a:r>
              <a:rPr lang="en-US" i="1" dirty="0" smtClean="0"/>
              <a:t>descendant selector </a:t>
            </a:r>
            <a:r>
              <a:rPr lang="en-US" dirty="0" smtClean="0"/>
              <a:t>(of </a:t>
            </a:r>
            <a:r>
              <a:rPr lang="en-US" dirty="0" smtClean="0">
                <a:latin typeface="Courier New" pitchFamily="49" charset="0"/>
                <a:cs typeface="Courier New" pitchFamily="49" charset="0"/>
              </a:rPr>
              <a:t>ul</a:t>
            </a:r>
            <a:r>
              <a:rPr lang="en-US" dirty="0" smtClean="0"/>
              <a:t>) and this syntax requires </a:t>
            </a:r>
            <a:r>
              <a:rPr lang="en-US" dirty="0" smtClean="0">
                <a:latin typeface="Courier New" pitchFamily="49" charset="0"/>
                <a:cs typeface="Courier New" pitchFamily="49" charset="0"/>
              </a:rPr>
              <a:t>li</a:t>
            </a:r>
            <a:r>
              <a:rPr lang="en-US" dirty="0" smtClean="0"/>
              <a:t> elements that appear in unordered (</a:t>
            </a:r>
            <a:r>
              <a:rPr lang="en-US" dirty="0">
                <a:latin typeface="Courier New" pitchFamily="49" charset="0"/>
                <a:cs typeface="Courier New" pitchFamily="49" charset="0"/>
              </a:rPr>
              <a:t>ul</a:t>
            </a:r>
            <a:r>
              <a:rPr lang="en-US" dirty="0" smtClean="0"/>
              <a:t>) lists (but </a:t>
            </a:r>
            <a:r>
              <a:rPr lang="en-US" i="1" dirty="0" smtClean="0"/>
              <a:t>not</a:t>
            </a:r>
            <a:r>
              <a:rPr lang="en-US" dirty="0" smtClean="0"/>
              <a:t> those that appear in ordered </a:t>
            </a:r>
            <a:r>
              <a:rPr lang="en-US" dirty="0">
                <a:latin typeface="Courier New" pitchFamily="49" charset="0"/>
                <a:cs typeface="Courier New" pitchFamily="49" charset="0"/>
              </a:rPr>
              <a:t>ol</a:t>
            </a:r>
            <a:r>
              <a:rPr lang="en-US" dirty="0" smtClean="0"/>
              <a:t> lists) to be italic.</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14</a:t>
            </a:fld>
            <a:endParaRPr lang="en-US" dirty="0"/>
          </a:p>
        </p:txBody>
      </p:sp>
    </p:spTree>
    <p:extLst>
      <p:ext uri="{BB962C8B-B14F-4D97-AF65-F5344CB8AC3E}">
        <p14:creationId xmlns:p14="http://schemas.microsoft.com/office/powerpoint/2010/main" val="2948532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Font Families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Here are the five generic font families defined in CSS and HTML, with examples of each:</a:t>
            </a:r>
          </a:p>
          <a:p>
            <a:r>
              <a:rPr lang="en-US" sz="2600" dirty="0" smtClean="0">
                <a:latin typeface="Courier New" pitchFamily="49" charset="0"/>
                <a:cs typeface="Courier New" pitchFamily="49" charset="0"/>
              </a:rPr>
              <a:t>serif</a:t>
            </a:r>
            <a:r>
              <a:rPr lang="en-US" sz="2600" dirty="0" smtClean="0"/>
              <a:t> (</a:t>
            </a:r>
            <a:r>
              <a:rPr lang="en-US" sz="2600" dirty="0">
                <a:latin typeface="Courier New" pitchFamily="49" charset="0"/>
                <a:cs typeface="Courier New" pitchFamily="49" charset="0"/>
              </a:rPr>
              <a:t>Times</a:t>
            </a:r>
            <a:r>
              <a:rPr lang="en-US" sz="2600" dirty="0" smtClean="0"/>
              <a:t>, "</a:t>
            </a:r>
            <a:r>
              <a:rPr lang="en-US" sz="2600" dirty="0" smtClean="0">
                <a:latin typeface="Courier New" pitchFamily="49" charset="0"/>
                <a:cs typeface="Courier New" pitchFamily="49" charset="0"/>
              </a:rPr>
              <a:t>Times </a:t>
            </a:r>
            <a:r>
              <a:rPr lang="en-US" sz="2600" dirty="0">
                <a:latin typeface="Courier New" pitchFamily="49" charset="0"/>
                <a:cs typeface="Courier New" pitchFamily="49" charset="0"/>
              </a:rPr>
              <a:t>New </a:t>
            </a:r>
            <a:r>
              <a:rPr lang="en-US" sz="2600" dirty="0" smtClean="0">
                <a:latin typeface="Courier New" pitchFamily="49" charset="0"/>
                <a:cs typeface="Courier New" pitchFamily="49" charset="0"/>
              </a:rPr>
              <a:t>Roman</a:t>
            </a:r>
            <a:r>
              <a:rPr lang="en-US" sz="2600" dirty="0" smtClean="0"/>
              <a:t>", </a:t>
            </a:r>
            <a:r>
              <a:rPr lang="en-US" sz="2600" dirty="0">
                <a:latin typeface="Courier New" pitchFamily="49" charset="0"/>
                <a:cs typeface="Courier New" pitchFamily="49" charset="0"/>
              </a:rPr>
              <a:t>Bookman</a:t>
            </a:r>
            <a:r>
              <a:rPr lang="en-US" sz="2600" dirty="0" smtClean="0"/>
              <a:t>)</a:t>
            </a:r>
            <a:br>
              <a:rPr lang="en-US" sz="2600" dirty="0" smtClean="0"/>
            </a:br>
            <a:r>
              <a:rPr lang="en-US" dirty="0" smtClean="0"/>
              <a:t>Note that multiword font names must be enclosed in quotes.</a:t>
            </a:r>
          </a:p>
          <a:p>
            <a:r>
              <a:rPr lang="en-US" sz="2800" dirty="0">
                <a:latin typeface="Courier New" pitchFamily="49" charset="0"/>
                <a:cs typeface="Courier New" pitchFamily="49" charset="0"/>
              </a:rPr>
              <a:t>sans-serif</a:t>
            </a:r>
            <a:r>
              <a:rPr lang="en-US" sz="2800" dirty="0" smtClean="0"/>
              <a:t> (</a:t>
            </a:r>
            <a:r>
              <a:rPr lang="en-US" sz="2800" dirty="0" smtClean="0">
                <a:latin typeface="Courier New" pitchFamily="49" charset="0"/>
                <a:cs typeface="Courier New" pitchFamily="49" charset="0"/>
              </a:rPr>
              <a:t>Verdana</a:t>
            </a:r>
            <a:r>
              <a:rPr lang="en-US" sz="2800" dirty="0" smtClean="0"/>
              <a:t>, </a:t>
            </a:r>
            <a:r>
              <a:rPr lang="en-US" sz="2800" dirty="0">
                <a:latin typeface="Courier New" pitchFamily="49" charset="0"/>
                <a:cs typeface="Courier New" pitchFamily="49" charset="0"/>
              </a:rPr>
              <a:t>Arial</a:t>
            </a:r>
            <a:r>
              <a:rPr lang="en-US" sz="2800" dirty="0" smtClean="0"/>
              <a:t>, </a:t>
            </a:r>
            <a:r>
              <a:rPr lang="en-US" sz="2800" dirty="0">
                <a:latin typeface="Courier New" pitchFamily="49" charset="0"/>
                <a:cs typeface="Courier New" pitchFamily="49" charset="0"/>
              </a:rPr>
              <a:t>Helvetica</a:t>
            </a:r>
            <a:r>
              <a:rPr lang="en-US" sz="2800" dirty="0" smtClean="0"/>
              <a:t>)</a:t>
            </a:r>
          </a:p>
          <a:p>
            <a:r>
              <a:rPr lang="en-US" sz="2800" dirty="0">
                <a:latin typeface="Courier New" pitchFamily="49" charset="0"/>
                <a:cs typeface="Courier New" pitchFamily="49" charset="0"/>
              </a:rPr>
              <a:t>cursive</a:t>
            </a:r>
            <a:r>
              <a:rPr lang="en-US" sz="2800" dirty="0" smtClean="0"/>
              <a:t> (</a:t>
            </a:r>
            <a:r>
              <a:rPr lang="en-US" sz="2800" dirty="0">
                <a:latin typeface="Courier New" pitchFamily="49" charset="0"/>
                <a:cs typeface="Courier New" pitchFamily="49" charset="0"/>
              </a:rPr>
              <a:t>Zapf-Chancery</a:t>
            </a:r>
            <a:r>
              <a:rPr lang="en-US" sz="2800" dirty="0" smtClean="0"/>
              <a:t>, "</a:t>
            </a:r>
            <a:r>
              <a:rPr lang="en-US" sz="2800" dirty="0" smtClean="0">
                <a:latin typeface="Courier New" pitchFamily="49" charset="0"/>
                <a:cs typeface="Courier New" pitchFamily="49" charset="0"/>
              </a:rPr>
              <a:t>Comic </a:t>
            </a:r>
            <a:r>
              <a:rPr lang="en-US" sz="2800" dirty="0">
                <a:latin typeface="Courier New" pitchFamily="49" charset="0"/>
                <a:cs typeface="Courier New" pitchFamily="49" charset="0"/>
              </a:rPr>
              <a:t>Sans </a:t>
            </a:r>
            <a:r>
              <a:rPr lang="en-US" sz="2800" dirty="0" smtClean="0">
                <a:latin typeface="Courier New" pitchFamily="49" charset="0"/>
                <a:cs typeface="Courier New" pitchFamily="49" charset="0"/>
              </a:rPr>
              <a:t>MS</a:t>
            </a:r>
            <a:r>
              <a:rPr lang="en-US" sz="2800" dirty="0" smtClean="0"/>
              <a:t>")</a:t>
            </a:r>
          </a:p>
          <a:p>
            <a:r>
              <a:rPr lang="en-US" sz="2800" dirty="0">
                <a:latin typeface="Courier New" pitchFamily="49" charset="0"/>
                <a:cs typeface="Courier New" pitchFamily="49" charset="0"/>
              </a:rPr>
              <a:t>fantasy</a:t>
            </a:r>
            <a:r>
              <a:rPr lang="en-US" sz="2800" dirty="0" smtClean="0"/>
              <a:t> (</a:t>
            </a:r>
            <a:r>
              <a:rPr lang="en-US" sz="2800" dirty="0">
                <a:latin typeface="Courier New" pitchFamily="49" charset="0"/>
                <a:cs typeface="Courier New" pitchFamily="49" charset="0"/>
              </a:rPr>
              <a:t>Western</a:t>
            </a:r>
            <a:r>
              <a:rPr lang="en-US" sz="2800" dirty="0" smtClean="0"/>
              <a:t>, </a:t>
            </a:r>
            <a:r>
              <a:rPr lang="en-US" sz="2800" dirty="0">
                <a:latin typeface="Courier New" pitchFamily="49" charset="0"/>
                <a:cs typeface="Courier New" pitchFamily="49" charset="0"/>
              </a:rPr>
              <a:t>Cottonwood</a:t>
            </a:r>
            <a:r>
              <a:rPr lang="en-US" sz="2800" dirty="0" smtClean="0"/>
              <a:t>)</a:t>
            </a:r>
          </a:p>
          <a:p>
            <a:r>
              <a:rPr lang="en-US" sz="2800" dirty="0" smtClean="0">
                <a:latin typeface="Courier New" pitchFamily="49" charset="0"/>
                <a:cs typeface="Courier New" pitchFamily="49" charset="0"/>
              </a:rPr>
              <a:t>monospace</a:t>
            </a:r>
            <a:r>
              <a:rPr lang="en-US" sz="2800" dirty="0" smtClean="0"/>
              <a:t> (</a:t>
            </a:r>
            <a:r>
              <a:rPr lang="en-US" sz="2800" dirty="0">
                <a:latin typeface="Courier New" pitchFamily="49" charset="0"/>
                <a:cs typeface="Courier New" pitchFamily="49" charset="0"/>
              </a:rPr>
              <a:t>Courier</a:t>
            </a:r>
            <a:r>
              <a:rPr lang="en-US" sz="2800" dirty="0" smtClean="0"/>
              <a:t>, "</a:t>
            </a:r>
            <a:r>
              <a:rPr lang="en-US" sz="2800" dirty="0" smtClean="0">
                <a:latin typeface="Courier New" pitchFamily="49" charset="0"/>
                <a:cs typeface="Courier New" pitchFamily="49" charset="0"/>
              </a:rPr>
              <a:t>Courier New</a:t>
            </a:r>
            <a:r>
              <a:rPr lang="en-US" sz="2800" dirty="0" smtClean="0"/>
              <a:t>", </a:t>
            </a:r>
            <a:r>
              <a:rPr lang="en-US" sz="2800" dirty="0">
                <a:latin typeface="Courier New" pitchFamily="49" charset="0"/>
                <a:cs typeface="Courier New" pitchFamily="49" charset="0"/>
              </a:rPr>
              <a:t>Consolas</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15</a:t>
            </a:fld>
            <a:endParaRPr lang="en-US" dirty="0"/>
          </a:p>
        </p:txBody>
      </p:sp>
    </p:spTree>
    <p:extLst>
      <p:ext uri="{BB962C8B-B14F-4D97-AF65-F5344CB8AC3E}">
        <p14:creationId xmlns:p14="http://schemas.microsoft.com/office/powerpoint/2010/main" val="1166688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Property Value Categories: Measurement Units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Absolute units</a:t>
            </a:r>
          </a:p>
          <a:p>
            <a:pPr lvl="1"/>
            <a:r>
              <a:rPr lang="en-US" dirty="0" smtClean="0">
                <a:latin typeface="Courier New" pitchFamily="49" charset="0"/>
                <a:cs typeface="Courier New" pitchFamily="49" charset="0"/>
              </a:rPr>
              <a:t>in</a:t>
            </a:r>
            <a:r>
              <a:rPr lang="en-US" dirty="0" smtClean="0"/>
              <a:t> (inches)</a:t>
            </a:r>
          </a:p>
          <a:p>
            <a:pPr lvl="1"/>
            <a:r>
              <a:rPr lang="en-US" dirty="0">
                <a:latin typeface="Courier New" pitchFamily="49" charset="0"/>
                <a:cs typeface="Courier New" pitchFamily="49" charset="0"/>
              </a:rPr>
              <a:t>mm</a:t>
            </a:r>
            <a:r>
              <a:rPr lang="en-US" dirty="0" smtClean="0"/>
              <a:t> (millimeters) and </a:t>
            </a:r>
            <a:r>
              <a:rPr lang="en-US" dirty="0">
                <a:latin typeface="Courier New" pitchFamily="49" charset="0"/>
                <a:cs typeface="Courier New" pitchFamily="49" charset="0"/>
              </a:rPr>
              <a:t>cm</a:t>
            </a:r>
            <a:r>
              <a:rPr lang="en-US" dirty="0" smtClean="0"/>
              <a:t> (centimeters)</a:t>
            </a:r>
          </a:p>
          <a:p>
            <a:pPr lvl="1"/>
            <a:r>
              <a:rPr lang="en-US" dirty="0">
                <a:latin typeface="Courier New" pitchFamily="49" charset="0"/>
                <a:cs typeface="Courier New" pitchFamily="49" charset="0"/>
              </a:rPr>
              <a:t>pt</a:t>
            </a:r>
            <a:r>
              <a:rPr lang="en-US" dirty="0" smtClean="0"/>
              <a:t> (points, 72pt = 1in) and </a:t>
            </a:r>
            <a:r>
              <a:rPr lang="en-US" dirty="0">
                <a:latin typeface="Courier New" pitchFamily="49" charset="0"/>
                <a:cs typeface="Courier New" pitchFamily="49" charset="0"/>
              </a:rPr>
              <a:t>pc</a:t>
            </a:r>
            <a:r>
              <a:rPr lang="en-US" dirty="0" smtClean="0"/>
              <a:t> (picas, 1pc = 12pt)</a:t>
            </a:r>
          </a:p>
          <a:p>
            <a:r>
              <a:rPr lang="en-US" dirty="0" smtClean="0"/>
              <a:t>Relative units</a:t>
            </a:r>
          </a:p>
          <a:p>
            <a:pPr lvl="1"/>
            <a:r>
              <a:rPr lang="en-US" dirty="0">
                <a:latin typeface="Courier New" pitchFamily="49" charset="0"/>
                <a:cs typeface="Courier New" pitchFamily="49" charset="0"/>
              </a:rPr>
              <a:t>px</a:t>
            </a:r>
            <a:r>
              <a:rPr lang="en-US" dirty="0" smtClean="0"/>
              <a:t> (pixels, depends on screen resolution)</a:t>
            </a:r>
          </a:p>
          <a:p>
            <a:pPr lvl="1"/>
            <a:r>
              <a:rPr lang="en-US" dirty="0">
                <a:latin typeface="Courier New" pitchFamily="49" charset="0"/>
                <a:cs typeface="Courier New" pitchFamily="49" charset="0"/>
              </a:rPr>
              <a:t>em</a:t>
            </a:r>
            <a:r>
              <a:rPr lang="en-US" dirty="0" smtClean="0"/>
              <a:t> (width of M in the current font)</a:t>
            </a:r>
          </a:p>
          <a:p>
            <a:pPr lvl="1"/>
            <a:r>
              <a:rPr lang="en-US" dirty="0">
                <a:latin typeface="Courier New" pitchFamily="49" charset="0"/>
                <a:cs typeface="Courier New" pitchFamily="49" charset="0"/>
              </a:rPr>
              <a:t>ex</a:t>
            </a:r>
            <a:r>
              <a:rPr lang="en-US" dirty="0" smtClean="0"/>
              <a:t> (height of x in the current font)</a:t>
            </a:r>
          </a:p>
          <a:p>
            <a:pPr lvl="1"/>
            <a:r>
              <a:rPr lang="en-US" dirty="0">
                <a:latin typeface="Courier New" pitchFamily="49" charset="0"/>
                <a:cs typeface="Courier New" pitchFamily="49" charset="0"/>
              </a:rPr>
              <a:t>%</a:t>
            </a:r>
            <a:r>
              <a:rPr lang="en-US" dirty="0" smtClean="0"/>
              <a:t> (percentage—of the current font size, </a:t>
            </a:r>
            <a:r>
              <a:rPr lang="en-US" dirty="0"/>
              <a:t>for example— </a:t>
            </a:r>
            <a:r>
              <a:rPr lang="en-US" dirty="0" smtClean="0"/>
              <a:t>but may also have other meanings, depending on context)</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16</a:t>
            </a:fld>
            <a:endParaRPr lang="en-US" dirty="0"/>
          </a:p>
        </p:txBody>
      </p:sp>
    </p:spTree>
    <p:extLst>
      <p:ext uri="{BB962C8B-B14F-4D97-AF65-F5344CB8AC3E}">
        <p14:creationId xmlns:p14="http://schemas.microsoft.com/office/powerpoint/2010/main" val="2681424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Property Value Categories: Measurement Keywords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Absolute keywords</a:t>
            </a:r>
          </a:p>
          <a:p>
            <a:pPr lvl="1"/>
            <a:r>
              <a:rPr lang="en-US" dirty="0" smtClean="0">
                <a:latin typeface="Courier New" pitchFamily="49" charset="0"/>
                <a:cs typeface="Courier New" pitchFamily="49" charset="0"/>
              </a:rPr>
              <a:t>xx-large</a:t>
            </a:r>
            <a:r>
              <a:rPr lang="en-US" dirty="0" smtClean="0"/>
              <a:t> (same font size as </a:t>
            </a:r>
            <a:r>
              <a:rPr lang="en-US" dirty="0">
                <a:latin typeface="Courier New" pitchFamily="49" charset="0"/>
                <a:cs typeface="Courier New" pitchFamily="49" charset="0"/>
              </a:rPr>
              <a:t>h1</a:t>
            </a:r>
            <a:r>
              <a:rPr lang="en-US" dirty="0" smtClean="0"/>
              <a:t>)</a:t>
            </a:r>
          </a:p>
          <a:p>
            <a:pPr lvl="1"/>
            <a:r>
              <a:rPr lang="en-US" dirty="0">
                <a:latin typeface="Courier New" pitchFamily="49" charset="0"/>
                <a:cs typeface="Courier New" pitchFamily="49" charset="0"/>
              </a:rPr>
              <a:t>x-large</a:t>
            </a:r>
            <a:r>
              <a:rPr lang="en-US" dirty="0"/>
              <a:t> (same font size as </a:t>
            </a:r>
            <a:r>
              <a:rPr lang="en-US" dirty="0">
                <a:latin typeface="Courier New" pitchFamily="49" charset="0"/>
                <a:cs typeface="Courier New" pitchFamily="49" charset="0"/>
              </a:rPr>
              <a:t>h2</a:t>
            </a:r>
            <a:r>
              <a:rPr lang="en-US" dirty="0" smtClean="0"/>
              <a:t>)</a:t>
            </a:r>
          </a:p>
          <a:p>
            <a:pPr lvl="1"/>
            <a:r>
              <a:rPr lang="en-US" dirty="0">
                <a:latin typeface="Courier New" pitchFamily="49" charset="0"/>
                <a:cs typeface="Courier New" pitchFamily="49" charset="0"/>
              </a:rPr>
              <a:t>large</a:t>
            </a:r>
            <a:r>
              <a:rPr lang="en-US" dirty="0"/>
              <a:t> (same font size as </a:t>
            </a:r>
            <a:r>
              <a:rPr lang="en-US" dirty="0">
                <a:latin typeface="Courier New" pitchFamily="49" charset="0"/>
                <a:cs typeface="Courier New" pitchFamily="49" charset="0"/>
              </a:rPr>
              <a:t>h3</a:t>
            </a:r>
            <a:r>
              <a:rPr lang="en-US" dirty="0" smtClean="0"/>
              <a:t>)</a:t>
            </a:r>
          </a:p>
          <a:p>
            <a:pPr lvl="1"/>
            <a:r>
              <a:rPr lang="en-US" dirty="0">
                <a:latin typeface="Courier New" pitchFamily="49" charset="0"/>
                <a:cs typeface="Courier New" pitchFamily="49" charset="0"/>
              </a:rPr>
              <a:t>medium</a:t>
            </a:r>
            <a:r>
              <a:rPr lang="en-US" dirty="0"/>
              <a:t> (same font size as </a:t>
            </a:r>
            <a:r>
              <a:rPr lang="en-US" dirty="0">
                <a:latin typeface="Courier New" pitchFamily="49" charset="0"/>
                <a:cs typeface="Courier New" pitchFamily="49" charset="0"/>
              </a:rPr>
              <a:t>h4</a:t>
            </a:r>
            <a:r>
              <a:rPr lang="en-US" dirty="0" smtClean="0"/>
              <a:t>)</a:t>
            </a:r>
          </a:p>
          <a:p>
            <a:pPr lvl="1"/>
            <a:r>
              <a:rPr lang="en-US" dirty="0">
                <a:latin typeface="Courier New" pitchFamily="49" charset="0"/>
                <a:cs typeface="Courier New" pitchFamily="49" charset="0"/>
              </a:rPr>
              <a:t>small</a:t>
            </a:r>
            <a:r>
              <a:rPr lang="en-US" dirty="0"/>
              <a:t> (same font size as </a:t>
            </a:r>
            <a:r>
              <a:rPr lang="en-US" dirty="0">
                <a:latin typeface="Courier New" pitchFamily="49" charset="0"/>
                <a:cs typeface="Courier New" pitchFamily="49" charset="0"/>
              </a:rPr>
              <a:t>h5</a:t>
            </a:r>
            <a:r>
              <a:rPr lang="en-US" dirty="0" smtClean="0"/>
              <a:t>)</a:t>
            </a:r>
          </a:p>
          <a:p>
            <a:pPr lvl="1"/>
            <a:r>
              <a:rPr lang="en-US" dirty="0">
                <a:latin typeface="Courier New" pitchFamily="49" charset="0"/>
                <a:cs typeface="Courier New" pitchFamily="49" charset="0"/>
              </a:rPr>
              <a:t>x-small</a:t>
            </a:r>
            <a:r>
              <a:rPr lang="en-US" dirty="0"/>
              <a:t> (same font size as </a:t>
            </a:r>
            <a:r>
              <a:rPr lang="en-US" dirty="0">
                <a:latin typeface="Courier New" pitchFamily="49" charset="0"/>
                <a:cs typeface="Courier New" pitchFamily="49" charset="0"/>
              </a:rPr>
              <a:t>h6</a:t>
            </a:r>
            <a:r>
              <a:rPr lang="en-US" dirty="0" smtClean="0"/>
              <a:t>)</a:t>
            </a:r>
          </a:p>
          <a:p>
            <a:pPr lvl="1"/>
            <a:r>
              <a:rPr lang="en-US" dirty="0">
                <a:latin typeface="Courier New" pitchFamily="49" charset="0"/>
                <a:cs typeface="Courier New" pitchFamily="49" charset="0"/>
              </a:rPr>
              <a:t>xx-small</a:t>
            </a:r>
            <a:r>
              <a:rPr lang="en-US" dirty="0"/>
              <a:t> </a:t>
            </a:r>
            <a:r>
              <a:rPr lang="en-US" dirty="0" smtClean="0"/>
              <a:t>(“something smaller than” the </a:t>
            </a:r>
            <a:r>
              <a:rPr lang="en-US" dirty="0">
                <a:latin typeface="Courier New" pitchFamily="49" charset="0"/>
                <a:cs typeface="Courier New" pitchFamily="49" charset="0"/>
              </a:rPr>
              <a:t>h6</a:t>
            </a:r>
            <a:r>
              <a:rPr lang="en-US" dirty="0" smtClean="0"/>
              <a:t> font size)</a:t>
            </a:r>
          </a:p>
          <a:p>
            <a:r>
              <a:rPr lang="en-US" dirty="0" smtClean="0"/>
              <a:t>Relative keywords (a scaling factor of 1.2 generally used)</a:t>
            </a:r>
          </a:p>
          <a:p>
            <a:pPr lvl="1"/>
            <a:r>
              <a:rPr lang="en-US" dirty="0">
                <a:latin typeface="Courier New" pitchFamily="49" charset="0"/>
                <a:cs typeface="Courier New" pitchFamily="49" charset="0"/>
              </a:rPr>
              <a:t>larger</a:t>
            </a:r>
            <a:r>
              <a:rPr lang="en-US" dirty="0" smtClean="0"/>
              <a:t> (than the current “surrounding” font size)</a:t>
            </a:r>
          </a:p>
          <a:p>
            <a:pPr lvl="1"/>
            <a:r>
              <a:rPr lang="en-US" dirty="0">
                <a:latin typeface="Courier New" pitchFamily="49" charset="0"/>
                <a:cs typeface="Courier New" pitchFamily="49" charset="0"/>
              </a:rPr>
              <a:t>smaller</a:t>
            </a:r>
            <a:r>
              <a:rPr lang="en-US" dirty="0" smtClean="0"/>
              <a:t> (than the current “surrounding” font size)</a:t>
            </a:r>
          </a:p>
          <a:p>
            <a:pPr marL="457200" lvl="1"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17</a:t>
            </a:fld>
            <a:endParaRPr lang="en-US" dirty="0"/>
          </a:p>
        </p:txBody>
      </p:sp>
    </p:spTree>
    <p:extLst>
      <p:ext uri="{BB962C8B-B14F-4D97-AF65-F5344CB8AC3E}">
        <p14:creationId xmlns:p14="http://schemas.microsoft.com/office/powerpoint/2010/main" val="1780085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Property Value Categories:</a:t>
            </a:r>
            <a:br>
              <a:rPr lang="en-US" dirty="0" smtClean="0"/>
            </a:br>
            <a:r>
              <a:rPr lang="en-US" dirty="0" smtClean="0"/>
              <a:t>Specifying Colors as Hex Values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i="1" dirty="0" smtClean="0"/>
              <a:t>color hex value </a:t>
            </a:r>
            <a:r>
              <a:rPr lang="en-US" dirty="0" smtClean="0"/>
              <a:t>consists of the hash symbol (#) followed by a sequence of six </a:t>
            </a:r>
            <a:r>
              <a:rPr lang="en-US" i="1" dirty="0" smtClean="0"/>
              <a:t>hex digits</a:t>
            </a:r>
            <a:r>
              <a:rPr lang="en-US" dirty="0"/>
              <a:t> </a:t>
            </a:r>
            <a:r>
              <a:rPr lang="en-US" dirty="0" smtClean="0"/>
              <a:t>(for a total of 16,777,216 possible colors).</a:t>
            </a:r>
          </a:p>
          <a:p>
            <a:r>
              <a:rPr lang="en-US" dirty="0" smtClean="0"/>
              <a:t>A hex digit is one of these (number base 16) digit characters: 0, 1, 2, 3, 4, 5, 6, 7, 8, 9, A, B, C, D, E, F</a:t>
            </a:r>
            <a:br>
              <a:rPr lang="en-US" dirty="0" smtClean="0"/>
            </a:br>
            <a:r>
              <a:rPr lang="en-US" dirty="0" smtClean="0"/>
              <a:t>(a letter can also be lower case).</a:t>
            </a:r>
          </a:p>
          <a:p>
            <a:r>
              <a:rPr lang="en-US" dirty="0" smtClean="0"/>
              <a:t>The hex digits indicate the amount of each “primary” color—red, green, and/or blue—in the given color:</a:t>
            </a:r>
          </a:p>
          <a:p>
            <a:pPr lvl="1"/>
            <a:r>
              <a:rPr lang="en-US" dirty="0" smtClean="0"/>
              <a:t>Example 1: </a:t>
            </a:r>
            <a:r>
              <a:rPr lang="en-US" dirty="0" smtClean="0">
                <a:latin typeface="Courier New" pitchFamily="49" charset="0"/>
                <a:cs typeface="Courier New" pitchFamily="49" charset="0"/>
              </a:rPr>
              <a:t>#000000</a:t>
            </a:r>
            <a:r>
              <a:rPr lang="en-US" dirty="0" smtClean="0"/>
              <a:t> (no color at all, or black)</a:t>
            </a:r>
          </a:p>
          <a:p>
            <a:pPr lvl="1"/>
            <a:r>
              <a:rPr lang="en-US" dirty="0" smtClean="0"/>
              <a:t>Example 2: </a:t>
            </a:r>
            <a:r>
              <a:rPr lang="en-US" dirty="0">
                <a:latin typeface="Courier New" pitchFamily="49" charset="0"/>
                <a:cs typeface="Courier New" pitchFamily="49" charset="0"/>
              </a:rPr>
              <a:t>#123456</a:t>
            </a:r>
            <a:r>
              <a:rPr lang="en-US" dirty="0">
                <a:cs typeface="Courier New" pitchFamily="49" charset="0"/>
              </a:rPr>
              <a:t> </a:t>
            </a:r>
            <a:r>
              <a:rPr lang="en-US" dirty="0" smtClean="0"/>
              <a:t>(some “intermediate” color)</a:t>
            </a:r>
          </a:p>
          <a:p>
            <a:pPr lvl="1"/>
            <a:r>
              <a:rPr lang="en-US" dirty="0" smtClean="0"/>
              <a:t>Example 3: </a:t>
            </a:r>
            <a:r>
              <a:rPr lang="en-US" dirty="0" smtClean="0">
                <a:latin typeface="Courier New" pitchFamily="49" charset="0"/>
                <a:cs typeface="Courier New" pitchFamily="49" charset="0"/>
              </a:rPr>
              <a:t>#FFFFFF</a:t>
            </a:r>
            <a:r>
              <a:rPr lang="en-US" dirty="0" smtClean="0"/>
              <a:t> (full amount of each primary color, or white)</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18</a:t>
            </a:fld>
            <a:endParaRPr lang="en-US" dirty="0"/>
          </a:p>
        </p:txBody>
      </p:sp>
    </p:spTree>
    <p:extLst>
      <p:ext uri="{BB962C8B-B14F-4D97-AF65-F5344CB8AC3E}">
        <p14:creationId xmlns:p14="http://schemas.microsoft.com/office/powerpoint/2010/main" val="2075754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Property Value Categories:</a:t>
            </a:r>
            <a:br>
              <a:rPr lang="en-US" dirty="0" smtClean="0"/>
            </a:br>
            <a:r>
              <a:rPr lang="en-US" dirty="0" smtClean="0"/>
              <a:t>Long-Form and Short-Form Hex Values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long-form hex color value has six hex digits—the first two specify the amount of red, the second two the amount of green, and the last two the amount of blue (minimum 00 and maximum FF in each case).</a:t>
            </a:r>
          </a:p>
          <a:p>
            <a:pPr lvl="1"/>
            <a:r>
              <a:rPr lang="en-US" dirty="0" smtClean="0"/>
              <a:t>Example 1: </a:t>
            </a:r>
            <a:r>
              <a:rPr lang="en-US" dirty="0" smtClean="0">
                <a:latin typeface="Courier New" pitchFamily="49" charset="0"/>
                <a:cs typeface="Courier New" pitchFamily="49" charset="0"/>
              </a:rPr>
              <a:t>#FF0000</a:t>
            </a:r>
            <a:r>
              <a:rPr lang="en-US" dirty="0" smtClean="0"/>
              <a:t> (red) and </a:t>
            </a:r>
            <a:r>
              <a:rPr lang="en-US" dirty="0" smtClean="0">
                <a:latin typeface="Courier New" pitchFamily="49" charset="0"/>
                <a:cs typeface="Courier New" pitchFamily="49" charset="0"/>
              </a:rPr>
              <a:t>#0000FF</a:t>
            </a:r>
            <a:r>
              <a:rPr lang="en-US" dirty="0" smtClean="0"/>
              <a:t> (blue)</a:t>
            </a:r>
          </a:p>
          <a:p>
            <a:pPr lvl="1"/>
            <a:r>
              <a:rPr lang="en-US" dirty="0" smtClean="0"/>
              <a:t>Example 2: </a:t>
            </a:r>
            <a:r>
              <a:rPr lang="en-US" dirty="0" smtClean="0">
                <a:latin typeface="Courier New" pitchFamily="49" charset="0"/>
                <a:cs typeface="Courier New" pitchFamily="49" charset="0"/>
              </a:rPr>
              <a:t>#FFFF00</a:t>
            </a:r>
            <a:r>
              <a:rPr lang="en-US" dirty="0" smtClean="0"/>
              <a:t> (red and green, giving yellow)</a:t>
            </a:r>
          </a:p>
          <a:p>
            <a:pPr lvl="1"/>
            <a:r>
              <a:rPr lang="en-US" dirty="0" smtClean="0"/>
              <a:t>Example 3: </a:t>
            </a:r>
            <a:r>
              <a:rPr lang="en-US" dirty="0" smtClean="0">
                <a:latin typeface="Courier New" pitchFamily="49" charset="0"/>
                <a:cs typeface="Courier New" pitchFamily="49" charset="0"/>
              </a:rPr>
              <a:t>#A2A2A2</a:t>
            </a:r>
            <a:r>
              <a:rPr lang="en-US" dirty="0" smtClean="0"/>
              <a:t> (a shade of gray)</a:t>
            </a:r>
          </a:p>
          <a:p>
            <a:r>
              <a:rPr lang="en-US" dirty="0" smtClean="0"/>
              <a:t>A short-form hex color can (only) be used if, in each group of two digits in the long form, both digits are the same.</a:t>
            </a:r>
          </a:p>
          <a:p>
            <a:pPr lvl="1"/>
            <a:r>
              <a:rPr lang="en-US" dirty="0" smtClean="0"/>
              <a:t>Example 1: </a:t>
            </a:r>
            <a:r>
              <a:rPr lang="en-US" dirty="0" smtClean="0">
                <a:latin typeface="Courier New" pitchFamily="49" charset="0"/>
                <a:cs typeface="Courier New" pitchFamily="49" charset="0"/>
              </a:rPr>
              <a:t>#F00</a:t>
            </a:r>
            <a:r>
              <a:rPr lang="en-US" dirty="0" smtClean="0"/>
              <a:t> (same as </a:t>
            </a:r>
            <a:r>
              <a:rPr lang="en-US" dirty="0" smtClean="0">
                <a:latin typeface="Courier New" pitchFamily="49" charset="0"/>
                <a:cs typeface="Courier New" pitchFamily="49" charset="0"/>
              </a:rPr>
              <a:t>#FF0000</a:t>
            </a:r>
            <a:r>
              <a:rPr lang="en-US" dirty="0" smtClean="0"/>
              <a:t>)</a:t>
            </a:r>
          </a:p>
          <a:p>
            <a:pPr lvl="1"/>
            <a:r>
              <a:rPr lang="en-US" dirty="0" smtClean="0"/>
              <a:t>Example 2: </a:t>
            </a:r>
            <a:r>
              <a:rPr lang="en-US" dirty="0" smtClean="0">
                <a:latin typeface="Courier New" pitchFamily="49" charset="0"/>
                <a:cs typeface="Courier New" pitchFamily="49" charset="0"/>
              </a:rPr>
              <a:t>#2AC</a:t>
            </a:r>
            <a:r>
              <a:rPr lang="en-US" dirty="0" smtClean="0"/>
              <a:t> (same as </a:t>
            </a:r>
            <a:r>
              <a:rPr lang="en-US" dirty="0" smtClean="0">
                <a:latin typeface="Courier New" pitchFamily="49" charset="0"/>
                <a:cs typeface="Courier New" pitchFamily="49" charset="0"/>
              </a:rPr>
              <a:t>#22AACC</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19</a:t>
            </a:fld>
            <a:endParaRPr lang="en-US" dirty="0"/>
          </a:p>
        </p:txBody>
      </p:sp>
    </p:spTree>
    <p:extLst>
      <p:ext uri="{BB962C8B-B14F-4D97-AF65-F5344CB8AC3E}">
        <p14:creationId xmlns:p14="http://schemas.microsoft.com/office/powerpoint/2010/main" val="1934098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and Objectives</a:t>
            </a:r>
            <a:br>
              <a:rPr lang="en-US" dirty="0"/>
            </a:br>
            <a:r>
              <a:rPr lang="en-US" sz="3600" dirty="0"/>
              <a:t>(part </a:t>
            </a:r>
            <a:r>
              <a:rPr lang="en-US" sz="3600" dirty="0" smtClean="0"/>
              <a:t>1 </a:t>
            </a:r>
            <a:r>
              <a:rPr lang="en-US" sz="3600" dirty="0"/>
              <a:t>of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motivation for CSS, and a little history</a:t>
            </a:r>
          </a:p>
          <a:p>
            <a:r>
              <a:rPr lang="en-US" dirty="0" smtClean="0"/>
              <a:t>The syntax, semantics and placement of style rules,</a:t>
            </a:r>
            <a:br>
              <a:rPr lang="en-US" dirty="0" smtClean="0"/>
            </a:br>
            <a:r>
              <a:rPr lang="en-US" dirty="0" smtClean="0"/>
              <a:t>with examples</a:t>
            </a:r>
          </a:p>
          <a:p>
            <a:r>
              <a:rPr lang="en-US" dirty="0" smtClean="0"/>
              <a:t>Common types of property values and their formats</a:t>
            </a:r>
          </a:p>
          <a:p>
            <a:r>
              <a:rPr lang="en-US" dirty="0" smtClean="0"/>
              <a:t>Structuring, commenting and formatting style sheets</a:t>
            </a:r>
          </a:p>
          <a:p>
            <a:r>
              <a:rPr lang="en-US" dirty="0" smtClean="0">
                <a:cs typeface="Courier New" pitchFamily="49" charset="0"/>
              </a:rPr>
              <a:t>The CSS </a:t>
            </a:r>
            <a:r>
              <a:rPr lang="en-US" dirty="0">
                <a:cs typeface="Courier New" pitchFamily="49" charset="0"/>
              </a:rPr>
              <a:t>selectors </a:t>
            </a:r>
            <a:r>
              <a:rPr lang="en-US" dirty="0" smtClean="0">
                <a:cs typeface="Courier New" pitchFamily="49" charset="0"/>
              </a:rPr>
              <a:t>(which are also HTML attributes)</a:t>
            </a:r>
            <a:br>
              <a:rPr lang="en-US" dirty="0" smtClean="0">
                <a:cs typeface="Courier New" pitchFamily="49" charset="0"/>
              </a:rPr>
            </a:br>
            <a:r>
              <a:rPr lang="en-US" dirty="0" smtClean="0">
                <a:latin typeface="Courier New" pitchFamily="49" charset="0"/>
                <a:cs typeface="Courier New" pitchFamily="49" charset="0"/>
              </a:rPr>
              <a:t>id</a:t>
            </a:r>
            <a:r>
              <a:rPr lang="en-US" dirty="0" smtClean="0"/>
              <a:t> </a:t>
            </a:r>
            <a:r>
              <a:rPr lang="en-US" dirty="0"/>
              <a:t>and </a:t>
            </a:r>
            <a:r>
              <a:rPr lang="en-US" dirty="0" smtClean="0">
                <a:latin typeface="Courier New" pitchFamily="49" charset="0"/>
                <a:cs typeface="Courier New" pitchFamily="49" charset="0"/>
              </a:rPr>
              <a:t>class</a:t>
            </a:r>
            <a:endParaRPr lang="en-US" dirty="0">
              <a:latin typeface="Courier New" pitchFamily="49" charset="0"/>
              <a:cs typeface="Courier New" pitchFamily="49" charset="0"/>
            </a:endParaRPr>
          </a:p>
          <a:p>
            <a:r>
              <a:rPr lang="en-US" dirty="0" smtClean="0"/>
              <a:t>The legacy HTML grouping elements </a:t>
            </a:r>
            <a:r>
              <a:rPr lang="en-US" dirty="0" smtClean="0">
                <a:latin typeface="Courier New" panose="02070309020205020404" pitchFamily="49" charset="0"/>
                <a:cs typeface="Courier New" panose="02070309020205020404" pitchFamily="49" charset="0"/>
              </a:rPr>
              <a:t>div</a:t>
            </a:r>
            <a:r>
              <a:rPr lang="en-US" dirty="0" smtClean="0"/>
              <a:t> and </a:t>
            </a:r>
            <a:r>
              <a:rPr lang="en-US" dirty="0" smtClean="0">
                <a:latin typeface="Courier New" panose="02070309020205020404" pitchFamily="49" charset="0"/>
                <a:cs typeface="Courier New" panose="02070309020205020404" pitchFamily="49" charset="0"/>
              </a:rPr>
              <a:t>span</a:t>
            </a:r>
            <a:endParaRPr lang="en-US" dirty="0">
              <a:latin typeface="Courier New" panose="02070309020205020404" pitchFamily="49" charset="0"/>
              <a:cs typeface="Courier New" panose="02070309020205020404" pitchFamily="49" charset="0"/>
            </a:endParaRPr>
          </a:p>
          <a:p>
            <a:r>
              <a:rPr lang="en-US" dirty="0" smtClean="0"/>
              <a:t>Some new HTML 5 semantic elements: </a:t>
            </a:r>
            <a:r>
              <a:rPr lang="en-US" dirty="0" smtClean="0">
                <a:latin typeface="Courier New" panose="02070309020205020404" pitchFamily="49" charset="0"/>
                <a:cs typeface="Courier New" panose="02070309020205020404" pitchFamily="49" charset="0"/>
              </a:rPr>
              <a:t>main</a:t>
            </a:r>
            <a:r>
              <a:rPr lang="en-US" dirty="0" smtClean="0"/>
              <a:t>, </a:t>
            </a:r>
            <a:r>
              <a:rPr lang="en-US" dirty="0" smtClean="0">
                <a:latin typeface="Courier New" panose="02070309020205020404" pitchFamily="49" charset="0"/>
                <a:cs typeface="Courier New" panose="02070309020205020404" pitchFamily="49" charset="0"/>
              </a:rPr>
              <a:t>header</a:t>
            </a:r>
            <a:r>
              <a:rPr lang="en-US" dirty="0" smtClean="0"/>
              <a:t>, </a:t>
            </a:r>
            <a:r>
              <a:rPr lang="en-US" dirty="0" smtClean="0">
                <a:latin typeface="Courier New" panose="02070309020205020404" pitchFamily="49" charset="0"/>
                <a:cs typeface="Courier New" panose="02070309020205020404" pitchFamily="49" charset="0"/>
              </a:rPr>
              <a:t>footer</a:t>
            </a:r>
            <a:r>
              <a:rPr lang="en-US" dirty="0" smtClean="0"/>
              <a:t>, </a:t>
            </a:r>
            <a:r>
              <a:rPr lang="en-US" dirty="0" smtClean="0">
                <a:latin typeface="Courier New" panose="02070309020205020404" pitchFamily="49" charset="0"/>
                <a:cs typeface="Courier New" panose="02070309020205020404" pitchFamily="49" charset="0"/>
              </a:rPr>
              <a:t>nav</a:t>
            </a:r>
            <a:r>
              <a:rPr lang="en-US" dirty="0" smtClean="0"/>
              <a:t>, </a:t>
            </a:r>
            <a:r>
              <a:rPr lang="en-US" dirty="0" smtClean="0">
                <a:latin typeface="Courier New" panose="02070309020205020404" pitchFamily="49" charset="0"/>
                <a:cs typeface="Courier New" panose="02070309020205020404" pitchFamily="49" charset="0"/>
              </a:rPr>
              <a:t>article</a:t>
            </a:r>
            <a:r>
              <a:rPr lang="en-US" dirty="0" smtClean="0"/>
              <a:t>, </a:t>
            </a:r>
            <a:r>
              <a:rPr lang="en-US" dirty="0">
                <a:latin typeface="Courier New" panose="02070309020205020404" pitchFamily="49" charset="0"/>
                <a:cs typeface="Courier New" panose="02070309020205020404" pitchFamily="49" charset="0"/>
              </a:rPr>
              <a:t>section</a:t>
            </a:r>
            <a:r>
              <a:rPr lang="en-US" dirty="0"/>
              <a:t>, </a:t>
            </a:r>
            <a:r>
              <a:rPr lang="en-US" dirty="0" smtClean="0">
                <a:latin typeface="Courier New" panose="02070309020205020404" pitchFamily="49" charset="0"/>
                <a:cs typeface="Courier New" panose="02070309020205020404" pitchFamily="49" charset="0"/>
              </a:rPr>
              <a:t>aside</a:t>
            </a: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a:t>
            </a:fld>
            <a:endParaRPr lang="en-US" dirty="0"/>
          </a:p>
        </p:txBody>
      </p:sp>
    </p:spTree>
    <p:extLst>
      <p:ext uri="{BB962C8B-B14F-4D97-AF65-F5344CB8AC3E}">
        <p14:creationId xmlns:p14="http://schemas.microsoft.com/office/powerpoint/2010/main" val="39262992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Property Value Categories:</a:t>
            </a:r>
            <a:br>
              <a:rPr lang="en-US" dirty="0" smtClean="0"/>
            </a:br>
            <a:r>
              <a:rPr lang="en-US" dirty="0" smtClean="0"/>
              <a:t>Specifying Colors Using rgb(•,</a:t>
            </a:r>
            <a:r>
              <a:rPr lang="en-US" dirty="0"/>
              <a:t> </a:t>
            </a:r>
            <a:r>
              <a:rPr lang="en-US" dirty="0" smtClean="0"/>
              <a:t>•,</a:t>
            </a:r>
            <a:r>
              <a:rPr lang="en-US" dirty="0"/>
              <a:t> •</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hex (base 16) value for a red, green, or blue primary color ranges from 00 to FF.</a:t>
            </a:r>
          </a:p>
          <a:p>
            <a:r>
              <a:rPr lang="en-US" dirty="0" smtClean="0"/>
              <a:t>The corresponding decimal (base 10) range is 0 to 255, and percentages can also be used.</a:t>
            </a:r>
          </a:p>
          <a:p>
            <a:r>
              <a:rPr lang="en-US" dirty="0" smtClean="0"/>
              <a:t>The “rgb format” for a color value is an expression of the form rgb(red-value, green-value, blue-value):</a:t>
            </a:r>
          </a:p>
          <a:p>
            <a:pPr lvl="1"/>
            <a:r>
              <a:rPr lang="en-US" dirty="0" smtClean="0"/>
              <a:t>Example 1: </a:t>
            </a:r>
            <a:r>
              <a:rPr lang="en-US" dirty="0" smtClean="0">
                <a:latin typeface="Courier New" pitchFamily="49" charset="0"/>
                <a:cs typeface="Courier New" pitchFamily="49" charset="0"/>
              </a:rPr>
              <a:t>rgb(255,0,0)</a:t>
            </a:r>
            <a:r>
              <a:rPr lang="en-US" dirty="0" smtClean="0"/>
              <a:t> is red</a:t>
            </a:r>
          </a:p>
          <a:p>
            <a:pPr lvl="1"/>
            <a:r>
              <a:rPr lang="en-US" dirty="0" smtClean="0"/>
              <a:t>Example 2: </a:t>
            </a:r>
            <a:r>
              <a:rPr lang="en-US" dirty="0" smtClean="0">
                <a:latin typeface="Courier New" pitchFamily="49" charset="0"/>
                <a:cs typeface="Courier New" pitchFamily="49" charset="0"/>
              </a:rPr>
              <a:t>rgb(0,0,100%)</a:t>
            </a:r>
            <a:r>
              <a:rPr lang="en-US" dirty="0" smtClean="0"/>
              <a:t> is blue</a:t>
            </a:r>
          </a:p>
          <a:p>
            <a:pPr lvl="1"/>
            <a:r>
              <a:rPr lang="en-US" dirty="0" smtClean="0"/>
              <a:t>Example 3: </a:t>
            </a:r>
            <a:r>
              <a:rPr lang="en-US" dirty="0" smtClean="0">
                <a:latin typeface="Courier New" pitchFamily="49" charset="0"/>
                <a:cs typeface="Courier New" pitchFamily="49" charset="0"/>
              </a:rPr>
              <a:t>rgb(50,50,50)</a:t>
            </a:r>
            <a:r>
              <a:rPr lang="en-US" dirty="0" smtClean="0"/>
              <a:t> is a dark shade of grey</a:t>
            </a:r>
            <a:endParaRPr lang="en-US" dirty="0"/>
          </a:p>
          <a:p>
            <a:pPr lvl="1"/>
            <a:r>
              <a:rPr lang="en-US" dirty="0" smtClean="0"/>
              <a:t>Example 4: </a:t>
            </a:r>
            <a:r>
              <a:rPr lang="en-US" dirty="0" smtClean="0">
                <a:latin typeface="Courier New" pitchFamily="49" charset="0"/>
                <a:cs typeface="Courier New" pitchFamily="49" charset="0"/>
              </a:rPr>
              <a:t>rgb(100%,50%,75%)</a:t>
            </a:r>
            <a:r>
              <a:rPr lang="en-US" dirty="0" smtClean="0"/>
              <a:t> is some other color</a:t>
            </a:r>
          </a:p>
          <a:p>
            <a:r>
              <a:rPr lang="en-US" dirty="0" smtClean="0"/>
              <a:t>Note that the same value for all three colors gives some shade of grey (and likewise if the three parts of a hex value are identical).</a:t>
            </a:r>
            <a:endParaRPr lang="en-US" dirty="0"/>
          </a:p>
          <a:p>
            <a:pPr lvl="1"/>
            <a:endParaRPr lang="en-US" dirty="0"/>
          </a:p>
          <a:p>
            <a:pPr lvl="1"/>
            <a:endParaRPr lang="en-US" dirty="0" smtClean="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20</a:t>
            </a:fld>
            <a:endParaRPr lang="en-US" dirty="0"/>
          </a:p>
        </p:txBody>
      </p:sp>
    </p:spTree>
    <p:extLst>
      <p:ext uri="{BB962C8B-B14F-4D97-AF65-F5344CB8AC3E}">
        <p14:creationId xmlns:p14="http://schemas.microsoft.com/office/powerpoint/2010/main" val="1390651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Property Value Categories:</a:t>
            </a:r>
            <a:br>
              <a:rPr lang="en-US" dirty="0" smtClean="0"/>
            </a:br>
            <a:r>
              <a:rPr lang="en-US" dirty="0" smtClean="0"/>
              <a:t>Specifying Colors with Keywords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Keywords can also be used to specify colors.</a:t>
            </a:r>
          </a:p>
          <a:p>
            <a:r>
              <a:rPr lang="en-US" dirty="0" smtClean="0"/>
              <a:t>Keywords are not case-sensitive.</a:t>
            </a:r>
          </a:p>
          <a:p>
            <a:r>
              <a:rPr lang="en-US" dirty="0" smtClean="0"/>
              <a:t>At the time of writing, CSS (and HTML) recognize at least 140 different color names, such as:</a:t>
            </a:r>
          </a:p>
          <a:p>
            <a:pPr lvl="1"/>
            <a:r>
              <a:rPr lang="en-US" dirty="0" smtClean="0"/>
              <a:t>Example 1: </a:t>
            </a:r>
            <a:r>
              <a:rPr lang="en-US" dirty="0" smtClean="0">
                <a:latin typeface="Courier New" pitchFamily="49" charset="0"/>
                <a:cs typeface="Courier New" pitchFamily="49" charset="0"/>
              </a:rPr>
              <a:t>Aqua</a:t>
            </a:r>
            <a:r>
              <a:rPr lang="en-US" dirty="0" smtClean="0"/>
              <a:t> (</a:t>
            </a:r>
            <a:r>
              <a:rPr lang="en-US" dirty="0">
                <a:latin typeface="Courier New" pitchFamily="49" charset="0"/>
                <a:cs typeface="Courier New" pitchFamily="49" charset="0"/>
              </a:rPr>
              <a:t>#00FFFF</a:t>
            </a:r>
            <a:r>
              <a:rPr lang="en-US" dirty="0" smtClean="0"/>
              <a:t>)</a:t>
            </a:r>
          </a:p>
          <a:p>
            <a:pPr lvl="1"/>
            <a:r>
              <a:rPr lang="en-US" dirty="0" smtClean="0"/>
              <a:t>Example 2: </a:t>
            </a:r>
            <a:r>
              <a:rPr lang="en-US" dirty="0">
                <a:latin typeface="Courier New" pitchFamily="49" charset="0"/>
                <a:cs typeface="Courier New" pitchFamily="49" charset="0"/>
              </a:rPr>
              <a:t>Beige</a:t>
            </a:r>
            <a:r>
              <a:rPr lang="en-US" dirty="0" smtClean="0"/>
              <a:t> (</a:t>
            </a:r>
            <a:r>
              <a:rPr lang="en-US" dirty="0">
                <a:latin typeface="Courier New" pitchFamily="49" charset="0"/>
                <a:cs typeface="Courier New" pitchFamily="49" charset="0"/>
              </a:rPr>
              <a:t>#F5F5DC</a:t>
            </a:r>
            <a:r>
              <a:rPr lang="en-US" dirty="0" smtClean="0"/>
              <a:t>)</a:t>
            </a:r>
          </a:p>
          <a:p>
            <a:pPr lvl="1"/>
            <a:r>
              <a:rPr lang="en-US" dirty="0" smtClean="0"/>
              <a:t>Example 3: </a:t>
            </a:r>
            <a:r>
              <a:rPr lang="en-US" dirty="0">
                <a:latin typeface="Courier New" pitchFamily="49" charset="0"/>
                <a:cs typeface="Courier New" pitchFamily="49" charset="0"/>
              </a:rPr>
              <a:t>Chocolate</a:t>
            </a:r>
            <a:r>
              <a:rPr lang="en-US" dirty="0"/>
              <a:t> </a:t>
            </a:r>
            <a:r>
              <a:rPr lang="en-US" dirty="0" smtClean="0"/>
              <a:t>(</a:t>
            </a:r>
            <a:r>
              <a:rPr lang="en-US" dirty="0">
                <a:latin typeface="Courier New" pitchFamily="49" charset="0"/>
                <a:cs typeface="Courier New" pitchFamily="49" charset="0"/>
              </a:rPr>
              <a:t>#D2691E</a:t>
            </a:r>
            <a:r>
              <a:rPr lang="en-US" dirty="0" smtClean="0"/>
              <a:t>)</a:t>
            </a:r>
          </a:p>
          <a:p>
            <a:pPr lvl="1"/>
            <a:r>
              <a:rPr lang="en-US" dirty="0" smtClean="0"/>
              <a:t>Example 4: </a:t>
            </a:r>
            <a:r>
              <a:rPr lang="en-US" dirty="0">
                <a:latin typeface="Courier New" pitchFamily="49" charset="0"/>
                <a:cs typeface="Courier New" pitchFamily="49" charset="0"/>
              </a:rPr>
              <a:t>Cornsilk</a:t>
            </a:r>
            <a:r>
              <a:rPr lang="en-US" dirty="0" smtClean="0"/>
              <a:t> (</a:t>
            </a:r>
            <a:r>
              <a:rPr lang="en-US" dirty="0">
                <a:latin typeface="Courier New" pitchFamily="49" charset="0"/>
                <a:cs typeface="Courier New" pitchFamily="49" charset="0"/>
              </a:rPr>
              <a:t>#FFF8DC</a:t>
            </a:r>
            <a:r>
              <a:rPr lang="en-US" dirty="0" smtClean="0"/>
              <a:t>)</a:t>
            </a:r>
          </a:p>
          <a:p>
            <a:r>
              <a:rPr lang="en-US" dirty="0" smtClean="0"/>
              <a:t>Hex numbers, though less readable, are recommended, and preferred over keywords, to avoid possible confusion like this:</a:t>
            </a:r>
          </a:p>
          <a:p>
            <a:pPr lvl="1"/>
            <a:r>
              <a:rPr lang="en-US" dirty="0" smtClean="0"/>
              <a:t>Example 1: </a:t>
            </a:r>
            <a:r>
              <a:rPr lang="en-US" dirty="0">
                <a:latin typeface="Courier New" pitchFamily="49" charset="0"/>
                <a:cs typeface="Courier New" pitchFamily="49" charset="0"/>
              </a:rPr>
              <a:t>green</a:t>
            </a:r>
            <a:r>
              <a:rPr lang="en-US" dirty="0" smtClean="0"/>
              <a:t> (is </a:t>
            </a:r>
            <a:r>
              <a:rPr lang="en-US" dirty="0">
                <a:latin typeface="Courier New" pitchFamily="49" charset="0"/>
                <a:cs typeface="Courier New" pitchFamily="49" charset="0"/>
              </a:rPr>
              <a:t>#008000</a:t>
            </a:r>
            <a:r>
              <a:rPr lang="en-US" dirty="0" smtClean="0"/>
              <a:t>, not </a:t>
            </a:r>
            <a:r>
              <a:rPr lang="en-US" dirty="0">
                <a:latin typeface="Courier New" pitchFamily="49" charset="0"/>
                <a:cs typeface="Courier New" pitchFamily="49" charset="0"/>
              </a:rPr>
              <a:t>#00FF00</a:t>
            </a:r>
            <a:r>
              <a:rPr lang="en-US" dirty="0" smtClean="0"/>
              <a:t>)</a:t>
            </a:r>
          </a:p>
          <a:p>
            <a:pPr lvl="1"/>
            <a:r>
              <a:rPr lang="en-US" dirty="0" smtClean="0"/>
              <a:t>Example 2: </a:t>
            </a:r>
            <a:r>
              <a:rPr lang="en-US" dirty="0">
                <a:latin typeface="Courier New" pitchFamily="49" charset="0"/>
                <a:cs typeface="Courier New" pitchFamily="49" charset="0"/>
              </a:rPr>
              <a:t>lime</a:t>
            </a:r>
            <a:r>
              <a:rPr lang="en-US" dirty="0" smtClean="0"/>
              <a:t> (is </a:t>
            </a:r>
            <a:r>
              <a:rPr lang="en-US" dirty="0">
                <a:latin typeface="Courier New" pitchFamily="49" charset="0"/>
                <a:cs typeface="Courier New" pitchFamily="49" charset="0"/>
              </a:rPr>
              <a:t>#00FF00</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21</a:t>
            </a:fld>
            <a:endParaRPr lang="en-US" dirty="0"/>
          </a:p>
        </p:txBody>
      </p:sp>
    </p:spTree>
    <p:extLst>
      <p:ext uri="{BB962C8B-B14F-4D97-AF65-F5344CB8AC3E}">
        <p14:creationId xmlns:p14="http://schemas.microsoft.com/office/powerpoint/2010/main" val="1479965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 Groupings:</a:t>
            </a:r>
            <a:br>
              <a:rPr lang="en-US" dirty="0" smtClean="0"/>
            </a:br>
            <a:r>
              <a:rPr lang="en-US" sz="3600" dirty="0" smtClean="0"/>
              <a:t>The 16 Standard CSS Colors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465616"/>
              </p:ext>
            </p:extLst>
          </p:nvPr>
        </p:nvGraphicFramePr>
        <p:xfrm>
          <a:off x="457200" y="1600200"/>
          <a:ext cx="8229600" cy="33375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Keyword</a:t>
                      </a:r>
                      <a:endParaRPr lang="en-US" dirty="0"/>
                    </a:p>
                  </a:txBody>
                  <a:tcPr/>
                </a:tc>
                <a:tc>
                  <a:txBody>
                    <a:bodyPr/>
                    <a:lstStyle/>
                    <a:p>
                      <a:r>
                        <a:rPr lang="en-US" dirty="0" smtClean="0"/>
                        <a:t>Hex Value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Keyword</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Hex Value</a:t>
                      </a:r>
                      <a:endParaRPr lang="en-US" dirty="0"/>
                    </a:p>
                  </a:txBody>
                  <a:tcPr/>
                </a:tc>
              </a:tr>
              <a:tr h="370840">
                <a:tc>
                  <a:txBody>
                    <a:bodyPr/>
                    <a:lstStyle/>
                    <a:p>
                      <a:r>
                        <a:rPr lang="en-US" dirty="0" smtClean="0"/>
                        <a:t>aqua</a:t>
                      </a:r>
                      <a:endParaRPr lang="en-US" dirty="0"/>
                    </a:p>
                  </a:txBody>
                  <a:tcPr/>
                </a:tc>
                <a:tc>
                  <a:txBody>
                    <a:bodyPr/>
                    <a:lstStyle/>
                    <a:p>
                      <a:r>
                        <a:rPr lang="en-US" dirty="0" smtClean="0"/>
                        <a:t>#00FFFF</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navy</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#000080</a:t>
                      </a:r>
                      <a:endParaRPr lang="en-US" dirty="0"/>
                    </a:p>
                  </a:txBody>
                  <a:tcPr/>
                </a:tc>
              </a:tr>
              <a:tr h="370840">
                <a:tc>
                  <a:txBody>
                    <a:bodyPr/>
                    <a:lstStyle/>
                    <a:p>
                      <a:r>
                        <a:rPr lang="en-US" dirty="0" smtClean="0"/>
                        <a:t>black</a:t>
                      </a:r>
                      <a:endParaRPr lang="en-US" dirty="0"/>
                    </a:p>
                  </a:txBody>
                  <a:tcPr/>
                </a:tc>
                <a:tc>
                  <a:txBody>
                    <a:bodyPr/>
                    <a:lstStyle/>
                    <a:p>
                      <a:r>
                        <a:rPr lang="en-US" dirty="0" smtClean="0"/>
                        <a:t>#000000</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olive</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#808000</a:t>
                      </a:r>
                      <a:endParaRPr lang="en-US" dirty="0"/>
                    </a:p>
                  </a:txBody>
                  <a:tcPr/>
                </a:tc>
              </a:tr>
              <a:tr h="370840">
                <a:tc>
                  <a:txBody>
                    <a:bodyPr/>
                    <a:lstStyle/>
                    <a:p>
                      <a:r>
                        <a:rPr lang="en-US" dirty="0" smtClean="0"/>
                        <a:t>blue</a:t>
                      </a:r>
                      <a:endParaRPr lang="en-US" dirty="0"/>
                    </a:p>
                  </a:txBody>
                  <a:tcPr/>
                </a:tc>
                <a:tc>
                  <a:txBody>
                    <a:bodyPr/>
                    <a:lstStyle/>
                    <a:p>
                      <a:r>
                        <a:rPr lang="en-US" dirty="0" smtClean="0"/>
                        <a:t>#0000FF</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purple</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#800080</a:t>
                      </a:r>
                      <a:endParaRPr lang="en-US" dirty="0"/>
                    </a:p>
                  </a:txBody>
                  <a:tcPr/>
                </a:tc>
              </a:tr>
              <a:tr h="370840">
                <a:tc>
                  <a:txBody>
                    <a:bodyPr/>
                    <a:lstStyle/>
                    <a:p>
                      <a:r>
                        <a:rPr lang="en-US" dirty="0" smtClean="0"/>
                        <a:t>fuchsia</a:t>
                      </a:r>
                      <a:endParaRPr lang="en-US" dirty="0"/>
                    </a:p>
                  </a:txBody>
                  <a:tcPr/>
                </a:tc>
                <a:tc>
                  <a:txBody>
                    <a:bodyPr/>
                    <a:lstStyle/>
                    <a:p>
                      <a:r>
                        <a:rPr lang="en-US" dirty="0" smtClean="0"/>
                        <a:t>#FF00FF</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red</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#FF0000</a:t>
                      </a:r>
                      <a:endParaRPr lang="en-US" dirty="0"/>
                    </a:p>
                  </a:txBody>
                  <a:tcPr/>
                </a:tc>
              </a:tr>
              <a:tr h="370840">
                <a:tc>
                  <a:txBody>
                    <a:bodyPr/>
                    <a:lstStyle/>
                    <a:p>
                      <a:r>
                        <a:rPr lang="en-US" dirty="0" smtClean="0"/>
                        <a:t>gray</a:t>
                      </a:r>
                      <a:r>
                        <a:rPr lang="en-US" baseline="0" dirty="0" smtClean="0"/>
                        <a:t> (or grey)</a:t>
                      </a:r>
                      <a:endParaRPr lang="en-US" dirty="0"/>
                    </a:p>
                  </a:txBody>
                  <a:tcPr/>
                </a:tc>
                <a:tc>
                  <a:txBody>
                    <a:bodyPr/>
                    <a:lstStyle/>
                    <a:p>
                      <a:r>
                        <a:rPr lang="en-US" dirty="0" smtClean="0"/>
                        <a:t>#808080</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silver</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#C0C0C0</a:t>
                      </a:r>
                      <a:endParaRPr lang="en-US" dirty="0"/>
                    </a:p>
                  </a:txBody>
                  <a:tcPr/>
                </a:tc>
              </a:tr>
              <a:tr h="370840">
                <a:tc>
                  <a:txBody>
                    <a:bodyPr/>
                    <a:lstStyle/>
                    <a:p>
                      <a:r>
                        <a:rPr lang="en-US" dirty="0" smtClean="0"/>
                        <a:t>green</a:t>
                      </a:r>
                      <a:endParaRPr lang="en-US" dirty="0"/>
                    </a:p>
                  </a:txBody>
                  <a:tcPr/>
                </a:tc>
                <a:tc>
                  <a:txBody>
                    <a:bodyPr/>
                    <a:lstStyle/>
                    <a:p>
                      <a:r>
                        <a:rPr lang="en-US" dirty="0" smtClean="0"/>
                        <a:t>#008000</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teal</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#008080</a:t>
                      </a:r>
                      <a:endParaRPr lang="en-US" dirty="0"/>
                    </a:p>
                  </a:txBody>
                  <a:tcPr/>
                </a:tc>
              </a:tr>
              <a:tr h="370840">
                <a:tc>
                  <a:txBody>
                    <a:bodyPr/>
                    <a:lstStyle/>
                    <a:p>
                      <a:r>
                        <a:rPr lang="en-US" dirty="0" smtClean="0"/>
                        <a:t>lime</a:t>
                      </a:r>
                      <a:endParaRPr lang="en-US" dirty="0"/>
                    </a:p>
                  </a:txBody>
                  <a:tcPr/>
                </a:tc>
                <a:tc>
                  <a:txBody>
                    <a:bodyPr/>
                    <a:lstStyle/>
                    <a:p>
                      <a:r>
                        <a:rPr lang="en-US" dirty="0" smtClean="0"/>
                        <a:t>#00FF00</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white</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#FFFFFF</a:t>
                      </a:r>
                      <a:endParaRPr lang="en-US" dirty="0"/>
                    </a:p>
                  </a:txBody>
                  <a:tcPr/>
                </a:tc>
              </a:tr>
              <a:tr h="370840">
                <a:tc>
                  <a:txBody>
                    <a:bodyPr/>
                    <a:lstStyle/>
                    <a:p>
                      <a:r>
                        <a:rPr lang="en-US" dirty="0" smtClean="0"/>
                        <a:t>maroon</a:t>
                      </a:r>
                      <a:endParaRPr lang="en-US" dirty="0"/>
                    </a:p>
                  </a:txBody>
                  <a:tcPr/>
                </a:tc>
                <a:tc>
                  <a:txBody>
                    <a:bodyPr/>
                    <a:lstStyle/>
                    <a:p>
                      <a:r>
                        <a:rPr lang="en-US" dirty="0" smtClean="0"/>
                        <a:t>#800000</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yellow</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#FFFF00</a:t>
                      </a:r>
                      <a:endParaRPr lang="en-US" dirty="0"/>
                    </a:p>
                  </a:txBody>
                  <a:tcPr/>
                </a:tc>
              </a:tr>
            </a:tbl>
          </a:graphicData>
        </a:graphic>
      </p:graphicFrame>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22</a:t>
            </a:fld>
            <a:endParaRPr lang="en-US" dirty="0"/>
          </a:p>
        </p:txBody>
      </p:sp>
    </p:spTree>
    <p:extLst>
      <p:ext uri="{BB962C8B-B14F-4D97-AF65-F5344CB8AC3E}">
        <p14:creationId xmlns:p14="http://schemas.microsoft.com/office/powerpoint/2010/main" val="1037884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 Groupings:</a:t>
            </a:r>
            <a:br>
              <a:rPr lang="en-US" dirty="0" smtClean="0"/>
            </a:br>
            <a:r>
              <a:rPr lang="en-US" sz="3600" dirty="0" smtClean="0"/>
              <a:t>The Web-Safe Palette</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Because of the ability of today’s monitors to display a very large number of colors, this idea of a “web-safe palette” (developed by Lynda Weinman) is mostly of historical interest.</a:t>
            </a:r>
          </a:p>
          <a:p>
            <a:r>
              <a:rPr lang="en-US" dirty="0" smtClean="0"/>
              <a:t>When most monitors could only display 256 colors, they were divided into two groups:</a:t>
            </a:r>
          </a:p>
          <a:p>
            <a:pPr lvl="1"/>
            <a:r>
              <a:rPr lang="en-US" dirty="0" smtClean="0"/>
              <a:t>A group of 40 “reserved” system colors</a:t>
            </a:r>
          </a:p>
          <a:p>
            <a:pPr lvl="1"/>
            <a:r>
              <a:rPr lang="en-US" dirty="0" smtClean="0"/>
              <a:t>A group of 216 “web safe” colors, in which each group of two hex digits had to be one of these:</a:t>
            </a:r>
            <a:br>
              <a:rPr lang="en-US" dirty="0" smtClean="0"/>
            </a:br>
            <a:r>
              <a:rPr lang="en-US" dirty="0" smtClean="0"/>
              <a:t>00  33  66  99  CC  FF</a:t>
            </a:r>
          </a:p>
          <a:p>
            <a:pPr lvl="2"/>
            <a:r>
              <a:rPr lang="en-US" dirty="0" smtClean="0"/>
              <a:t>Example 1: </a:t>
            </a:r>
            <a:r>
              <a:rPr lang="en-US" dirty="0" smtClean="0">
                <a:latin typeface="Courier New" pitchFamily="49" charset="0"/>
                <a:cs typeface="Courier New" pitchFamily="49" charset="0"/>
              </a:rPr>
              <a:t>#33CC66</a:t>
            </a:r>
            <a:r>
              <a:rPr lang="en-US" dirty="0" smtClean="0"/>
              <a:t> (a shade of </a:t>
            </a:r>
            <a:r>
              <a:rPr lang="en-US" dirty="0" smtClean="0">
                <a:latin typeface="Courier New" pitchFamily="49" charset="0"/>
                <a:cs typeface="Courier New" pitchFamily="49" charset="0"/>
              </a:rPr>
              <a:t>green</a:t>
            </a:r>
            <a:r>
              <a:rPr lang="en-US" dirty="0" smtClean="0"/>
              <a:t>)</a:t>
            </a:r>
          </a:p>
          <a:p>
            <a:pPr lvl="2"/>
            <a:r>
              <a:rPr lang="en-US" dirty="0" smtClean="0"/>
              <a:t>Example 2: </a:t>
            </a:r>
            <a:r>
              <a:rPr lang="en-US" dirty="0" smtClean="0">
                <a:latin typeface="Courier New" pitchFamily="49" charset="0"/>
                <a:cs typeface="Courier New" pitchFamily="49" charset="0"/>
              </a:rPr>
              <a:t>#F33</a:t>
            </a:r>
            <a:r>
              <a:rPr lang="en-US" dirty="0" smtClean="0"/>
              <a:t> (a shade of </a:t>
            </a:r>
            <a:r>
              <a:rPr lang="en-US" dirty="0">
                <a:latin typeface="Courier New" pitchFamily="49" charset="0"/>
                <a:cs typeface="Courier New" pitchFamily="49" charset="0"/>
              </a:rPr>
              <a:t>red</a:t>
            </a:r>
            <a:r>
              <a:rPr lang="en-US" dirty="0" smtClean="0"/>
              <a:t>) (so short form also possible)</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23</a:t>
            </a:fld>
            <a:endParaRPr lang="en-US" dirty="0"/>
          </a:p>
        </p:txBody>
      </p:sp>
    </p:spTree>
    <p:extLst>
      <p:ext uri="{BB962C8B-B14F-4D97-AF65-F5344CB8AC3E}">
        <p14:creationId xmlns:p14="http://schemas.microsoft.com/office/powerpoint/2010/main" val="3673723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Our CSS Style Sheet Structure,</a:t>
            </a:r>
            <a:r>
              <a:rPr lang="en-US" sz="3600" dirty="0"/>
              <a:t> </a:t>
            </a:r>
            <a:r>
              <a:rPr lang="en-US" sz="3600" dirty="0" smtClean="0"/>
              <a:t>Comments, and Formatting Illustrated: </a:t>
            </a:r>
            <a:r>
              <a:rPr lang="en-US" sz="3200" dirty="0" smtClean="0">
                <a:latin typeface="Courier New" pitchFamily="49" charset="0"/>
                <a:cs typeface="Courier New" pitchFamily="49" charset="0"/>
              </a:rPr>
              <a:t>mystyles.css</a:t>
            </a:r>
            <a:endParaRPr lang="en-US" sz="3200"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 mystyles.css for mystyles.html</a:t>
            </a:r>
          </a:p>
          <a:p>
            <a:pPr marL="0" indent="0">
              <a:buNone/>
            </a:pPr>
            <a:r>
              <a:rPr lang="en-US" dirty="0">
                <a:latin typeface="Courier New" pitchFamily="49" charset="0"/>
                <a:cs typeface="Courier New" pitchFamily="49" charset="0"/>
              </a:rPr>
              <a:t>A few styles to illustrate the structure and formatting of a</a:t>
            </a:r>
          </a:p>
          <a:p>
            <a:pPr marL="0" indent="0">
              <a:buNone/>
            </a:pPr>
            <a:r>
              <a:rPr lang="en-US" dirty="0">
                <a:latin typeface="Courier New" pitchFamily="49" charset="0"/>
                <a:cs typeface="Courier New" pitchFamily="49" charset="0"/>
              </a:rPr>
              <a:t>CSS style file</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Styles that apply to every element in the body, unless overridden */</a:t>
            </a:r>
          </a:p>
          <a:p>
            <a:pPr marL="0" indent="0">
              <a:buNone/>
            </a:pPr>
            <a:r>
              <a:rPr lang="en-US" dirty="0">
                <a:latin typeface="Courier New" pitchFamily="49" charset="0"/>
                <a:cs typeface="Courier New" pitchFamily="49" charset="0"/>
              </a:rPr>
              <a:t>body {</a:t>
            </a:r>
          </a:p>
          <a:p>
            <a:pPr marL="0" indent="0">
              <a:buNone/>
            </a:pPr>
            <a:r>
              <a:rPr lang="en-US" dirty="0">
                <a:latin typeface="Courier New" pitchFamily="49" charset="0"/>
                <a:cs typeface="Courier New" pitchFamily="49" charset="0"/>
              </a:rPr>
              <a:t>  font-family: Verdana, Arial, Helvetica, sans-serif;</a:t>
            </a:r>
          </a:p>
          <a:p>
            <a:pPr marL="0" indent="0">
              <a:buNone/>
            </a:pPr>
            <a:r>
              <a:rPr lang="en-US" dirty="0">
                <a:latin typeface="Courier New" pitchFamily="49" charset="0"/>
                <a:cs typeface="Courier New" pitchFamily="49" charset="0"/>
              </a:rPr>
              <a:t>  font-size: large;</a:t>
            </a:r>
          </a:p>
          <a:p>
            <a:pPr marL="0" indent="0">
              <a:buNone/>
            </a:pPr>
            <a:r>
              <a:rPr lang="en-US" dirty="0">
                <a:latin typeface="Courier New" pitchFamily="49" charset="0"/>
                <a:cs typeface="Courier New" pitchFamily="49" charset="0"/>
              </a:rPr>
              <a:t>  color: #000;</a:t>
            </a:r>
          </a:p>
          <a:p>
            <a:pPr marL="0" indent="0">
              <a:buNone/>
            </a:pPr>
            <a:r>
              <a:rPr lang="en-US" dirty="0">
                <a:latin typeface="Courier New" pitchFamily="49" charset="0"/>
                <a:cs typeface="Courier New" pitchFamily="49" charset="0"/>
              </a:rPr>
              <a:t>  background-color: #FF0; /* yellow */</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h1 { color: #00F; } /* Overrides body font color style above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Styles any list item in an unordered list */</a:t>
            </a:r>
          </a:p>
          <a:p>
            <a:pPr marL="0" indent="0">
              <a:buNone/>
            </a:pPr>
            <a:r>
              <a:rPr lang="en-US" dirty="0">
                <a:latin typeface="Courier New" pitchFamily="49" charset="0"/>
                <a:cs typeface="Courier New" pitchFamily="49" charset="0"/>
              </a:rPr>
              <a:t>ul li {</a:t>
            </a:r>
          </a:p>
          <a:p>
            <a:pPr marL="0" indent="0">
              <a:buNone/>
            </a:pPr>
            <a:r>
              <a:rPr lang="en-US" dirty="0">
                <a:latin typeface="Courier New" pitchFamily="49" charset="0"/>
                <a:cs typeface="Courier New" pitchFamily="49" charset="0"/>
              </a:rPr>
              <a:t>  font-size: medium;  /* Overrides body text font size above */</a:t>
            </a:r>
          </a:p>
          <a:p>
            <a:pPr marL="0" indent="0">
              <a:buNone/>
            </a:pPr>
            <a:r>
              <a:rPr lang="en-US" dirty="0">
                <a:latin typeface="Courier New" pitchFamily="49" charset="0"/>
                <a:cs typeface="Courier New" pitchFamily="49" charset="0"/>
              </a:rPr>
              <a:t>  font-style: italic; /* Adds italic style to text of list items */</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24</a:t>
            </a:fld>
            <a:endParaRPr lang="en-US" dirty="0"/>
          </a:p>
        </p:txBody>
      </p:sp>
    </p:spTree>
    <p:extLst>
      <p:ext uri="{BB962C8B-B14F-4D97-AF65-F5344CB8AC3E}">
        <p14:creationId xmlns:p14="http://schemas.microsoft.com/office/powerpoint/2010/main" val="1195962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Browser Display of mystyles.html</a:t>
            </a:r>
            <a:br>
              <a:rPr lang="en-US" dirty="0" smtClean="0"/>
            </a:br>
            <a:r>
              <a:rPr lang="en-US" dirty="0" smtClean="0"/>
              <a:t>Linked to </a:t>
            </a:r>
            <a:r>
              <a:rPr lang="en-US" dirty="0" smtClean="0">
                <a:latin typeface="Courier New" pitchFamily="49" charset="0"/>
                <a:cs typeface="Courier New" pitchFamily="49" charset="0"/>
              </a:rPr>
              <a:t>mystyles.css</a:t>
            </a:r>
            <a:endParaRPr lang="en-US"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1760" y="1752600"/>
            <a:ext cx="6331880" cy="4095214"/>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25</a:t>
            </a:fld>
            <a:endParaRPr lang="en-US" dirty="0"/>
          </a:p>
        </p:txBody>
      </p:sp>
    </p:spTree>
    <p:extLst>
      <p:ext uri="{BB962C8B-B14F-4D97-AF65-F5344CB8AC3E}">
        <p14:creationId xmlns:p14="http://schemas.microsoft.com/office/powerpoint/2010/main" val="38115093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Usage Guidelines</a:t>
            </a:r>
            <a:br>
              <a:rPr lang="en-US" dirty="0" smtClean="0"/>
            </a:br>
            <a:r>
              <a:rPr lang="en-US" dirty="0" smtClean="0"/>
              <a:t>for CSS Property Values</a:t>
            </a:r>
            <a:endParaRPr lang="en-US" dirty="0"/>
          </a:p>
        </p:txBody>
      </p:sp>
      <p:sp>
        <p:nvSpPr>
          <p:cNvPr id="3" name="Content Placeholder 2"/>
          <p:cNvSpPr>
            <a:spLocks noGrp="1"/>
          </p:cNvSpPr>
          <p:nvPr>
            <p:ph idx="1"/>
          </p:nvPr>
        </p:nvSpPr>
        <p:spPr/>
        <p:txBody>
          <a:bodyPr>
            <a:normAutofit lnSpcReduction="10000"/>
          </a:bodyPr>
          <a:lstStyle/>
          <a:p>
            <a:r>
              <a:rPr lang="en-US" dirty="0" smtClean="0"/>
              <a:t>Prefer relative measurement units for element properties on pages that need to “scale well” when displayed at different sizes.</a:t>
            </a:r>
          </a:p>
          <a:p>
            <a:r>
              <a:rPr lang="en-US" dirty="0" smtClean="0"/>
              <a:t>Prefer absolute measurement units for element properties when something must remain at a fixed size.</a:t>
            </a:r>
          </a:p>
          <a:p>
            <a:r>
              <a:rPr lang="en-US" dirty="0" smtClean="0"/>
              <a:t>Prefer hex values for color property values.</a:t>
            </a:r>
          </a:p>
          <a:p>
            <a:r>
              <a:rPr lang="en-US" dirty="0" smtClean="0"/>
              <a:t>Use keywords for property values when appropriate, but be careful of color keywords.</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26</a:t>
            </a:fld>
            <a:endParaRPr lang="en-US" dirty="0"/>
          </a:p>
        </p:txBody>
      </p:sp>
    </p:spTree>
    <p:extLst>
      <p:ext uri="{BB962C8B-B14F-4D97-AF65-F5344CB8AC3E}">
        <p14:creationId xmlns:p14="http://schemas.microsoft.com/office/powerpoint/2010/main" val="27719952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Things We Can’t Do (Easily) (Yet)</a:t>
            </a:r>
            <a:endParaRPr lang="en-US" dirty="0"/>
          </a:p>
        </p:txBody>
      </p:sp>
      <p:sp>
        <p:nvSpPr>
          <p:cNvPr id="3" name="Content Placeholder 2"/>
          <p:cNvSpPr>
            <a:spLocks noGrp="1"/>
          </p:cNvSpPr>
          <p:nvPr>
            <p:ph idx="1"/>
          </p:nvPr>
        </p:nvSpPr>
        <p:spPr/>
        <p:txBody>
          <a:bodyPr>
            <a:normAutofit fontScale="92500"/>
          </a:bodyPr>
          <a:lstStyle/>
          <a:p>
            <a:r>
              <a:rPr lang="en-US" dirty="0" smtClean="0"/>
              <a:t>Apply a given style to some, but not all, of the HTML elements of a given type on a web page.</a:t>
            </a:r>
          </a:p>
          <a:p>
            <a:r>
              <a:rPr lang="en-US" dirty="0" smtClean="0"/>
              <a:t>Apply the same style to HTML elements of different types at different locations on a web page.</a:t>
            </a:r>
          </a:p>
          <a:p>
            <a:r>
              <a:rPr lang="en-US" dirty="0" smtClean="0"/>
              <a:t>Apply a given style to an entire section of a web page.</a:t>
            </a:r>
          </a:p>
          <a:p>
            <a:r>
              <a:rPr lang="en-US" dirty="0" smtClean="0"/>
              <a:t>Apply a given style to some part of a web page that is not an HTML element.</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27</a:t>
            </a:fld>
            <a:endParaRPr lang="en-US" dirty="0"/>
          </a:p>
        </p:txBody>
      </p:sp>
    </p:spTree>
    <p:extLst>
      <p:ext uri="{BB962C8B-B14F-4D97-AF65-F5344CB8AC3E}">
        <p14:creationId xmlns:p14="http://schemas.microsoft.com/office/powerpoint/2010/main" val="3605709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Legacy HTML Grouping Elements:</a:t>
            </a:r>
            <a:br>
              <a:rPr lang="en-US" dirty="0" smtClean="0"/>
            </a:br>
            <a:r>
              <a:rPr lang="en-US" dirty="0" smtClean="0">
                <a:latin typeface="Courier New" pitchFamily="49" charset="0"/>
                <a:cs typeface="Courier New" pitchFamily="49" charset="0"/>
              </a:rPr>
              <a:t>div</a:t>
            </a:r>
            <a:r>
              <a:rPr lang="en-US" dirty="0" smtClean="0"/>
              <a:t> and </a:t>
            </a:r>
            <a:r>
              <a:rPr lang="en-US" dirty="0">
                <a:latin typeface="Courier New" pitchFamily="49" charset="0"/>
                <a:cs typeface="Courier New" pitchFamily="49" charset="0"/>
              </a:rPr>
              <a:t>span</a:t>
            </a:r>
          </a:p>
        </p:txBody>
      </p:sp>
      <p:sp>
        <p:nvSpPr>
          <p:cNvPr id="3" name="Content Placeholder 2"/>
          <p:cNvSpPr>
            <a:spLocks noGrp="1"/>
          </p:cNvSpPr>
          <p:nvPr>
            <p:ph idx="1"/>
          </p:nvPr>
        </p:nvSpPr>
        <p:spPr/>
        <p:txBody>
          <a:bodyPr>
            <a:normAutofit lnSpcReduction="10000"/>
          </a:bodyPr>
          <a:lstStyle/>
          <a:p>
            <a:r>
              <a:rPr lang="en-US" dirty="0" smtClean="0"/>
              <a:t>The </a:t>
            </a:r>
            <a:r>
              <a:rPr lang="en-US" sz="4000" dirty="0">
                <a:latin typeface="Courier New" pitchFamily="49" charset="0"/>
                <a:ea typeface="+mj-ea"/>
                <a:cs typeface="Courier New" pitchFamily="49" charset="0"/>
              </a:rPr>
              <a:t>div</a:t>
            </a:r>
            <a:r>
              <a:rPr lang="en-US" dirty="0" smtClean="0"/>
              <a:t> and </a:t>
            </a:r>
            <a:r>
              <a:rPr lang="en-US" sz="4000" dirty="0">
                <a:latin typeface="Courier New" pitchFamily="49" charset="0"/>
                <a:ea typeface="+mj-ea"/>
                <a:cs typeface="Courier New" pitchFamily="49" charset="0"/>
              </a:rPr>
              <a:t>span</a:t>
            </a:r>
            <a:r>
              <a:rPr lang="en-US" dirty="0" smtClean="0"/>
              <a:t> HTML elements are used to enclose parts of a web page for purposes of identification and manipulation.</a:t>
            </a:r>
          </a:p>
          <a:p>
            <a:r>
              <a:rPr lang="en-US" dirty="0" smtClean="0"/>
              <a:t>The only difference between them is that </a:t>
            </a:r>
            <a:r>
              <a:rPr lang="en-US" sz="4000" dirty="0">
                <a:latin typeface="Courier New" pitchFamily="49" charset="0"/>
                <a:ea typeface="+mj-ea"/>
                <a:cs typeface="Courier New" pitchFamily="49" charset="0"/>
              </a:rPr>
              <a:t>div</a:t>
            </a:r>
            <a:r>
              <a:rPr lang="en-US" dirty="0" smtClean="0"/>
              <a:t> is a block element and </a:t>
            </a:r>
            <a:r>
              <a:rPr lang="en-US" sz="4000" dirty="0">
                <a:latin typeface="Courier New" pitchFamily="49" charset="0"/>
                <a:ea typeface="+mj-ea"/>
                <a:cs typeface="Courier New" pitchFamily="49" charset="0"/>
              </a:rPr>
              <a:t>span</a:t>
            </a:r>
            <a:r>
              <a:rPr lang="en-US" dirty="0" smtClean="0"/>
              <a:t> is an inline element.</a:t>
            </a:r>
          </a:p>
          <a:p>
            <a:r>
              <a:rPr lang="en-US" dirty="0"/>
              <a:t>Neither </a:t>
            </a:r>
            <a:r>
              <a:rPr lang="en-US" sz="4000" dirty="0">
                <a:latin typeface="Courier New" pitchFamily="49" charset="0"/>
                <a:cs typeface="Courier New" pitchFamily="49" charset="0"/>
              </a:rPr>
              <a:t>div</a:t>
            </a:r>
            <a:r>
              <a:rPr lang="en-US" dirty="0"/>
              <a:t> nor </a:t>
            </a:r>
            <a:r>
              <a:rPr lang="en-US" sz="4000" dirty="0">
                <a:latin typeface="Courier New" pitchFamily="49" charset="0"/>
                <a:cs typeface="Courier New" pitchFamily="49" charset="0"/>
              </a:rPr>
              <a:t>span</a:t>
            </a:r>
            <a:r>
              <a:rPr lang="en-US" dirty="0"/>
              <a:t> has any formatting effect on its </a:t>
            </a:r>
            <a:r>
              <a:rPr lang="en-US" dirty="0" smtClean="0"/>
              <a:t>content.</a:t>
            </a:r>
          </a:p>
          <a:p>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28</a:t>
            </a:fld>
            <a:endParaRPr lang="en-US" dirty="0"/>
          </a:p>
        </p:txBody>
      </p:sp>
    </p:spTree>
    <p:extLst>
      <p:ext uri="{BB962C8B-B14F-4D97-AF65-F5344CB8AC3E}">
        <p14:creationId xmlns:p14="http://schemas.microsoft.com/office/powerpoint/2010/main" val="41180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Useful HTML Attributes:</a:t>
            </a:r>
            <a:br>
              <a:rPr lang="en-US" dirty="0" smtClean="0"/>
            </a:br>
            <a:r>
              <a:rPr lang="en-US" dirty="0" smtClean="0">
                <a:latin typeface="Courier New" pitchFamily="49" charset="0"/>
                <a:cs typeface="Courier New" pitchFamily="49" charset="0"/>
              </a:rPr>
              <a:t>class</a:t>
            </a:r>
            <a:r>
              <a:rPr lang="en-US" dirty="0" smtClean="0"/>
              <a:t> and </a:t>
            </a:r>
            <a:r>
              <a:rPr lang="en-US" dirty="0">
                <a:latin typeface="Courier New" pitchFamily="49" charset="0"/>
                <a:cs typeface="Courier New" pitchFamily="49" charset="0"/>
              </a:rPr>
              <a:t>id</a:t>
            </a:r>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sz="3300" dirty="0">
                <a:latin typeface="Courier New" pitchFamily="49" charset="0"/>
                <a:ea typeface="+mj-ea"/>
                <a:cs typeface="Courier New" pitchFamily="49" charset="0"/>
              </a:rPr>
              <a:t>class</a:t>
            </a:r>
            <a:r>
              <a:rPr lang="en-US" dirty="0" smtClean="0"/>
              <a:t> and </a:t>
            </a:r>
            <a:r>
              <a:rPr lang="en-US" sz="3300" dirty="0">
                <a:latin typeface="Courier New" pitchFamily="49" charset="0"/>
                <a:ea typeface="+mj-ea"/>
                <a:cs typeface="Courier New" pitchFamily="49" charset="0"/>
              </a:rPr>
              <a:t>id</a:t>
            </a:r>
            <a:r>
              <a:rPr lang="en-US" dirty="0" smtClean="0"/>
              <a:t> attributes are </a:t>
            </a:r>
            <a:r>
              <a:rPr lang="en-US" i="1" dirty="0" smtClean="0"/>
              <a:t>core</a:t>
            </a:r>
            <a:r>
              <a:rPr lang="en-US" dirty="0" smtClean="0"/>
              <a:t> or </a:t>
            </a:r>
            <a:r>
              <a:rPr lang="en-US" i="1" dirty="0" smtClean="0"/>
              <a:t>standard</a:t>
            </a:r>
            <a:r>
              <a:rPr lang="en-US" dirty="0" smtClean="0"/>
              <a:t> attributes in HTML that are also </a:t>
            </a:r>
            <a:br>
              <a:rPr lang="en-US" dirty="0" smtClean="0"/>
            </a:br>
            <a:r>
              <a:rPr lang="en-US" dirty="0" smtClean="0"/>
              <a:t>very often used as CSS selectors.</a:t>
            </a:r>
          </a:p>
          <a:p>
            <a:r>
              <a:rPr lang="en-US" dirty="0" smtClean="0"/>
              <a:t>This means that most (though not all) HTML elements can have these attributes, and be styled through them via CSS.</a:t>
            </a:r>
          </a:p>
          <a:p>
            <a:r>
              <a:rPr lang="en-US" dirty="0" smtClean="0"/>
              <a:t>The major difference between </a:t>
            </a:r>
            <a:r>
              <a:rPr lang="en-US" sz="3300" dirty="0">
                <a:latin typeface="Courier New" pitchFamily="49" charset="0"/>
                <a:ea typeface="+mj-ea"/>
                <a:cs typeface="Courier New" pitchFamily="49" charset="0"/>
              </a:rPr>
              <a:t>class</a:t>
            </a:r>
            <a:r>
              <a:rPr lang="en-US" dirty="0" smtClean="0"/>
              <a:t> and </a:t>
            </a:r>
            <a:r>
              <a:rPr lang="en-US" sz="3300" dirty="0">
                <a:latin typeface="Courier New" pitchFamily="49" charset="0"/>
                <a:ea typeface="+mj-ea"/>
                <a:cs typeface="Courier New" pitchFamily="49" charset="0"/>
              </a:rPr>
              <a:t>id</a:t>
            </a:r>
            <a:r>
              <a:rPr lang="en-US" dirty="0" smtClean="0"/>
              <a:t>:</a:t>
            </a:r>
          </a:p>
          <a:p>
            <a:pPr lvl="1"/>
            <a:r>
              <a:rPr lang="en-US" dirty="0" smtClean="0"/>
              <a:t>Many different HTML elements on a web page can have a </a:t>
            </a:r>
            <a:r>
              <a:rPr lang="en-US" sz="3300" dirty="0">
                <a:latin typeface="Courier New" pitchFamily="49" charset="0"/>
                <a:ea typeface="+mj-ea"/>
                <a:cs typeface="Courier New" pitchFamily="49" charset="0"/>
              </a:rPr>
              <a:t>class</a:t>
            </a:r>
            <a:r>
              <a:rPr lang="en-US" dirty="0" smtClean="0"/>
              <a:t> attribute with the same value.</a:t>
            </a:r>
          </a:p>
          <a:p>
            <a:pPr lvl="1"/>
            <a:r>
              <a:rPr lang="en-US" dirty="0" smtClean="0"/>
              <a:t>Only one element on a web page can have an </a:t>
            </a:r>
            <a:r>
              <a:rPr lang="en-US" sz="3300" dirty="0">
                <a:latin typeface="Courier New" pitchFamily="49" charset="0"/>
                <a:ea typeface="+mj-ea"/>
                <a:cs typeface="Courier New" pitchFamily="49" charset="0"/>
              </a:rPr>
              <a:t>id</a:t>
            </a:r>
            <a:r>
              <a:rPr lang="en-US" dirty="0" smtClean="0"/>
              <a:t> attribute with a given value.</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29</a:t>
            </a:fld>
            <a:endParaRPr lang="en-US" dirty="0"/>
          </a:p>
        </p:txBody>
      </p:sp>
    </p:spTree>
    <p:extLst>
      <p:ext uri="{BB962C8B-B14F-4D97-AF65-F5344CB8AC3E}">
        <p14:creationId xmlns:p14="http://schemas.microsoft.com/office/powerpoint/2010/main" val="4080208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and </a:t>
            </a:r>
            <a:r>
              <a:rPr lang="en-US" dirty="0" smtClean="0"/>
              <a:t>Objectives</a:t>
            </a:r>
            <a:br>
              <a:rPr lang="en-US" dirty="0" smtClean="0"/>
            </a:br>
            <a:r>
              <a:rPr lang="en-US" sz="3600" dirty="0" smtClean="0"/>
              <a:t>(part 2 of 2)</a:t>
            </a:r>
            <a:endParaRPr lang="en-US" sz="3600" dirty="0"/>
          </a:p>
        </p:txBody>
      </p:sp>
      <p:sp>
        <p:nvSpPr>
          <p:cNvPr id="3" name="Content Placeholder 2"/>
          <p:cNvSpPr>
            <a:spLocks noGrp="1"/>
          </p:cNvSpPr>
          <p:nvPr>
            <p:ph idx="1"/>
          </p:nvPr>
        </p:nvSpPr>
        <p:spPr/>
        <p:txBody>
          <a:bodyPr>
            <a:normAutofit lnSpcReduction="10000"/>
          </a:bodyPr>
          <a:lstStyle/>
          <a:p>
            <a:r>
              <a:rPr lang="en-US" dirty="0"/>
              <a:t>Inheritance and the cascade</a:t>
            </a:r>
          </a:p>
          <a:p>
            <a:r>
              <a:rPr lang="en-US" dirty="0"/>
              <a:t>Validating CSS</a:t>
            </a:r>
          </a:p>
          <a:p>
            <a:r>
              <a:rPr lang="en-US" dirty="0" smtClean="0"/>
              <a:t>The </a:t>
            </a:r>
            <a:r>
              <a:rPr lang="en-US" dirty="0"/>
              <a:t>CSS box model</a:t>
            </a:r>
          </a:p>
          <a:p>
            <a:r>
              <a:rPr lang="en-US" dirty="0"/>
              <a:t>Simple CSS page layout with “floating” elements</a:t>
            </a:r>
          </a:p>
          <a:p>
            <a:r>
              <a:rPr lang="en-US" dirty="0" smtClean="0"/>
              <a:t>CSS </a:t>
            </a:r>
            <a:r>
              <a:rPr lang="en-US" dirty="0"/>
              <a:t>reset</a:t>
            </a:r>
          </a:p>
          <a:p>
            <a:r>
              <a:rPr lang="en-US" dirty="0"/>
              <a:t>Styling our Nature’s Source website with CSS</a:t>
            </a:r>
          </a:p>
          <a:p>
            <a:r>
              <a:rPr lang="en-US" dirty="0" smtClean="0"/>
              <a:t>A brief introduction to responsive design</a:t>
            </a:r>
            <a:endParaRPr lang="en-US" dirty="0"/>
          </a:p>
          <a:p>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a:t>
            </a:fld>
            <a:endParaRPr lang="en-US" dirty="0"/>
          </a:p>
        </p:txBody>
      </p:sp>
    </p:spTree>
    <p:extLst>
      <p:ext uri="{BB962C8B-B14F-4D97-AF65-F5344CB8AC3E}">
        <p14:creationId xmlns:p14="http://schemas.microsoft.com/office/powerpoint/2010/main" val="745094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smtClean="0"/>
              <a:t>New </a:t>
            </a:r>
            <a:r>
              <a:rPr lang="en-US" sz="3600" smtClean="0"/>
              <a:t>HTML5 </a:t>
            </a:r>
            <a:r>
              <a:rPr lang="en-US" sz="3600" dirty="0" smtClean="0"/>
              <a:t>Semantic Elements vs. </a:t>
            </a:r>
            <a:r>
              <a:rPr lang="en-US" sz="3600" dirty="0" smtClean="0">
                <a:latin typeface="Courier New" panose="02070309020205020404" pitchFamily="49" charset="0"/>
                <a:cs typeface="Courier New" panose="02070309020205020404" pitchFamily="49" charset="0"/>
              </a:rPr>
              <a:t>div</a:t>
            </a:r>
            <a:endParaRPr lang="en-US" sz="3600"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fontScale="85000" lnSpcReduction="10000"/>
          </a:bodyPr>
          <a:lstStyle/>
          <a:p>
            <a:r>
              <a:rPr lang="en-US" smtClean="0"/>
              <a:t>HTML5 </a:t>
            </a:r>
            <a:r>
              <a:rPr lang="en-US" dirty="0" smtClean="0"/>
              <a:t>has added new semantic elements that are useful for grouping.</a:t>
            </a:r>
          </a:p>
          <a:p>
            <a:r>
              <a:rPr lang="en-US" dirty="0"/>
              <a:t>Examples include: </a:t>
            </a:r>
            <a:r>
              <a:rPr lang="en-US" dirty="0">
                <a:latin typeface="Courier New" panose="02070309020205020404" pitchFamily="49" charset="0"/>
                <a:cs typeface="Courier New" panose="02070309020205020404" pitchFamily="49" charset="0"/>
              </a:rPr>
              <a:t>main</a:t>
            </a:r>
            <a:r>
              <a:rPr lang="en-US" dirty="0"/>
              <a:t>, </a:t>
            </a:r>
            <a:r>
              <a:rPr lang="en-US" dirty="0">
                <a:latin typeface="Courier New" panose="02070309020205020404" pitchFamily="49" charset="0"/>
                <a:cs typeface="Courier New" panose="02070309020205020404" pitchFamily="49" charset="0"/>
              </a:rPr>
              <a:t>header</a:t>
            </a:r>
            <a:r>
              <a:rPr lang="en-US" dirty="0"/>
              <a:t>, </a:t>
            </a:r>
            <a:r>
              <a:rPr lang="en-US" dirty="0">
                <a:latin typeface="Courier New" panose="02070309020205020404" pitchFamily="49" charset="0"/>
                <a:cs typeface="Courier New" panose="02070309020205020404" pitchFamily="49" charset="0"/>
              </a:rPr>
              <a:t>footer</a:t>
            </a:r>
            <a:r>
              <a:rPr lang="en-US" dirty="0"/>
              <a:t>, </a:t>
            </a:r>
            <a:r>
              <a:rPr lang="en-US" dirty="0">
                <a:latin typeface="Courier New" panose="02070309020205020404" pitchFamily="49" charset="0"/>
                <a:cs typeface="Courier New" panose="02070309020205020404" pitchFamily="49" charset="0"/>
              </a:rPr>
              <a:t>nav</a:t>
            </a:r>
            <a:r>
              <a:rPr lang="en-US" dirty="0"/>
              <a:t>, </a:t>
            </a:r>
            <a:r>
              <a:rPr lang="en-US" dirty="0">
                <a:latin typeface="Courier New" panose="02070309020205020404" pitchFamily="49" charset="0"/>
                <a:cs typeface="Courier New" panose="02070309020205020404" pitchFamily="49" charset="0"/>
              </a:rPr>
              <a:t>article</a:t>
            </a:r>
            <a:r>
              <a:rPr lang="en-US" dirty="0"/>
              <a:t>, </a:t>
            </a:r>
            <a:r>
              <a:rPr lang="en-US" dirty="0">
                <a:latin typeface="Courier New" panose="02070309020205020404" pitchFamily="49" charset="0"/>
                <a:cs typeface="Courier New" panose="02070309020205020404" pitchFamily="49" charset="0"/>
              </a:rPr>
              <a:t>section</a:t>
            </a:r>
            <a:r>
              <a:rPr lang="en-US" dirty="0"/>
              <a:t>, </a:t>
            </a:r>
            <a:r>
              <a:rPr lang="en-US" dirty="0" smtClean="0">
                <a:latin typeface="Courier New" panose="02070309020205020404" pitchFamily="49" charset="0"/>
                <a:cs typeface="Courier New" panose="02070309020205020404" pitchFamily="49" charset="0"/>
              </a:rPr>
              <a:t>aside … </a:t>
            </a:r>
          </a:p>
          <a:p>
            <a:r>
              <a:rPr lang="en-US" dirty="0"/>
              <a:t>These elements can now be used in many places where only a </a:t>
            </a:r>
            <a:r>
              <a:rPr lang="en-US" dirty="0">
                <a:latin typeface="Courier New" panose="02070309020205020404" pitchFamily="49" charset="0"/>
                <a:cs typeface="Courier New" panose="02070309020205020404" pitchFamily="49" charset="0"/>
              </a:rPr>
              <a:t>div</a:t>
            </a:r>
            <a:r>
              <a:rPr lang="en-US" dirty="0"/>
              <a:t> element was available in the past.</a:t>
            </a:r>
            <a:endParaRPr lang="en-US" dirty="0">
              <a:latin typeface="Courier New" panose="02070309020205020404" pitchFamily="49" charset="0"/>
              <a:cs typeface="Courier New" panose="02070309020205020404" pitchFamily="49" charset="0"/>
            </a:endParaRPr>
          </a:p>
          <a:p>
            <a:r>
              <a:rPr lang="en-US" dirty="0" smtClean="0"/>
              <a:t>Examples:</a:t>
            </a:r>
          </a:p>
          <a:p>
            <a:pPr lvl="1"/>
            <a:r>
              <a:rPr lang="en-US" dirty="0">
                <a:cs typeface="Courier New" panose="02070309020205020404" pitchFamily="49" charset="0"/>
              </a:rPr>
              <a:t>Instead of </a:t>
            </a:r>
            <a:r>
              <a:rPr lang="en-US" dirty="0">
                <a:latin typeface="Courier New" panose="02070309020205020404" pitchFamily="49" charset="0"/>
                <a:cs typeface="Courier New" panose="02070309020205020404" pitchFamily="49" charset="0"/>
              </a:rPr>
              <a:t>&lt;div id</a:t>
            </a:r>
            <a:r>
              <a:rPr lang="en-US" dirty="0" smtClean="0">
                <a:latin typeface="Courier New" panose="02070309020205020404" pitchFamily="49" charset="0"/>
                <a:cs typeface="Courier New" panose="02070309020205020404" pitchFamily="49" charset="0"/>
              </a:rPr>
              <a:t>="header</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&gt; </a:t>
            </a:r>
            <a:r>
              <a:rPr lang="en-US" dirty="0">
                <a:latin typeface="Courier New" panose="02070309020205020404" pitchFamily="49" charset="0"/>
                <a:cs typeface="Courier New" panose="02070309020205020404" pitchFamily="49" charset="0"/>
              </a:rPr>
              <a:t>… &lt;/div&gt;</a:t>
            </a:r>
            <a:r>
              <a:rPr lang="en-US" dirty="0">
                <a:cs typeface="Courier New" panose="02070309020205020404" pitchFamily="49" charset="0"/>
              </a:rPr>
              <a:t> use </a:t>
            </a:r>
            <a:r>
              <a:rPr lang="en-US" dirty="0">
                <a:latin typeface="Courier New" panose="02070309020205020404" pitchFamily="49" charset="0"/>
                <a:cs typeface="Courier New" panose="02070309020205020404" pitchFamily="49" charset="0"/>
              </a:rPr>
              <a:t>&lt;header&gt; … &lt;/</a:t>
            </a:r>
            <a:r>
              <a:rPr lang="en-US" dirty="0" smtClean="0">
                <a:latin typeface="Courier New" panose="02070309020205020404" pitchFamily="49" charset="0"/>
                <a:cs typeface="Courier New" panose="02070309020205020404" pitchFamily="49" charset="0"/>
              </a:rPr>
              <a:t>header&gt;</a:t>
            </a:r>
          </a:p>
          <a:p>
            <a:pPr lvl="1"/>
            <a:r>
              <a:rPr lang="en-US" sz="2800" dirty="0" smtClean="0">
                <a:cs typeface="Courier New" panose="02070309020205020404" pitchFamily="49" charset="0"/>
              </a:rPr>
              <a:t>Instead </a:t>
            </a:r>
            <a:r>
              <a:rPr lang="en-US" sz="2800" dirty="0">
                <a:cs typeface="Courier New" panose="02070309020205020404" pitchFamily="49" charset="0"/>
              </a:rPr>
              <a:t>of </a:t>
            </a:r>
            <a:r>
              <a:rPr lang="en-US" sz="2800" dirty="0">
                <a:latin typeface="Courier New" panose="02070309020205020404" pitchFamily="49" charset="0"/>
                <a:cs typeface="Courier New" panose="02070309020205020404" pitchFamily="49" charset="0"/>
              </a:rPr>
              <a:t>&lt;div </a:t>
            </a:r>
            <a:r>
              <a:rPr lang="en-US" sz="2800" dirty="0" smtClean="0">
                <a:latin typeface="Courier New" panose="02070309020205020404" pitchFamily="49" charset="0"/>
                <a:cs typeface="Courier New" panose="02070309020205020404" pitchFamily="49" charset="0"/>
              </a:rPr>
              <a:t>id=</a:t>
            </a:r>
            <a:r>
              <a:rPr lang="en-US" dirty="0">
                <a:latin typeface="Courier New" panose="02070309020205020404" pitchFamily="49" charset="0"/>
                <a:cs typeface="Courier New" panose="02070309020205020404" pitchFamily="49" charset="0"/>
              </a:rPr>
              <a:t>"</a:t>
            </a:r>
            <a:r>
              <a:rPr lang="en-US" sz="2800" dirty="0" smtClean="0">
                <a:latin typeface="Courier New" panose="02070309020205020404" pitchFamily="49" charset="0"/>
                <a:cs typeface="Courier New" panose="02070309020205020404" pitchFamily="49" charset="0"/>
              </a:rPr>
              <a:t>footer</a:t>
            </a:r>
            <a:r>
              <a:rPr lang="en-US" dirty="0">
                <a:latin typeface="Courier New" panose="02070309020205020404" pitchFamily="49" charset="0"/>
                <a:cs typeface="Courier New" panose="02070309020205020404" pitchFamily="49" charset="0"/>
              </a:rPr>
              <a:t>"</a:t>
            </a:r>
            <a:r>
              <a:rPr lang="en-US" sz="2800" dirty="0" smtClean="0">
                <a:latin typeface="Courier New" panose="02070309020205020404" pitchFamily="49" charset="0"/>
                <a:cs typeface="Courier New" panose="02070309020205020404" pitchFamily="49" charset="0"/>
              </a:rPr>
              <a:t>&gt; </a:t>
            </a:r>
            <a:r>
              <a:rPr lang="en-US" sz="2800" dirty="0">
                <a:latin typeface="Courier New" panose="02070309020205020404" pitchFamily="49" charset="0"/>
                <a:cs typeface="Courier New" panose="02070309020205020404" pitchFamily="49" charset="0"/>
              </a:rPr>
              <a:t>… &lt;/div&gt;</a:t>
            </a:r>
            <a:r>
              <a:rPr lang="en-US" sz="2800" dirty="0">
                <a:cs typeface="Courier New" panose="02070309020205020404" pitchFamily="49" charset="0"/>
              </a:rPr>
              <a:t> use </a:t>
            </a:r>
            <a:r>
              <a:rPr lang="en-US" sz="2800" dirty="0" smtClean="0">
                <a:latin typeface="Courier New" panose="02070309020205020404" pitchFamily="49" charset="0"/>
                <a:cs typeface="Courier New" panose="02070309020205020404" pitchFamily="49" charset="0"/>
              </a:rPr>
              <a:t>&lt;footer&gt; </a:t>
            </a:r>
            <a:r>
              <a:rPr lang="en-US" sz="2800" dirty="0">
                <a:latin typeface="Courier New" panose="02070309020205020404" pitchFamily="49" charset="0"/>
                <a:cs typeface="Courier New" panose="02070309020205020404" pitchFamily="49" charset="0"/>
              </a:rPr>
              <a:t>… </a:t>
            </a:r>
            <a:r>
              <a:rPr lang="en-US" sz="2800" dirty="0" smtClean="0">
                <a:latin typeface="Courier New" panose="02070309020205020404" pitchFamily="49" charset="0"/>
                <a:cs typeface="Courier New" panose="02070309020205020404" pitchFamily="49" charset="0"/>
              </a:rPr>
              <a:t>&lt;/footer&gt;</a:t>
            </a:r>
            <a:endParaRPr lang="en-US" sz="28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30</a:t>
            </a:fld>
            <a:endParaRPr lang="en-US" dirty="0"/>
          </a:p>
        </p:txBody>
      </p:sp>
    </p:spTree>
    <p:extLst>
      <p:ext uri="{BB962C8B-B14F-4D97-AF65-F5344CB8AC3E}">
        <p14:creationId xmlns:p14="http://schemas.microsoft.com/office/powerpoint/2010/main" val="16924810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Generic CSS Class Selector</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2900" dirty="0">
                <a:latin typeface="Courier New" pitchFamily="49" charset="0"/>
                <a:ea typeface="+mj-ea"/>
                <a:cs typeface="Courier New" pitchFamily="49" charset="0"/>
              </a:rPr>
              <a:t>.BoldItalic {</a:t>
            </a:r>
          </a:p>
          <a:p>
            <a:pPr marL="0" indent="0">
              <a:buNone/>
            </a:pPr>
            <a:r>
              <a:rPr lang="en-US" sz="2900" dirty="0" smtClean="0">
                <a:latin typeface="Courier New" pitchFamily="49" charset="0"/>
                <a:ea typeface="+mj-ea"/>
                <a:cs typeface="Courier New" pitchFamily="49" charset="0"/>
              </a:rPr>
              <a:t>  font-weight</a:t>
            </a:r>
            <a:r>
              <a:rPr lang="en-US" sz="2900" dirty="0">
                <a:latin typeface="Courier New" pitchFamily="49" charset="0"/>
                <a:ea typeface="+mj-ea"/>
                <a:cs typeface="Courier New" pitchFamily="49" charset="0"/>
              </a:rPr>
              <a:t>: bold;</a:t>
            </a:r>
          </a:p>
          <a:p>
            <a:pPr marL="0" indent="0">
              <a:buNone/>
            </a:pPr>
            <a:r>
              <a:rPr lang="en-US" sz="2900" dirty="0" smtClean="0">
                <a:latin typeface="Courier New" pitchFamily="49" charset="0"/>
                <a:ea typeface="+mj-ea"/>
                <a:cs typeface="Courier New" pitchFamily="49" charset="0"/>
              </a:rPr>
              <a:t>  font-style</a:t>
            </a:r>
            <a:r>
              <a:rPr lang="en-US" sz="2900" dirty="0">
                <a:latin typeface="Courier New" pitchFamily="49" charset="0"/>
                <a:ea typeface="+mj-ea"/>
                <a:cs typeface="Courier New" pitchFamily="49" charset="0"/>
              </a:rPr>
              <a:t>: italic;</a:t>
            </a:r>
          </a:p>
          <a:p>
            <a:pPr marL="0" indent="0">
              <a:buNone/>
            </a:pPr>
            <a:r>
              <a:rPr lang="en-US" sz="2900" dirty="0">
                <a:latin typeface="Courier New" pitchFamily="49" charset="0"/>
                <a:ea typeface="+mj-ea"/>
                <a:cs typeface="Courier New" pitchFamily="49" charset="0"/>
              </a:rPr>
              <a:t>}</a:t>
            </a:r>
          </a:p>
          <a:p>
            <a:r>
              <a:rPr lang="en-US" dirty="0" smtClean="0"/>
              <a:t>A generic class definition begins with a period and is followed by the class name and then a “declaration block” of styles.</a:t>
            </a:r>
          </a:p>
          <a:p>
            <a:r>
              <a:rPr lang="en-US" dirty="0" smtClean="0"/>
              <a:t>Many different elements can be styled with this generic class:</a:t>
            </a:r>
          </a:p>
          <a:p>
            <a:pPr lvl="1"/>
            <a:r>
              <a:rPr lang="en-US" dirty="0" smtClean="0"/>
              <a:t>Example 1: </a:t>
            </a:r>
            <a:r>
              <a:rPr lang="en-US" dirty="0" smtClean="0">
                <a:latin typeface="Courier New" pitchFamily="49" charset="0"/>
                <a:cs typeface="Courier New" pitchFamily="49" charset="0"/>
              </a:rPr>
              <a:t>&lt;p class</a:t>
            </a:r>
            <a:r>
              <a:rPr lang="en-US" dirty="0">
                <a:latin typeface="Courier New" pitchFamily="49" charset="0"/>
                <a:cs typeface="Courier New" pitchFamily="49" charset="0"/>
              </a:rPr>
              <a:t>="BoldItalic"&gt;</a:t>
            </a:r>
            <a:r>
              <a:rPr lang="en-US" dirty="0" smtClean="0">
                <a:latin typeface="Courier New" pitchFamily="49" charset="0"/>
                <a:cs typeface="Courier New" pitchFamily="49" charset="0"/>
              </a:rPr>
              <a:t>text&lt;/p&gt;</a:t>
            </a:r>
          </a:p>
          <a:p>
            <a:pPr lvl="1"/>
            <a:r>
              <a:rPr lang="en-US" dirty="0" smtClean="0"/>
              <a:t>Example 2: </a:t>
            </a:r>
            <a:r>
              <a:rPr lang="en-US" dirty="0" smtClean="0">
                <a:latin typeface="Courier New" pitchFamily="49" charset="0"/>
                <a:cs typeface="Courier New" pitchFamily="49" charset="0"/>
              </a:rPr>
              <a:t>&lt;li class</a:t>
            </a:r>
            <a:r>
              <a:rPr lang="en-US" dirty="0">
                <a:latin typeface="Courier New" pitchFamily="49" charset="0"/>
                <a:cs typeface="Courier New" pitchFamily="49" charset="0"/>
              </a:rPr>
              <a:t>="</a:t>
            </a:r>
            <a:r>
              <a:rPr lang="en-US" dirty="0" smtClean="0">
                <a:latin typeface="Courier New" pitchFamily="49" charset="0"/>
                <a:cs typeface="Courier New" pitchFamily="49" charset="0"/>
              </a:rPr>
              <a:t>BoldItalic</a:t>
            </a:r>
            <a:r>
              <a:rPr lang="en-US" dirty="0">
                <a:latin typeface="Courier New" pitchFamily="49" charset="0"/>
                <a:cs typeface="Courier New" pitchFamily="49" charset="0"/>
              </a:rPr>
              <a:t>"&gt;</a:t>
            </a:r>
            <a:r>
              <a:rPr lang="en-US" dirty="0" smtClean="0">
                <a:latin typeface="Courier New" pitchFamily="49" charset="0"/>
                <a:cs typeface="Courier New" pitchFamily="49" charset="0"/>
              </a:rPr>
              <a:t>text&lt;/li&gt;</a:t>
            </a:r>
          </a:p>
          <a:p>
            <a:pPr lvl="1"/>
            <a:r>
              <a:rPr lang="en-US" dirty="0" smtClean="0"/>
              <a:t>Example 3: </a:t>
            </a:r>
            <a:r>
              <a:rPr lang="en-US" dirty="0" smtClean="0">
                <a:latin typeface="Courier New" pitchFamily="49" charset="0"/>
                <a:cs typeface="Courier New" pitchFamily="49" charset="0"/>
              </a:rPr>
              <a:t>&lt;span class</a:t>
            </a:r>
            <a:r>
              <a:rPr lang="en-US" dirty="0">
                <a:latin typeface="Courier New" pitchFamily="49" charset="0"/>
                <a:cs typeface="Courier New" pitchFamily="49" charset="0"/>
              </a:rPr>
              <a:t>="</a:t>
            </a:r>
            <a:r>
              <a:rPr lang="en-US" dirty="0" smtClean="0">
                <a:latin typeface="Courier New" pitchFamily="49" charset="0"/>
                <a:cs typeface="Courier New" pitchFamily="49" charset="0"/>
              </a:rPr>
              <a:t>BoldItalic</a:t>
            </a:r>
            <a:r>
              <a:rPr lang="en-US" dirty="0">
                <a:latin typeface="Courier New" pitchFamily="49" charset="0"/>
                <a:cs typeface="Courier New" pitchFamily="49" charset="0"/>
              </a:rPr>
              <a:t>"&gt;</a:t>
            </a:r>
            <a:r>
              <a:rPr lang="en-US" dirty="0" smtClean="0">
                <a:latin typeface="Courier New" pitchFamily="49" charset="0"/>
                <a:cs typeface="Courier New" pitchFamily="49" charset="0"/>
              </a:rPr>
              <a:t>text&lt;/span&gt;</a:t>
            </a:r>
          </a:p>
          <a:p>
            <a:r>
              <a:rPr lang="en-US" dirty="0" smtClean="0"/>
              <a:t>Only elements that have a </a:t>
            </a:r>
            <a:r>
              <a:rPr lang="en-US" dirty="0" smtClean="0">
                <a:latin typeface="Courier New" pitchFamily="49" charset="0"/>
                <a:cs typeface="Courier New" pitchFamily="49" charset="0"/>
              </a:rPr>
              <a:t>class</a:t>
            </a:r>
            <a:r>
              <a:rPr lang="en-US" dirty="0" smtClean="0"/>
              <a:t> attribute with a value of </a:t>
            </a:r>
            <a:r>
              <a:rPr lang="en-US" dirty="0" smtClean="0">
                <a:latin typeface="Courier New" pitchFamily="49" charset="0"/>
                <a:cs typeface="Courier New" pitchFamily="49" charset="0"/>
              </a:rPr>
              <a:t>BoldItalic</a:t>
            </a:r>
            <a:r>
              <a:rPr lang="en-US" dirty="0" smtClean="0"/>
              <a:t> will be affected by this style.</a:t>
            </a:r>
          </a:p>
          <a:p>
            <a:r>
              <a:rPr lang="en-US" dirty="0" smtClean="0"/>
              <a:t>Can you think of why this might not be a good name for a class?</a:t>
            </a:r>
            <a:br>
              <a:rPr lang="en-US" dirty="0" smtClean="0"/>
            </a:br>
            <a:r>
              <a:rPr lang="en-US" dirty="0" smtClean="0"/>
              <a:t>(Hint: What if you wanted to change the style later?)</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31</a:t>
            </a:fld>
            <a:endParaRPr lang="en-US" dirty="0"/>
          </a:p>
        </p:txBody>
      </p:sp>
    </p:spTree>
    <p:extLst>
      <p:ext uri="{BB962C8B-B14F-4D97-AF65-F5344CB8AC3E}">
        <p14:creationId xmlns:p14="http://schemas.microsoft.com/office/powerpoint/2010/main" val="25545986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Restricted CSS Class Selector</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200" dirty="0" smtClean="0">
                <a:latin typeface="Courier New" pitchFamily="49" charset="0"/>
                <a:cs typeface="Courier New" pitchFamily="49" charset="0"/>
              </a:rPr>
              <a:t>p.Standout {</a:t>
            </a:r>
          </a:p>
          <a:p>
            <a:pPr marL="0" indent="0">
              <a:buNone/>
            </a:pPr>
            <a:r>
              <a:rPr lang="en-US" sz="2200" dirty="0" smtClean="0">
                <a:latin typeface="Courier New" pitchFamily="49" charset="0"/>
                <a:cs typeface="Courier New" pitchFamily="49" charset="0"/>
              </a:rPr>
              <a:t>  color: #FF0000; /* red */</a:t>
            </a:r>
          </a:p>
          <a:p>
            <a:pPr marL="0" indent="0">
              <a:buNone/>
            </a:pPr>
            <a:r>
              <a:rPr lang="en-US" sz="2200" dirty="0" smtClean="0">
                <a:latin typeface="Courier New" pitchFamily="49" charset="0"/>
                <a:cs typeface="Courier New" pitchFamily="49" charset="0"/>
              </a:rPr>
              <a:t>  background-color: #D3D3D3; /*lightgray*/</a:t>
            </a:r>
          </a:p>
          <a:p>
            <a:pPr marL="0" indent="0">
              <a:buNone/>
            </a:pPr>
            <a:r>
              <a:rPr lang="en-US" sz="2200" dirty="0" smtClean="0">
                <a:latin typeface="Courier New" pitchFamily="49" charset="0"/>
                <a:cs typeface="Courier New" pitchFamily="49" charset="0"/>
              </a:rPr>
              <a:t>}</a:t>
            </a:r>
          </a:p>
          <a:p>
            <a:r>
              <a:rPr lang="en-US" dirty="0" smtClean="0"/>
              <a:t>Only </a:t>
            </a:r>
            <a:r>
              <a:rPr lang="en-US" dirty="0" smtClean="0">
                <a:latin typeface="Courier New" pitchFamily="49" charset="0"/>
                <a:cs typeface="Courier New" pitchFamily="49" charset="0"/>
              </a:rPr>
              <a:t>p</a:t>
            </a:r>
            <a:r>
              <a:rPr lang="en-US" dirty="0" smtClean="0"/>
              <a:t> elements may be styled with this Standout class (the style is “restricted” to </a:t>
            </a:r>
            <a:r>
              <a:rPr lang="en-US" dirty="0" smtClean="0">
                <a:latin typeface="Courier New" pitchFamily="49" charset="0"/>
                <a:cs typeface="Courier New" pitchFamily="49" charset="0"/>
              </a:rPr>
              <a:t>p</a:t>
            </a:r>
            <a:r>
              <a:rPr lang="en-US" dirty="0" smtClean="0"/>
              <a:t> elements).</a:t>
            </a:r>
          </a:p>
          <a:p>
            <a:pPr lvl="1"/>
            <a:r>
              <a:rPr lang="en-US" dirty="0" smtClean="0"/>
              <a:t>Example: </a:t>
            </a:r>
            <a:r>
              <a:rPr lang="en-US" dirty="0" smtClean="0">
                <a:latin typeface="Courier New" pitchFamily="49" charset="0"/>
                <a:cs typeface="Courier New" pitchFamily="49" charset="0"/>
              </a:rPr>
              <a:t>&lt;p </a:t>
            </a:r>
            <a:r>
              <a:rPr lang="en-US" dirty="0">
                <a:latin typeface="Courier New" pitchFamily="49" charset="0"/>
                <a:cs typeface="Courier New" pitchFamily="49" charset="0"/>
              </a:rPr>
              <a:t>class="Standout"&gt;</a:t>
            </a:r>
            <a:r>
              <a:rPr lang="en-US" dirty="0" smtClean="0">
                <a:latin typeface="Courier New" pitchFamily="49" charset="0"/>
                <a:cs typeface="Courier New" pitchFamily="49" charset="0"/>
              </a:rPr>
              <a:t>text&lt;/p&gt;</a:t>
            </a:r>
          </a:p>
          <a:p>
            <a:r>
              <a:rPr lang="en-US" dirty="0" smtClean="0">
                <a:latin typeface="Courier New" pitchFamily="49" charset="0"/>
                <a:cs typeface="Courier New" pitchFamily="49" charset="0"/>
              </a:rPr>
              <a:t>p</a:t>
            </a:r>
            <a:r>
              <a:rPr lang="en-US" dirty="0" smtClean="0"/>
              <a:t> elements not having a </a:t>
            </a:r>
            <a:r>
              <a:rPr lang="en-US" dirty="0" smtClean="0">
                <a:latin typeface="Courier New" pitchFamily="49" charset="0"/>
                <a:cs typeface="Courier New" pitchFamily="49" charset="0"/>
              </a:rPr>
              <a:t>class</a:t>
            </a:r>
            <a:r>
              <a:rPr lang="en-US" dirty="0" smtClean="0"/>
              <a:t> attribute with value </a:t>
            </a:r>
            <a:r>
              <a:rPr lang="en-US" dirty="0" smtClean="0">
                <a:latin typeface="Courier New" pitchFamily="49" charset="0"/>
                <a:cs typeface="Courier New" pitchFamily="49" charset="0"/>
              </a:rPr>
              <a:t>Standout</a:t>
            </a:r>
            <a:r>
              <a:rPr lang="en-US" dirty="0" smtClean="0"/>
              <a:t> are unaffected by this class style.</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32</a:t>
            </a:fld>
            <a:endParaRPr lang="en-US" dirty="0"/>
          </a:p>
        </p:txBody>
      </p:sp>
    </p:spTree>
    <p:extLst>
      <p:ext uri="{BB962C8B-B14F-4D97-AF65-F5344CB8AC3E}">
        <p14:creationId xmlns:p14="http://schemas.microsoft.com/office/powerpoint/2010/main" val="2864580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CSS </a:t>
            </a:r>
            <a:r>
              <a:rPr lang="en-US" dirty="0" smtClean="0">
                <a:latin typeface="Courier New" pitchFamily="49" charset="0"/>
                <a:cs typeface="Courier New" pitchFamily="49" charset="0"/>
              </a:rPr>
              <a:t>id</a:t>
            </a:r>
            <a:r>
              <a:rPr lang="en-US" dirty="0" smtClean="0"/>
              <a:t> Selector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An </a:t>
            </a:r>
            <a:r>
              <a:rPr lang="en-US" dirty="0" smtClean="0">
                <a:latin typeface="Courier New" pitchFamily="49" charset="0"/>
                <a:cs typeface="Courier New" pitchFamily="49" charset="0"/>
              </a:rPr>
              <a:t>id</a:t>
            </a:r>
            <a:r>
              <a:rPr lang="en-US" dirty="0" smtClean="0"/>
              <a:t> selector with a given value must be unique on a page.</a:t>
            </a:r>
          </a:p>
          <a:p>
            <a:r>
              <a:rPr lang="en-US" dirty="0" smtClean="0"/>
              <a:t>Thus an </a:t>
            </a:r>
            <a:r>
              <a:rPr lang="en-US" sz="3100" dirty="0">
                <a:latin typeface="Courier New" pitchFamily="49" charset="0"/>
                <a:cs typeface="Courier New" pitchFamily="49" charset="0"/>
              </a:rPr>
              <a:t>id</a:t>
            </a:r>
            <a:r>
              <a:rPr lang="en-US" dirty="0" smtClean="0"/>
              <a:t> selector is often used to identify and style a particular (unique) part of a page (such as a header or menu section).</a:t>
            </a:r>
          </a:p>
          <a:p>
            <a:r>
              <a:rPr lang="en-US" dirty="0" smtClean="0"/>
              <a:t>An </a:t>
            </a:r>
            <a:r>
              <a:rPr lang="en-US" sz="3100" dirty="0">
                <a:latin typeface="Courier New" pitchFamily="49" charset="0"/>
                <a:cs typeface="Courier New" pitchFamily="49" charset="0"/>
              </a:rPr>
              <a:t>id</a:t>
            </a:r>
            <a:r>
              <a:rPr lang="en-US" dirty="0" smtClean="0"/>
              <a:t> selector is defined and used in the same way as a </a:t>
            </a:r>
            <a:r>
              <a:rPr lang="en-US" sz="3100" dirty="0">
                <a:latin typeface="Courier New" pitchFamily="49" charset="0"/>
                <a:cs typeface="Courier New" pitchFamily="49" charset="0"/>
              </a:rPr>
              <a:t>class</a:t>
            </a:r>
            <a:r>
              <a:rPr lang="en-US" dirty="0" smtClean="0"/>
              <a:t> selector, except that a </a:t>
            </a:r>
            <a:r>
              <a:rPr lang="en-US" sz="3100" dirty="0">
                <a:latin typeface="Courier New" pitchFamily="49" charset="0"/>
                <a:cs typeface="Courier New" pitchFamily="49" charset="0"/>
              </a:rPr>
              <a:t>#</a:t>
            </a:r>
            <a:r>
              <a:rPr lang="en-US" dirty="0" smtClean="0"/>
              <a:t> symbol is used in place of the period (.).</a:t>
            </a:r>
          </a:p>
          <a:p>
            <a:r>
              <a:rPr lang="en-US" dirty="0" smtClean="0"/>
              <a:t>So … some CSS might look like this:</a:t>
            </a:r>
            <a:br>
              <a:rPr lang="en-US" dirty="0" smtClean="0"/>
            </a:br>
            <a:r>
              <a:rPr lang="en-US" sz="3100" dirty="0" smtClean="0">
                <a:latin typeface="Courier New" pitchFamily="49" charset="0"/>
                <a:cs typeface="Courier New" pitchFamily="49" charset="0"/>
              </a:rPr>
              <a:t>div#importantNotes </a:t>
            </a:r>
            <a:r>
              <a:rPr lang="en-US" sz="3100" dirty="0">
                <a:latin typeface="Courier New" pitchFamily="49" charset="0"/>
                <a:cs typeface="Courier New" pitchFamily="49" charset="0"/>
              </a:rPr>
              <a:t>{ … styles … }</a:t>
            </a:r>
          </a:p>
          <a:p>
            <a:r>
              <a:rPr lang="en-US" dirty="0" smtClean="0"/>
              <a:t>The HTML that uses it would then look like this:</a:t>
            </a:r>
            <a:br>
              <a:rPr lang="en-US" dirty="0" smtClean="0"/>
            </a:br>
            <a:r>
              <a:rPr lang="en-US" sz="3100" dirty="0">
                <a:latin typeface="Courier New" pitchFamily="49" charset="0"/>
                <a:cs typeface="Courier New" pitchFamily="49" charset="0"/>
              </a:rPr>
              <a:t>&lt;div id="importantNotes"&gt;</a:t>
            </a:r>
            <a:br>
              <a:rPr lang="en-US" sz="3100" dirty="0">
                <a:latin typeface="Courier New" pitchFamily="49" charset="0"/>
                <a:cs typeface="Courier New" pitchFamily="49" charset="0"/>
              </a:rPr>
            </a:br>
            <a:r>
              <a:rPr lang="en-US" sz="3100" dirty="0">
                <a:latin typeface="Courier New" pitchFamily="49" charset="0"/>
                <a:cs typeface="Courier New" pitchFamily="49" charset="0"/>
              </a:rPr>
              <a:t>    … content of the div element …</a:t>
            </a:r>
            <a:br>
              <a:rPr lang="en-US" sz="3100" dirty="0">
                <a:latin typeface="Courier New" pitchFamily="49" charset="0"/>
                <a:cs typeface="Courier New" pitchFamily="49" charset="0"/>
              </a:rPr>
            </a:br>
            <a:r>
              <a:rPr lang="en-US" sz="3100" dirty="0">
                <a:latin typeface="Courier New" pitchFamily="49" charset="0"/>
                <a:cs typeface="Courier New" pitchFamily="49" charset="0"/>
              </a:rPr>
              <a:t>&lt;/div&gt;</a:t>
            </a:r>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33</a:t>
            </a:fld>
            <a:endParaRPr lang="en-US" dirty="0"/>
          </a:p>
        </p:txBody>
      </p:sp>
    </p:spTree>
    <p:extLst>
      <p:ext uri="{BB962C8B-B14F-4D97-AF65-F5344CB8AC3E}">
        <p14:creationId xmlns:p14="http://schemas.microsoft.com/office/powerpoint/2010/main" val="1539475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Capitalization Conventions</a:t>
            </a:r>
            <a:endParaRPr lang="en-US" dirty="0"/>
          </a:p>
        </p:txBody>
      </p:sp>
      <p:sp>
        <p:nvSpPr>
          <p:cNvPr id="3" name="Content Placeholder 2"/>
          <p:cNvSpPr>
            <a:spLocks noGrp="1"/>
          </p:cNvSpPr>
          <p:nvPr>
            <p:ph idx="1"/>
          </p:nvPr>
        </p:nvSpPr>
        <p:spPr/>
        <p:txBody>
          <a:bodyPr>
            <a:normAutofit lnSpcReduction="10000"/>
          </a:bodyPr>
          <a:lstStyle/>
          <a:p>
            <a:r>
              <a:rPr lang="en-US" dirty="0" smtClean="0"/>
              <a:t>Both </a:t>
            </a:r>
            <a:r>
              <a:rPr lang="en-US" dirty="0" smtClean="0">
                <a:latin typeface="Courier New" pitchFamily="49" charset="0"/>
                <a:cs typeface="Courier New" pitchFamily="49" charset="0"/>
              </a:rPr>
              <a:t>class</a:t>
            </a:r>
            <a:r>
              <a:rPr lang="en-US" dirty="0" smtClean="0"/>
              <a:t> and </a:t>
            </a:r>
            <a:r>
              <a:rPr lang="en-US" dirty="0">
                <a:latin typeface="Courier New" pitchFamily="49" charset="0"/>
                <a:cs typeface="Courier New" pitchFamily="49" charset="0"/>
              </a:rPr>
              <a:t>id</a:t>
            </a:r>
            <a:r>
              <a:rPr lang="en-US" dirty="0" smtClean="0"/>
              <a:t> names use </a:t>
            </a:r>
            <a:r>
              <a:rPr lang="en-US" i="1" dirty="0" smtClean="0"/>
              <a:t>camel notation</a:t>
            </a:r>
            <a:r>
              <a:rPr lang="en-US" dirty="0" smtClean="0"/>
              <a:t> (that is, in multiword names, the second and subsequent words start with a capital letter).</a:t>
            </a:r>
          </a:p>
          <a:p>
            <a:r>
              <a:rPr lang="en-US" dirty="0" smtClean="0"/>
              <a:t>The first letter of a </a:t>
            </a:r>
            <a:r>
              <a:rPr lang="en-US" dirty="0" smtClean="0">
                <a:latin typeface="Courier New" pitchFamily="49" charset="0"/>
                <a:cs typeface="Courier New" pitchFamily="49" charset="0"/>
              </a:rPr>
              <a:t>class</a:t>
            </a:r>
            <a:r>
              <a:rPr lang="en-US" dirty="0" smtClean="0"/>
              <a:t> name is a capital.</a:t>
            </a:r>
          </a:p>
          <a:p>
            <a:r>
              <a:rPr lang="en-US" dirty="0" smtClean="0"/>
              <a:t>The first letter of an </a:t>
            </a:r>
            <a:r>
              <a:rPr lang="en-US" dirty="0" smtClean="0">
                <a:latin typeface="Courier New" pitchFamily="49" charset="0"/>
                <a:cs typeface="Courier New" pitchFamily="49" charset="0"/>
              </a:rPr>
              <a:t>id</a:t>
            </a:r>
            <a:r>
              <a:rPr lang="en-US" dirty="0" smtClean="0"/>
              <a:t> name is lower case.</a:t>
            </a:r>
          </a:p>
          <a:p>
            <a:r>
              <a:rPr lang="en-US" dirty="0" smtClean="0"/>
              <a:t>All other letters are lower case.</a:t>
            </a:r>
          </a:p>
          <a:p>
            <a:r>
              <a:rPr lang="en-US" dirty="0" smtClean="0"/>
              <a:t>Names thus capitalized help us to distinguish the purpose of the thing named in markup.</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34</a:t>
            </a:fld>
            <a:endParaRPr lang="en-US" dirty="0"/>
          </a:p>
        </p:txBody>
      </p:sp>
    </p:spTree>
    <p:extLst>
      <p:ext uri="{BB962C8B-B14F-4D97-AF65-F5344CB8AC3E}">
        <p14:creationId xmlns:p14="http://schemas.microsoft.com/office/powerpoint/2010/main" val="1420552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Inheritance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On a typical web page many elements are nested inside other elements.</a:t>
            </a:r>
          </a:p>
          <a:p>
            <a:pPr lvl="1"/>
            <a:r>
              <a:rPr lang="en-US" dirty="0" smtClean="0"/>
              <a:t>Example: A </a:t>
            </a:r>
            <a:r>
              <a:rPr lang="en-US" dirty="0" smtClean="0">
                <a:latin typeface="Courier New" pitchFamily="49" charset="0"/>
                <a:cs typeface="Courier New" pitchFamily="49" charset="0"/>
              </a:rPr>
              <a:t>body</a:t>
            </a:r>
            <a:r>
              <a:rPr lang="en-US" dirty="0" smtClean="0"/>
              <a:t> element contains a </a:t>
            </a:r>
            <a:r>
              <a:rPr lang="en-US" sz="2900" dirty="0">
                <a:latin typeface="Courier New" pitchFamily="49" charset="0"/>
                <a:cs typeface="Courier New" pitchFamily="49" charset="0"/>
              </a:rPr>
              <a:t>p</a:t>
            </a:r>
            <a:r>
              <a:rPr lang="en-US" dirty="0" smtClean="0"/>
              <a:t> element, which contains a </a:t>
            </a:r>
            <a:r>
              <a:rPr lang="en-US" sz="2900" dirty="0">
                <a:latin typeface="Courier New" pitchFamily="49" charset="0"/>
                <a:cs typeface="Courier New" pitchFamily="49" charset="0"/>
              </a:rPr>
              <a:t>span</a:t>
            </a:r>
            <a:r>
              <a:rPr lang="en-US" dirty="0" smtClean="0"/>
              <a:t> element.</a:t>
            </a:r>
          </a:p>
          <a:p>
            <a:r>
              <a:rPr lang="en-US" dirty="0" smtClean="0"/>
              <a:t>This structure creates a parent-child relationship among elements.</a:t>
            </a:r>
          </a:p>
          <a:p>
            <a:r>
              <a:rPr lang="en-US" dirty="0" smtClean="0"/>
              <a:t>Many properties of an element are inherited (by default) from its parent element.</a:t>
            </a:r>
          </a:p>
          <a:p>
            <a:pPr lvl="1"/>
            <a:r>
              <a:rPr lang="en-US" dirty="0" smtClean="0"/>
              <a:t>Example: The </a:t>
            </a:r>
            <a:r>
              <a:rPr lang="en-US" sz="2900" dirty="0">
                <a:latin typeface="Courier New" pitchFamily="49" charset="0"/>
                <a:cs typeface="Courier New" pitchFamily="49" charset="0"/>
              </a:rPr>
              <a:t>font-family</a:t>
            </a:r>
            <a:r>
              <a:rPr lang="en-US" dirty="0" smtClean="0"/>
              <a:t>, </a:t>
            </a:r>
            <a:r>
              <a:rPr lang="en-US" sz="2900" dirty="0">
                <a:latin typeface="Courier New" pitchFamily="49" charset="0"/>
                <a:cs typeface="Courier New" pitchFamily="49" charset="0"/>
              </a:rPr>
              <a:t>font-size</a:t>
            </a:r>
            <a:r>
              <a:rPr lang="en-US" dirty="0" smtClean="0"/>
              <a:t>, and (text) </a:t>
            </a:r>
            <a:r>
              <a:rPr lang="en-US" sz="2900" dirty="0">
                <a:latin typeface="Courier New" pitchFamily="49" charset="0"/>
                <a:cs typeface="Courier New" pitchFamily="49" charset="0"/>
              </a:rPr>
              <a:t>color</a:t>
            </a:r>
            <a:r>
              <a:rPr lang="en-US" dirty="0" smtClean="0"/>
              <a:t> of the </a:t>
            </a:r>
            <a:r>
              <a:rPr lang="en-US" sz="2900" dirty="0">
                <a:latin typeface="Courier New" pitchFamily="49" charset="0"/>
                <a:cs typeface="Courier New" pitchFamily="49" charset="0"/>
              </a:rPr>
              <a:t>body</a:t>
            </a:r>
            <a:r>
              <a:rPr lang="en-US" dirty="0" smtClean="0"/>
              <a:t> are inherited by every </a:t>
            </a:r>
            <a:r>
              <a:rPr lang="en-US" sz="2900" dirty="0" smtClean="0">
                <a:latin typeface="Courier New" pitchFamily="49" charset="0"/>
                <a:cs typeface="Courier New" pitchFamily="49" charset="0"/>
              </a:rPr>
              <a:t>p</a:t>
            </a:r>
            <a:r>
              <a:rPr lang="en-US" dirty="0" smtClean="0"/>
              <a:t> element in that body.</a:t>
            </a:r>
          </a:p>
          <a:p>
            <a:r>
              <a:rPr lang="en-US" dirty="0" smtClean="0"/>
              <a:t>Not all properties of an element are inherited.</a:t>
            </a:r>
          </a:p>
          <a:p>
            <a:pPr lvl="1"/>
            <a:r>
              <a:rPr lang="en-US" dirty="0" smtClean="0"/>
              <a:t>Example: The </a:t>
            </a:r>
            <a:r>
              <a:rPr lang="en-US" sz="2900" dirty="0">
                <a:latin typeface="Courier New" pitchFamily="49" charset="0"/>
                <a:cs typeface="Courier New" pitchFamily="49" charset="0"/>
              </a:rPr>
              <a:t>padding</a:t>
            </a:r>
            <a:r>
              <a:rPr lang="en-US" dirty="0" smtClean="0"/>
              <a:t> (space around the content of) a </a:t>
            </a:r>
            <a:r>
              <a:rPr lang="en-US" sz="2900" dirty="0">
                <a:latin typeface="Courier New" pitchFamily="49" charset="0"/>
                <a:cs typeface="Courier New" pitchFamily="49" charset="0"/>
              </a:rPr>
              <a:t>p</a:t>
            </a:r>
            <a:r>
              <a:rPr lang="en-US" dirty="0" smtClean="0"/>
              <a:t> element is </a:t>
            </a:r>
            <a:r>
              <a:rPr lang="en-US" i="1" dirty="0" smtClean="0"/>
              <a:t>not</a:t>
            </a:r>
            <a:r>
              <a:rPr lang="en-US" dirty="0" smtClean="0"/>
              <a:t> inherited by a </a:t>
            </a:r>
            <a:r>
              <a:rPr lang="en-US" sz="2900" dirty="0">
                <a:latin typeface="Courier New" pitchFamily="49" charset="0"/>
                <a:cs typeface="Courier New" pitchFamily="49" charset="0"/>
              </a:rPr>
              <a:t>span</a:t>
            </a:r>
            <a:r>
              <a:rPr lang="en-US" dirty="0" smtClean="0"/>
              <a:t> element within that paragraph.</a:t>
            </a:r>
          </a:p>
          <a:p>
            <a:r>
              <a:rPr lang="en-US" dirty="0" smtClean="0"/>
              <a:t>Inherited styles can, of course, be overridden.</a:t>
            </a:r>
          </a:p>
          <a:p>
            <a:pPr lvl="1"/>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35</a:t>
            </a:fld>
            <a:endParaRPr lang="en-US" dirty="0"/>
          </a:p>
        </p:txBody>
      </p:sp>
    </p:spTree>
    <p:extLst>
      <p:ext uri="{BB962C8B-B14F-4D97-AF65-F5344CB8AC3E}">
        <p14:creationId xmlns:p14="http://schemas.microsoft.com/office/powerpoint/2010/main" val="15123738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Cascade in CSS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cascade</a:t>
            </a:r>
            <a:r>
              <a:rPr lang="en-US" dirty="0" smtClean="0"/>
              <a:t> is the mechanism used to resolve conflicts when different styles are applied to the same element.</a:t>
            </a:r>
          </a:p>
          <a:p>
            <a:r>
              <a:rPr lang="en-US" dirty="0" smtClean="0"/>
              <a:t>A simplified view is that the </a:t>
            </a:r>
            <a:r>
              <a:rPr lang="en-US" dirty="0"/>
              <a:t>most “specific” </a:t>
            </a:r>
            <a:r>
              <a:rPr lang="en-US" dirty="0" smtClean="0"/>
              <a:t>style</a:t>
            </a:r>
            <a:r>
              <a:rPr lang="en-US" dirty="0"/>
              <a:t> </a:t>
            </a:r>
            <a:r>
              <a:rPr lang="en-US" dirty="0" smtClean="0"/>
              <a:t>that applies </a:t>
            </a:r>
            <a:r>
              <a:rPr lang="en-US" dirty="0"/>
              <a:t>is the one </a:t>
            </a:r>
            <a:r>
              <a:rPr lang="en-US" dirty="0" smtClean="0"/>
              <a:t>used.</a:t>
            </a:r>
          </a:p>
          <a:p>
            <a:r>
              <a:rPr lang="en-US" dirty="0" smtClean="0"/>
              <a:t>In practice this often reduces to the “last style seen” being the one that gets used.</a:t>
            </a:r>
          </a:p>
          <a:p>
            <a:r>
              <a:rPr lang="en-US" dirty="0" smtClean="0"/>
              <a:t>So, as a best practice:</a:t>
            </a:r>
          </a:p>
          <a:p>
            <a:pPr lvl="1"/>
            <a:r>
              <a:rPr lang="en-US" dirty="0" smtClean="0"/>
              <a:t>Put as many styles as you can, for your entire web site, in an external style sheet file and link all your pages to that file.</a:t>
            </a:r>
          </a:p>
          <a:p>
            <a:pPr lvl="1"/>
            <a:r>
              <a:rPr lang="en-US" dirty="0" smtClean="0"/>
              <a:t>Put any document-specific styles in a </a:t>
            </a:r>
            <a:r>
              <a:rPr lang="en-US" dirty="0" smtClean="0">
                <a:latin typeface="Courier New" pitchFamily="49" charset="0"/>
                <a:cs typeface="Courier New" pitchFamily="49" charset="0"/>
              </a:rPr>
              <a:t>style</a:t>
            </a:r>
            <a:r>
              <a:rPr lang="en-US" dirty="0" smtClean="0"/>
              <a:t> element in the </a:t>
            </a:r>
            <a:r>
              <a:rPr lang="en-US" dirty="0" smtClean="0">
                <a:latin typeface="Courier New" pitchFamily="49" charset="0"/>
                <a:cs typeface="Courier New" pitchFamily="49" charset="0"/>
              </a:rPr>
              <a:t>head</a:t>
            </a:r>
            <a:r>
              <a:rPr lang="en-US" dirty="0" smtClean="0"/>
              <a:t> element of that document, and place the </a:t>
            </a:r>
            <a:r>
              <a:rPr lang="en-US" dirty="0" smtClean="0">
                <a:latin typeface="Courier New" pitchFamily="49" charset="0"/>
                <a:cs typeface="Courier New" pitchFamily="49" charset="0"/>
              </a:rPr>
              <a:t>style</a:t>
            </a:r>
            <a:r>
              <a:rPr lang="en-US" dirty="0" smtClean="0"/>
              <a:t> element </a:t>
            </a:r>
            <a:r>
              <a:rPr lang="en-US" i="1" dirty="0" smtClean="0"/>
              <a:t>after</a:t>
            </a:r>
            <a:r>
              <a:rPr lang="en-US" dirty="0" smtClean="0"/>
              <a:t> the </a:t>
            </a:r>
            <a:r>
              <a:rPr lang="en-US" dirty="0" smtClean="0">
                <a:latin typeface="Courier New" pitchFamily="49" charset="0"/>
                <a:cs typeface="Courier New" pitchFamily="49" charset="0"/>
              </a:rPr>
              <a:t>link</a:t>
            </a:r>
            <a:r>
              <a:rPr lang="en-US" dirty="0" smtClean="0"/>
              <a:t> element containing the link to the external style file.</a:t>
            </a:r>
          </a:p>
          <a:p>
            <a:pPr lvl="1"/>
            <a:r>
              <a:rPr lang="en-US" dirty="0" smtClean="0"/>
              <a:t>If you really must, use the </a:t>
            </a:r>
            <a:r>
              <a:rPr lang="en-US" dirty="0" smtClean="0">
                <a:latin typeface="Courier New" pitchFamily="49" charset="0"/>
                <a:cs typeface="Courier New" pitchFamily="49" charset="0"/>
              </a:rPr>
              <a:t>style</a:t>
            </a:r>
            <a:r>
              <a:rPr lang="en-US" dirty="0" smtClean="0"/>
              <a:t> attribute to style a particular element on the page, but only as a last resort.</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36</a:t>
            </a:fld>
            <a:endParaRPr lang="en-US" dirty="0"/>
          </a:p>
        </p:txBody>
      </p:sp>
    </p:spTree>
    <p:extLst>
      <p:ext uri="{BB962C8B-B14F-4D97-AF65-F5344CB8AC3E}">
        <p14:creationId xmlns:p14="http://schemas.microsoft.com/office/powerpoint/2010/main" val="10621762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Browser Display of </a:t>
            </a:r>
            <a:r>
              <a:rPr lang="en-US" sz="4000" dirty="0" smtClean="0">
                <a:latin typeface="Courier New" pitchFamily="49" charset="0"/>
                <a:cs typeface="Courier New" pitchFamily="49" charset="0"/>
              </a:rPr>
              <a:t>myclasses.html</a:t>
            </a:r>
            <a:endParaRPr lang="en-US" sz="4000"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5927" y="1676400"/>
            <a:ext cx="5614454" cy="4267200"/>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37</a:t>
            </a:fld>
            <a:endParaRPr lang="en-US" dirty="0"/>
          </a:p>
        </p:txBody>
      </p:sp>
    </p:spTree>
    <p:extLst>
      <p:ext uri="{BB962C8B-B14F-4D97-AF65-F5344CB8AC3E}">
        <p14:creationId xmlns:p14="http://schemas.microsoft.com/office/powerpoint/2010/main" val="1681877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Markup from </a:t>
            </a:r>
            <a:r>
              <a:rPr lang="en-US" dirty="0" smtClean="0">
                <a:latin typeface="Courier New" pitchFamily="49" charset="0"/>
                <a:cs typeface="Courier New" pitchFamily="49" charset="0"/>
              </a:rPr>
              <a:t>myclasses.html</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a:latin typeface="Courier New" pitchFamily="49" charset="0"/>
                <a:cs typeface="Courier New" pitchFamily="49" charset="0"/>
              </a:rPr>
              <a:t>&lt;!DOCTYPE html&gt;</a:t>
            </a:r>
          </a:p>
          <a:p>
            <a:pPr marL="0" indent="0">
              <a:buNone/>
            </a:pPr>
            <a:r>
              <a:rPr lang="en-US" sz="3700" dirty="0">
                <a:latin typeface="Courier New" pitchFamily="49" charset="0"/>
                <a:cs typeface="Courier New" pitchFamily="49" charset="0"/>
              </a:rPr>
              <a:t>&lt;!-- myclasses.html --&gt;</a:t>
            </a:r>
          </a:p>
          <a:p>
            <a:pPr marL="0" indent="0">
              <a:buNone/>
            </a:pPr>
            <a:r>
              <a:rPr lang="en-US" sz="3700" dirty="0">
                <a:latin typeface="Courier New" pitchFamily="49" charset="0"/>
                <a:cs typeface="Courier New" pitchFamily="49" charset="0"/>
              </a:rPr>
              <a:t>&lt;html lang="en"&gt;</a:t>
            </a:r>
          </a:p>
          <a:p>
            <a:pPr marL="0" indent="0">
              <a:buNone/>
            </a:pPr>
            <a:r>
              <a:rPr lang="en-US" sz="3700" dirty="0">
                <a:latin typeface="Courier New" pitchFamily="49" charset="0"/>
                <a:cs typeface="Courier New" pitchFamily="49" charset="0"/>
              </a:rPr>
              <a:t>  &lt;head&gt;</a:t>
            </a:r>
          </a:p>
          <a:p>
            <a:pPr marL="0" indent="0">
              <a:buNone/>
            </a:pPr>
            <a:r>
              <a:rPr lang="en-US" sz="3700" dirty="0">
                <a:latin typeface="Courier New" pitchFamily="49" charset="0"/>
                <a:cs typeface="Courier New" pitchFamily="49" charset="0"/>
              </a:rPr>
              <a:t>    &lt;meta charset="utf-8"&gt;</a:t>
            </a:r>
          </a:p>
          <a:p>
            <a:pPr marL="0" indent="0">
              <a:buNone/>
            </a:pPr>
            <a:r>
              <a:rPr lang="en-US" sz="3700" dirty="0">
                <a:latin typeface="Courier New" pitchFamily="49" charset="0"/>
                <a:cs typeface="Courier New" pitchFamily="49" charset="0"/>
              </a:rPr>
              <a:t>    &lt;title&gt;Nature's Source&lt;/title&gt;</a:t>
            </a:r>
          </a:p>
          <a:p>
            <a:pPr marL="0" indent="0">
              <a:buNone/>
            </a:pPr>
            <a:r>
              <a:rPr lang="en-US" sz="3700" dirty="0">
                <a:latin typeface="Courier New" pitchFamily="49" charset="0"/>
                <a:cs typeface="Courier New" pitchFamily="49" charset="0"/>
              </a:rPr>
              <a:t>    &lt;link rel="stylesheet" href="css/myclasses.css"&gt;</a:t>
            </a:r>
          </a:p>
          <a:p>
            <a:pPr marL="0" indent="0">
              <a:buNone/>
            </a:pPr>
            <a:r>
              <a:rPr lang="en-US" sz="3700" dirty="0">
                <a:latin typeface="Courier New" pitchFamily="49" charset="0"/>
                <a:cs typeface="Courier New" pitchFamily="49" charset="0"/>
              </a:rPr>
              <a:t>  &lt;/head&gt;</a:t>
            </a:r>
          </a:p>
          <a:p>
            <a:pPr marL="0" indent="0">
              <a:buNone/>
            </a:pPr>
            <a:r>
              <a:rPr lang="en-US" sz="3700" dirty="0">
                <a:latin typeface="Courier New" pitchFamily="49" charset="0"/>
                <a:cs typeface="Courier New" pitchFamily="49" charset="0"/>
              </a:rPr>
              <a:t>  &lt;body&gt;</a:t>
            </a:r>
          </a:p>
          <a:p>
            <a:pPr marL="0" indent="0">
              <a:buNone/>
            </a:pPr>
            <a:r>
              <a:rPr lang="en-US" sz="3700" dirty="0">
                <a:latin typeface="Courier New" pitchFamily="49" charset="0"/>
                <a:cs typeface="Courier New" pitchFamily="49" charset="0"/>
              </a:rPr>
              <a:t>    &lt;h1&gt;Welcome to the Website of Nature's Source!&lt;/h1&gt;</a:t>
            </a:r>
          </a:p>
          <a:p>
            <a:pPr marL="0" indent="0">
              <a:buNone/>
            </a:pPr>
            <a:r>
              <a:rPr lang="en-US" sz="3700" dirty="0">
                <a:latin typeface="Courier New" pitchFamily="49" charset="0"/>
                <a:cs typeface="Courier New" pitchFamily="49" charset="0"/>
              </a:rPr>
              <a:t>    &lt;div class="BlackOnWhiteSerif"&gt;</a:t>
            </a:r>
          </a:p>
          <a:p>
            <a:pPr marL="0" indent="0">
              <a:buNone/>
            </a:pPr>
            <a:r>
              <a:rPr lang="en-US" sz="3700" dirty="0">
                <a:latin typeface="Courier New" pitchFamily="49" charset="0"/>
                <a:cs typeface="Courier New" pitchFamily="49" charset="0"/>
              </a:rPr>
              <a:t>      &lt;p&gt;This is our first foray onto the World Wide Web. We are a small</a:t>
            </a:r>
          </a:p>
          <a:p>
            <a:pPr marL="0" indent="0">
              <a:buNone/>
            </a:pPr>
            <a:r>
              <a:rPr lang="en-US" sz="3700" dirty="0">
                <a:latin typeface="Courier New" pitchFamily="49" charset="0"/>
                <a:cs typeface="Courier New" pitchFamily="49" charset="0"/>
              </a:rPr>
              <a:t>      company dedicated to the health of our customers through natural</a:t>
            </a:r>
          </a:p>
          <a:p>
            <a:pPr marL="0" indent="0">
              <a:buNone/>
            </a:pPr>
            <a:r>
              <a:rPr lang="en-US" sz="3700" dirty="0">
                <a:latin typeface="Courier New" pitchFamily="49" charset="0"/>
                <a:cs typeface="Courier New" pitchFamily="49" charset="0"/>
              </a:rPr>
              <a:t>      remedies.&lt;/p&gt;</a:t>
            </a:r>
          </a:p>
          <a:p>
            <a:pPr marL="0" indent="0">
              <a:buNone/>
            </a:pPr>
            <a:r>
              <a:rPr lang="en-US" sz="3700" dirty="0">
                <a:latin typeface="Courier New" pitchFamily="49" charset="0"/>
                <a:cs typeface="Courier New" pitchFamily="49" charset="0"/>
              </a:rPr>
              <a:t>      &lt;p class="Standout"&gt;We have a wide range of products that include:&lt;/p&gt;</a:t>
            </a:r>
          </a:p>
          <a:p>
            <a:pPr marL="0" indent="0">
              <a:buNone/>
            </a:pPr>
            <a:r>
              <a:rPr lang="en-US" sz="3700" dirty="0">
                <a:latin typeface="Courier New" pitchFamily="49" charset="0"/>
                <a:cs typeface="Courier New" pitchFamily="49" charset="0"/>
              </a:rPr>
              <a:t>      &lt;ul&gt;</a:t>
            </a:r>
          </a:p>
          <a:p>
            <a:pPr marL="0" indent="0">
              <a:buNone/>
            </a:pPr>
            <a:r>
              <a:rPr lang="en-US" sz="3700" dirty="0">
                <a:latin typeface="Courier New" pitchFamily="49" charset="0"/>
                <a:cs typeface="Courier New" pitchFamily="49" charset="0"/>
              </a:rPr>
              <a:t>        &lt;li&gt;books, and multimedia documents that help you get healthy and</a:t>
            </a:r>
          </a:p>
          <a:p>
            <a:pPr marL="0" indent="0">
              <a:buNone/>
            </a:pPr>
            <a:r>
              <a:rPr lang="en-US" sz="3700" dirty="0">
                <a:latin typeface="Courier New" pitchFamily="49" charset="0"/>
                <a:cs typeface="Courier New" pitchFamily="49" charset="0"/>
              </a:rPr>
              <a:t>        stay healthy&lt;/li&gt;</a:t>
            </a:r>
          </a:p>
          <a:p>
            <a:pPr marL="0" indent="0">
              <a:buNone/>
            </a:pPr>
            <a:r>
              <a:rPr lang="en-US" sz="3700" dirty="0">
                <a:latin typeface="Courier New" pitchFamily="49" charset="0"/>
                <a:cs typeface="Courier New" pitchFamily="49" charset="0"/>
              </a:rPr>
              <a:t>        &lt;li class="BoldItalic"&gt;herbal medicines&lt;/li&gt;</a:t>
            </a:r>
          </a:p>
          <a:p>
            <a:pPr marL="0" indent="0">
              <a:buNone/>
            </a:pPr>
            <a:r>
              <a:rPr lang="en-US" sz="3700" dirty="0">
                <a:latin typeface="Courier New" pitchFamily="49" charset="0"/>
                <a:cs typeface="Courier New" pitchFamily="49" charset="0"/>
              </a:rPr>
              <a:t>        &lt;li&gt;equipment for injury free body toning exercises&lt;/li&gt;</a:t>
            </a:r>
          </a:p>
          <a:p>
            <a:pPr marL="0" indent="0">
              <a:buNone/>
            </a:pPr>
            <a:r>
              <a:rPr lang="en-US" sz="3700" dirty="0">
                <a:latin typeface="Courier New" pitchFamily="49" charset="0"/>
                <a:cs typeface="Courier New" pitchFamily="49" charset="0"/>
              </a:rPr>
              <a:t>      &lt;/ul&gt;</a:t>
            </a:r>
          </a:p>
          <a:p>
            <a:pPr marL="0" indent="0">
              <a:buNone/>
            </a:pPr>
            <a:r>
              <a:rPr lang="en-US" sz="3700" dirty="0">
                <a:latin typeface="Courier New" pitchFamily="49" charset="0"/>
                <a:cs typeface="Courier New" pitchFamily="49" charset="0"/>
              </a:rPr>
              <a:t>    &lt;/div&gt;</a:t>
            </a:r>
          </a:p>
          <a:p>
            <a:pPr marL="0" indent="0">
              <a:buNone/>
            </a:pPr>
            <a:r>
              <a:rPr lang="en-US" sz="3700" dirty="0">
                <a:latin typeface="Courier New" pitchFamily="49" charset="0"/>
                <a:cs typeface="Courier New" pitchFamily="49" charset="0"/>
              </a:rPr>
              <a:t>  &lt;/body&gt;</a:t>
            </a:r>
          </a:p>
          <a:p>
            <a:pPr marL="0" indent="0">
              <a:buNone/>
            </a:pPr>
            <a:r>
              <a:rPr lang="en-US" sz="3700" dirty="0">
                <a:latin typeface="Courier New" pitchFamily="49" charset="0"/>
                <a:cs typeface="Courier New" pitchFamily="49" charset="0"/>
              </a:rPr>
              <a:t>&lt;/html&gt;</a:t>
            </a:r>
          </a:p>
          <a:p>
            <a:pPr marL="0" indent="0">
              <a:buNone/>
            </a:pPr>
            <a:endParaRPr lang="en-US" dirty="0">
              <a:latin typeface="Courier New" pitchFamily="49" charset="0"/>
              <a:cs typeface="Courier New" pitchFamily="49"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38</a:t>
            </a:fld>
            <a:endParaRPr lang="en-US" dirty="0"/>
          </a:p>
        </p:txBody>
      </p:sp>
    </p:spTree>
    <p:extLst>
      <p:ext uri="{BB962C8B-B14F-4D97-AF65-F5344CB8AC3E}">
        <p14:creationId xmlns:p14="http://schemas.microsoft.com/office/powerpoint/2010/main" val="3712544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CSS from </a:t>
            </a:r>
            <a:r>
              <a:rPr lang="en-US" dirty="0" smtClean="0">
                <a:latin typeface="Courier New" pitchFamily="49" charset="0"/>
                <a:cs typeface="Courier New" pitchFamily="49" charset="0"/>
              </a:rPr>
              <a:t>myclasses.css</a:t>
            </a:r>
            <a:r>
              <a:rPr lang="en-US" dirty="0" smtClean="0"/>
              <a:t> (1 of 2)</a:t>
            </a:r>
            <a:endParaRPr lang="en-US" dirty="0"/>
          </a:p>
        </p:txBody>
      </p:sp>
      <p:sp>
        <p:nvSpPr>
          <p:cNvPr id="3" name="Content Placeholder 2"/>
          <p:cNvSpPr>
            <a:spLocks noGrp="1"/>
          </p:cNvSpPr>
          <p:nvPr>
            <p:ph idx="1"/>
          </p:nvPr>
        </p:nvSpPr>
        <p:spPr>
          <a:xfrm>
            <a:off x="457200" y="1676400"/>
            <a:ext cx="8382000" cy="4525963"/>
          </a:xfrm>
        </p:spPr>
        <p:txBody>
          <a:bodyPr>
            <a:normAutofit fontScale="47500" lnSpcReduction="20000"/>
          </a:bodyPr>
          <a:lstStyle/>
          <a:p>
            <a:pPr marL="0" indent="0">
              <a:buNone/>
            </a:pPr>
            <a:r>
              <a:rPr lang="en-US" dirty="0">
                <a:latin typeface="Courier New" pitchFamily="49" charset="0"/>
                <a:cs typeface="Courier New" pitchFamily="49" charset="0"/>
              </a:rPr>
              <a:t>/* myclasses.css for myclasses.html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Styles that apply to every element in the body, unless overridden */</a:t>
            </a:r>
          </a:p>
          <a:p>
            <a:pPr marL="0" indent="0">
              <a:buNone/>
            </a:pPr>
            <a:r>
              <a:rPr lang="en-US" dirty="0">
                <a:latin typeface="Courier New" pitchFamily="49" charset="0"/>
                <a:cs typeface="Courier New" pitchFamily="49" charset="0"/>
              </a:rPr>
              <a:t>body {</a:t>
            </a:r>
          </a:p>
          <a:p>
            <a:pPr marL="0" indent="0">
              <a:buNone/>
            </a:pPr>
            <a:r>
              <a:rPr lang="en-US" dirty="0">
                <a:latin typeface="Courier New" pitchFamily="49" charset="0"/>
                <a:cs typeface="Courier New" pitchFamily="49" charset="0"/>
              </a:rPr>
              <a:t>  font-family: Verdana, Arial, Helvetica, sans-serif;</a:t>
            </a:r>
          </a:p>
          <a:p>
            <a:pPr marL="0" indent="0">
              <a:buNone/>
            </a:pPr>
            <a:r>
              <a:rPr lang="en-US" dirty="0">
                <a:latin typeface="Courier New" pitchFamily="49" charset="0"/>
                <a:cs typeface="Courier New" pitchFamily="49" charset="0"/>
              </a:rPr>
              <a:t>  font-size: large;</a:t>
            </a:r>
          </a:p>
          <a:p>
            <a:pPr marL="0" indent="0">
              <a:buNone/>
            </a:pPr>
            <a:r>
              <a:rPr lang="en-US" dirty="0">
                <a:latin typeface="Courier New" pitchFamily="49" charset="0"/>
                <a:cs typeface="Courier New" pitchFamily="49" charset="0"/>
              </a:rPr>
              <a:t>  color: #000;</a:t>
            </a:r>
          </a:p>
          <a:p>
            <a:pPr marL="0" indent="0">
              <a:buNone/>
            </a:pPr>
            <a:r>
              <a:rPr lang="en-US" dirty="0">
                <a:latin typeface="Courier New" pitchFamily="49" charset="0"/>
                <a:cs typeface="Courier New" pitchFamily="49" charset="0"/>
              </a:rPr>
              <a:t>  background-color: #FF0; /* yellow */</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h1 { color: #00F; } /* Overrides body font color style above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Styles any list item in an unordered list */</a:t>
            </a:r>
          </a:p>
          <a:p>
            <a:pPr marL="0" indent="0">
              <a:buNone/>
            </a:pPr>
            <a:r>
              <a:rPr lang="en-US" dirty="0">
                <a:latin typeface="Courier New" pitchFamily="49" charset="0"/>
                <a:cs typeface="Courier New" pitchFamily="49" charset="0"/>
              </a:rPr>
              <a:t>ul li {</a:t>
            </a:r>
          </a:p>
          <a:p>
            <a:pPr marL="0" indent="0">
              <a:buNone/>
            </a:pPr>
            <a:r>
              <a:rPr lang="en-US" dirty="0">
                <a:latin typeface="Courier New" pitchFamily="49" charset="0"/>
                <a:cs typeface="Courier New" pitchFamily="49" charset="0"/>
              </a:rPr>
              <a:t>  font-size: medium;  /* Overrides body font size above */</a:t>
            </a:r>
          </a:p>
          <a:p>
            <a:pPr marL="0" indent="0">
              <a:buNone/>
            </a:pPr>
            <a:r>
              <a:rPr lang="en-US" dirty="0">
                <a:latin typeface="Courier New" pitchFamily="49" charset="0"/>
                <a:cs typeface="Courier New" pitchFamily="49" charset="0"/>
              </a:rPr>
              <a:t>  font-style: italic; /* Adds italic style to text of list items */</a:t>
            </a:r>
          </a:p>
          <a:p>
            <a:pPr marL="0" indent="0">
              <a:buNone/>
            </a:pPr>
            <a:r>
              <a:rPr lang="en-US" dirty="0">
                <a:latin typeface="Courier New" pitchFamily="49" charset="0"/>
                <a:cs typeface="Courier New" pitchFamily="49" charset="0"/>
              </a:rPr>
              <a:t>}</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39</a:t>
            </a:fld>
            <a:endParaRPr lang="en-US" dirty="0"/>
          </a:p>
        </p:txBody>
      </p:sp>
    </p:spTree>
    <p:extLst>
      <p:ext uri="{BB962C8B-B14F-4D97-AF65-F5344CB8AC3E}">
        <p14:creationId xmlns:p14="http://schemas.microsoft.com/office/powerpoint/2010/main" val="3185312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CSS?</a:t>
            </a:r>
            <a:endParaRPr lang="en-US" dirty="0"/>
          </a:p>
        </p:txBody>
      </p:sp>
      <p:sp>
        <p:nvSpPr>
          <p:cNvPr id="3" name="Content Placeholder 2"/>
          <p:cNvSpPr>
            <a:spLocks noGrp="1"/>
          </p:cNvSpPr>
          <p:nvPr>
            <p:ph idx="1"/>
          </p:nvPr>
        </p:nvSpPr>
        <p:spPr/>
        <p:txBody>
          <a:bodyPr>
            <a:normAutofit lnSpcReduction="10000"/>
          </a:bodyPr>
          <a:lstStyle/>
          <a:p>
            <a:r>
              <a:rPr lang="en-US" dirty="0" smtClean="0"/>
              <a:t>CSS (Cascading Style Sheets) is a language used to describe the presentational aspects of a web </a:t>
            </a:r>
            <a:r>
              <a:rPr lang="en-US" dirty="0"/>
              <a:t>page </a:t>
            </a:r>
            <a:r>
              <a:rPr lang="en-US" dirty="0" smtClean="0"/>
              <a:t>(that is, formatting </a:t>
            </a:r>
            <a:r>
              <a:rPr lang="en-US" dirty="0"/>
              <a:t>and layout).</a:t>
            </a:r>
            <a:endParaRPr lang="en-US" dirty="0" smtClean="0"/>
          </a:p>
          <a:p>
            <a:r>
              <a:rPr lang="en-US" dirty="0" smtClean="0"/>
              <a:t>It’s a better idea than adding new tags (like </a:t>
            </a:r>
            <a:r>
              <a:rPr lang="en-US" dirty="0" smtClean="0">
                <a:latin typeface="Courier New" panose="02070309020205020404" pitchFamily="49" charset="0"/>
                <a:cs typeface="Courier New" panose="02070309020205020404" pitchFamily="49" charset="0"/>
              </a:rPr>
              <a:t>font</a:t>
            </a:r>
            <a:r>
              <a:rPr lang="en-US" dirty="0" smtClean="0"/>
              <a:t>) to HTML for presentational purposes.</a:t>
            </a:r>
          </a:p>
          <a:p>
            <a:r>
              <a:rPr lang="en-US" dirty="0" smtClean="0"/>
              <a:t>But … it took from the early 1990s to the late 1990s for people to fully realize this.</a:t>
            </a:r>
          </a:p>
          <a:p>
            <a:r>
              <a:rPr lang="en-US" dirty="0" smtClean="0"/>
              <a:t>CSS was based on the initial work of Bert Bos and Håkon Wium Lee.</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a:t>
            </a:fld>
            <a:endParaRPr lang="en-US" dirty="0"/>
          </a:p>
        </p:txBody>
      </p:sp>
    </p:spTree>
    <p:extLst>
      <p:ext uri="{BB962C8B-B14F-4D97-AF65-F5344CB8AC3E}">
        <p14:creationId xmlns:p14="http://schemas.microsoft.com/office/powerpoint/2010/main" val="2648447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CSS from </a:t>
            </a:r>
            <a:r>
              <a:rPr lang="en-US" dirty="0" smtClean="0">
                <a:latin typeface="Courier New" pitchFamily="49" charset="0"/>
                <a:cs typeface="Courier New" pitchFamily="49" charset="0"/>
              </a:rPr>
              <a:t>myclasses.css</a:t>
            </a:r>
            <a:r>
              <a:rPr lang="en-US" dirty="0" smtClean="0"/>
              <a:t> (2 of 2)</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 A "generic" class whose styles can be applied to any element */</a:t>
            </a:r>
          </a:p>
          <a:p>
            <a:pPr marL="0" indent="0">
              <a:buNone/>
            </a:pPr>
            <a:r>
              <a:rPr lang="en-US" dirty="0">
                <a:latin typeface="Courier New" pitchFamily="49" charset="0"/>
                <a:cs typeface="Courier New" pitchFamily="49" charset="0"/>
              </a:rPr>
              <a:t>.BoldItalic {</a:t>
            </a:r>
          </a:p>
          <a:p>
            <a:pPr marL="0" indent="0">
              <a:buNone/>
            </a:pPr>
            <a:r>
              <a:rPr lang="en-US" dirty="0">
                <a:latin typeface="Courier New" pitchFamily="49" charset="0"/>
                <a:cs typeface="Courier New" pitchFamily="49" charset="0"/>
              </a:rPr>
              <a:t>  font-weight: bold;</a:t>
            </a:r>
          </a:p>
          <a:p>
            <a:pPr marL="0" indent="0">
              <a:buNone/>
            </a:pPr>
            <a:r>
              <a:rPr lang="en-US" dirty="0">
                <a:latin typeface="Courier New" pitchFamily="49" charset="0"/>
                <a:cs typeface="Courier New" pitchFamily="49" charset="0"/>
              </a:rPr>
              <a:t>  font-style: italic;</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 "generic" class whose styles can be applied to any element */</a:t>
            </a:r>
          </a:p>
          <a:p>
            <a:pPr marL="0" indent="0">
              <a:buNone/>
            </a:pPr>
            <a:r>
              <a:rPr lang="en-US" dirty="0">
                <a:latin typeface="Courier New" pitchFamily="49" charset="0"/>
                <a:cs typeface="Courier New" pitchFamily="49" charset="0"/>
              </a:rPr>
              <a:t>.BlackOnWhiteSerif {</a:t>
            </a:r>
          </a:p>
          <a:p>
            <a:pPr marL="0" indent="0">
              <a:buNone/>
            </a:pPr>
            <a:r>
              <a:rPr lang="en-US" dirty="0">
                <a:latin typeface="Courier New" pitchFamily="49" charset="0"/>
                <a:cs typeface="Courier New" pitchFamily="49" charset="0"/>
              </a:rPr>
              <a:t>  padding: 30px; /* on all four sides of any element with this style */</a:t>
            </a:r>
          </a:p>
          <a:p>
            <a:pPr marL="0" indent="0">
              <a:buNone/>
            </a:pPr>
            <a:r>
              <a:rPr lang="en-US" dirty="0">
                <a:latin typeface="Courier New" pitchFamily="49" charset="0"/>
                <a:cs typeface="Courier New" pitchFamily="49" charset="0"/>
              </a:rPr>
              <a:t>  font-family: Georgia, "Times New Roman", Times, serif;</a:t>
            </a:r>
          </a:p>
          <a:p>
            <a:pPr marL="0" indent="0">
              <a:buNone/>
            </a:pPr>
            <a:r>
              <a:rPr lang="en-US" dirty="0">
                <a:latin typeface="Courier New" pitchFamily="49" charset="0"/>
                <a:cs typeface="Courier New" pitchFamily="49" charset="0"/>
              </a:rPr>
              <a:t>  color: #000;</a:t>
            </a:r>
          </a:p>
          <a:p>
            <a:pPr marL="0" indent="0">
              <a:buNone/>
            </a:pPr>
            <a:r>
              <a:rPr lang="en-US" dirty="0">
                <a:latin typeface="Courier New" pitchFamily="49" charset="0"/>
                <a:cs typeface="Courier New" pitchFamily="49" charset="0"/>
              </a:rPr>
              <a:t>  background-color: #FFF;</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A class that can only be applied to paragraph elements */</a:t>
            </a:r>
          </a:p>
          <a:p>
            <a:pPr marL="0" indent="0">
              <a:buNone/>
            </a:pPr>
            <a:r>
              <a:rPr lang="en-US" dirty="0">
                <a:latin typeface="Courier New" pitchFamily="49" charset="0"/>
                <a:cs typeface="Courier New" pitchFamily="49" charset="0"/>
              </a:rPr>
              <a:t>p.Standout {</a:t>
            </a:r>
          </a:p>
          <a:p>
            <a:pPr marL="0" indent="0">
              <a:buNone/>
            </a:pPr>
            <a:r>
              <a:rPr lang="en-US" dirty="0">
                <a:latin typeface="Courier New" pitchFamily="49" charset="0"/>
                <a:cs typeface="Courier New" pitchFamily="49" charset="0"/>
              </a:rPr>
              <a:t>  padding: 15px; /* on all four sides of any paragraph with this style */</a:t>
            </a:r>
          </a:p>
          <a:p>
            <a:pPr marL="0" indent="0">
              <a:buNone/>
            </a:pPr>
            <a:r>
              <a:rPr lang="en-US" dirty="0">
                <a:latin typeface="Courier New" pitchFamily="49" charset="0"/>
                <a:cs typeface="Courier New" pitchFamily="49" charset="0"/>
              </a:rPr>
              <a:t>  color: #F00; /* red */</a:t>
            </a:r>
          </a:p>
          <a:p>
            <a:pPr marL="0" indent="0">
              <a:buNone/>
            </a:pPr>
            <a:r>
              <a:rPr lang="en-US" dirty="0">
                <a:latin typeface="Courier New" pitchFamily="49" charset="0"/>
                <a:cs typeface="Courier New" pitchFamily="49" charset="0"/>
              </a:rPr>
              <a:t>  background-color: #D3D3D3; /* lightgrey */</a:t>
            </a:r>
          </a:p>
          <a:p>
            <a:pPr marL="0" indent="0">
              <a:buNone/>
            </a:pPr>
            <a:r>
              <a:rPr lang="en-US"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40</a:t>
            </a:fld>
            <a:endParaRPr lang="en-US" dirty="0"/>
          </a:p>
        </p:txBody>
      </p:sp>
    </p:spTree>
    <p:extLst>
      <p:ext uri="{BB962C8B-B14F-4D97-AF65-F5344CB8AC3E}">
        <p14:creationId xmlns:p14="http://schemas.microsoft.com/office/powerpoint/2010/main" val="37942767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Your CSS</a:t>
            </a:r>
            <a:endParaRPr lang="en-US" dirty="0"/>
          </a:p>
        </p:txBody>
      </p:sp>
      <p:sp>
        <p:nvSpPr>
          <p:cNvPr id="3" name="Content Placeholder 2"/>
          <p:cNvSpPr>
            <a:spLocks noGrp="1"/>
          </p:cNvSpPr>
          <p:nvPr>
            <p:ph idx="1"/>
          </p:nvPr>
        </p:nvSpPr>
        <p:spPr/>
        <p:txBody>
          <a:bodyPr>
            <a:normAutofit fontScale="92500"/>
          </a:bodyPr>
          <a:lstStyle/>
          <a:p>
            <a:r>
              <a:rPr lang="en-US" dirty="0" smtClean="0"/>
              <a:t>Recall</a:t>
            </a:r>
            <a:r>
              <a:rPr lang="en-US" dirty="0"/>
              <a:t> </a:t>
            </a:r>
            <a:r>
              <a:rPr lang="en-US" dirty="0" smtClean="0"/>
              <a:t>how important it is to validate your HTML markup.</a:t>
            </a:r>
          </a:p>
          <a:p>
            <a:r>
              <a:rPr lang="en-US" dirty="0" smtClean="0"/>
              <a:t>It’s just as important to validate your CSS.</a:t>
            </a:r>
          </a:p>
          <a:p>
            <a:r>
              <a:rPr lang="en-US" dirty="0"/>
              <a:t>The process is similar to </a:t>
            </a:r>
            <a:r>
              <a:rPr lang="en-US" dirty="0" smtClean="0"/>
              <a:t>HTML </a:t>
            </a:r>
            <a:r>
              <a:rPr lang="en-US" dirty="0"/>
              <a:t>markup validation, and here is </a:t>
            </a:r>
            <a:r>
              <a:rPr lang="en-US" dirty="0" smtClean="0"/>
              <a:t>the URL of </a:t>
            </a:r>
            <a:r>
              <a:rPr lang="en-US" dirty="0"/>
              <a:t>the W3C </a:t>
            </a:r>
            <a:r>
              <a:rPr lang="en-US" dirty="0" smtClean="0"/>
              <a:t>CSS validator</a:t>
            </a:r>
            <a:r>
              <a:rPr lang="en-US" dirty="0"/>
              <a:t>:</a:t>
            </a:r>
            <a:br>
              <a:rPr lang="en-US" dirty="0"/>
            </a:br>
            <a:r>
              <a:rPr lang="en-US" dirty="0"/>
              <a:t>http://jigsaw.w3.org/css-validator</a:t>
            </a:r>
            <a:r>
              <a:rPr lang="en-US" dirty="0" smtClean="0"/>
              <a:t>/</a:t>
            </a:r>
          </a:p>
          <a:p>
            <a:r>
              <a:rPr lang="en-US" dirty="0" smtClean="0"/>
              <a:t>You can enter the URL of a CSS document directly for validation, or the URL of an HTML document styled with CSS to validate the CSS used.</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41</a:t>
            </a:fld>
            <a:endParaRPr lang="en-US" dirty="0"/>
          </a:p>
        </p:txBody>
      </p:sp>
    </p:spTree>
    <p:extLst>
      <p:ext uri="{BB962C8B-B14F-4D97-AF65-F5344CB8AC3E}">
        <p14:creationId xmlns:p14="http://schemas.microsoft.com/office/powerpoint/2010/main" val="3599944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a:t>
            </a:r>
            <a:r>
              <a:rPr lang="en-US" dirty="0" smtClean="0">
                <a:latin typeface="Courier New" pitchFamily="49" charset="0"/>
                <a:cs typeface="Courier New" pitchFamily="49" charset="0"/>
              </a:rPr>
              <a:t>myclasses.css</a:t>
            </a:r>
            <a:r>
              <a:rPr lang="en-US" dirty="0" smtClean="0"/>
              <a:t> </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1201" y="1828800"/>
            <a:ext cx="5178053" cy="2613903"/>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42</a:t>
            </a:fld>
            <a:endParaRPr lang="en-US" dirty="0"/>
          </a:p>
        </p:txBody>
      </p:sp>
    </p:spTree>
    <p:extLst>
      <p:ext uri="{BB962C8B-B14F-4D97-AF65-F5344CB8AC3E}">
        <p14:creationId xmlns:p14="http://schemas.microsoft.com/office/powerpoint/2010/main" val="31493406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Validation Report for </a:t>
            </a:r>
            <a:r>
              <a:rPr lang="en-US" dirty="0" smtClean="0">
                <a:latin typeface="Courier New" pitchFamily="49" charset="0"/>
                <a:cs typeface="Courier New" pitchFamily="49" charset="0"/>
              </a:rPr>
              <a:t>myclasses.css</a:t>
            </a:r>
            <a:r>
              <a:rPr lang="en-US" dirty="0" smtClean="0"/>
              <a:t>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5153" y="1860605"/>
            <a:ext cx="7613693" cy="4005153"/>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43</a:t>
            </a:fld>
            <a:endParaRPr lang="en-US" dirty="0"/>
          </a:p>
        </p:txBody>
      </p:sp>
    </p:spTree>
    <p:extLst>
      <p:ext uri="{BB962C8B-B14F-4D97-AF65-F5344CB8AC3E}">
        <p14:creationId xmlns:p14="http://schemas.microsoft.com/office/powerpoint/2010/main" val="25828389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CSS Box Model</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Every HTML element, block or inline, that appears on a web page is treated as a “box”.</a:t>
            </a:r>
          </a:p>
          <a:p>
            <a:r>
              <a:rPr lang="en-US" dirty="0" smtClean="0"/>
              <a:t>This box has a </a:t>
            </a:r>
            <a:r>
              <a:rPr lang="en-US" i="1" dirty="0" smtClean="0"/>
              <a:t>content area </a:t>
            </a:r>
            <a:r>
              <a:rPr lang="en-US" dirty="0" smtClean="0"/>
              <a:t>at its center, and may (or may not) have one or more of the following (moving outward from that content):</a:t>
            </a:r>
          </a:p>
          <a:p>
            <a:pPr lvl="1"/>
            <a:r>
              <a:rPr lang="en-US" dirty="0" smtClean="0"/>
              <a:t>padding to surround the content</a:t>
            </a:r>
          </a:p>
          <a:p>
            <a:pPr lvl="1"/>
            <a:r>
              <a:rPr lang="en-US" dirty="0" smtClean="0"/>
              <a:t>a border surrounding the padding</a:t>
            </a:r>
            <a:endParaRPr lang="en-US" dirty="0"/>
          </a:p>
          <a:p>
            <a:pPr lvl="1"/>
            <a:r>
              <a:rPr lang="en-US" dirty="0" smtClean="0"/>
              <a:t>a margin surrounding the border</a:t>
            </a:r>
          </a:p>
          <a:p>
            <a:r>
              <a:rPr lang="en-US" dirty="0"/>
              <a:t>Even </a:t>
            </a:r>
            <a:r>
              <a:rPr lang="en-US" dirty="0" smtClean="0"/>
              <a:t>an </a:t>
            </a:r>
            <a:r>
              <a:rPr lang="en-US" dirty="0"/>
              <a:t>element which is an “empty element” </a:t>
            </a:r>
            <a:r>
              <a:rPr lang="en-US" dirty="0" smtClean="0"/>
              <a:t>from the HTML viewpoint may </a:t>
            </a:r>
            <a:r>
              <a:rPr lang="en-US" dirty="0"/>
              <a:t>have </a:t>
            </a:r>
            <a:r>
              <a:rPr lang="en-US" dirty="0" smtClean="0"/>
              <a:t>content in the above sense.</a:t>
            </a:r>
          </a:p>
          <a:p>
            <a:pPr lvl="1"/>
            <a:r>
              <a:rPr lang="en-US" dirty="0" smtClean="0"/>
              <a:t>Example: The content of an “empty” img element is its image.</a:t>
            </a:r>
          </a:p>
          <a:p>
            <a:r>
              <a:rPr lang="en-US" dirty="0" smtClean="0"/>
              <a:t>The padding, border and/or margin may appear on all four sides of the content, on no sides, or just on some sides.</a:t>
            </a:r>
          </a:p>
          <a:p>
            <a:r>
              <a:rPr lang="en-US" smtClean="0"/>
              <a:t>The </a:t>
            </a:r>
            <a:r>
              <a:rPr lang="en-US" smtClean="0"/>
              <a:t>slide after the next one gives </a:t>
            </a:r>
            <a:r>
              <a:rPr lang="en-US" smtClean="0"/>
              <a:t>our </a:t>
            </a:r>
            <a:r>
              <a:rPr lang="en-US" smtClean="0"/>
              <a:t>detailed example </a:t>
            </a:r>
            <a:r>
              <a:rPr lang="en-US" dirty="0" smtClean="0"/>
              <a:t>of the box model and needs to be studied carefully. But … you should also Google “CSS box model images” and study some of the examples that will show up there, until you get comfortable with the idea.</a:t>
            </a:r>
            <a:endParaRPr lang="en-US" dirty="0"/>
          </a:p>
          <a:p>
            <a:endParaRPr lang="en-US" dirty="0" smtClean="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44</a:t>
            </a:fld>
            <a:endParaRPr lang="en-US" dirty="0"/>
          </a:p>
        </p:txBody>
      </p:sp>
    </p:spTree>
    <p:extLst>
      <p:ext uri="{BB962C8B-B14F-4D97-AF65-F5344CB8AC3E}">
        <p14:creationId xmlns:p14="http://schemas.microsoft.com/office/powerpoint/2010/main" val="30001739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smtClean="0"/>
              <a:t>Diagram </a:t>
            </a:r>
            <a:r>
              <a:rPr lang="en-US" dirty="0" smtClean="0"/>
              <a:t>of the CSS Box Model</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850" y="1697831"/>
            <a:ext cx="7226300" cy="4330700"/>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45</a:t>
            </a:fld>
            <a:endParaRPr lang="en-US" dirty="0"/>
          </a:p>
        </p:txBody>
      </p:sp>
    </p:spTree>
    <p:extLst>
      <p:ext uri="{BB962C8B-B14F-4D97-AF65-F5344CB8AC3E}">
        <p14:creationId xmlns:p14="http://schemas.microsoft.com/office/powerpoint/2010/main" val="2212302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Nested Boxes</a:t>
            </a:r>
            <a:br>
              <a:rPr lang="en-US" dirty="0" smtClean="0"/>
            </a:br>
            <a:r>
              <a:rPr lang="en-US" dirty="0" smtClean="0"/>
              <a:t>Display of </a:t>
            </a:r>
            <a:r>
              <a:rPr lang="en-US" dirty="0" smtClean="0">
                <a:latin typeface="Courier New" pitchFamily="49" charset="0"/>
                <a:cs typeface="Courier New" pitchFamily="49" charset="0"/>
              </a:rPr>
              <a:t>boxmodel.html</a:t>
            </a:r>
            <a:endParaRPr lang="en-US"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8362" y="1631891"/>
            <a:ext cx="5347276" cy="4462580"/>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46</a:t>
            </a:fld>
            <a:endParaRPr lang="en-US" dirty="0"/>
          </a:p>
        </p:txBody>
      </p:sp>
    </p:spTree>
    <p:extLst>
      <p:ext uri="{BB962C8B-B14F-4D97-AF65-F5344CB8AC3E}">
        <p14:creationId xmlns:p14="http://schemas.microsoft.com/office/powerpoint/2010/main" val="2714161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Nested Boxes</a:t>
            </a:r>
            <a:br>
              <a:rPr lang="en-US" dirty="0" smtClean="0"/>
            </a:br>
            <a:r>
              <a:rPr lang="en-US" dirty="0" smtClean="0"/>
              <a:t>Markup from </a:t>
            </a:r>
            <a:r>
              <a:rPr lang="en-US" dirty="0" smtClean="0">
                <a:latin typeface="Courier New" pitchFamily="49" charset="0"/>
                <a:cs typeface="Courier New" pitchFamily="49" charset="0"/>
              </a:rPr>
              <a:t>boxmodel.html</a:t>
            </a:r>
            <a:endParaRPr lang="en-US" dirty="0">
              <a:latin typeface="Courier New" pitchFamily="49" charset="0"/>
              <a:cs typeface="Courier New" pitchFamily="49" charset="0"/>
            </a:endParaRPr>
          </a:p>
        </p:txBody>
      </p:sp>
      <p:sp>
        <p:nvSpPr>
          <p:cNvPr id="3" name="Content Placeholder 2"/>
          <p:cNvSpPr>
            <a:spLocks noGrp="1"/>
          </p:cNvSpPr>
          <p:nvPr>
            <p:ph idx="1"/>
          </p:nvPr>
        </p:nvSpPr>
        <p:spPr/>
        <p:txBody>
          <a:bodyPr>
            <a:normAutofit fontScale="40000" lnSpcReduction="20000"/>
          </a:bodyPr>
          <a:lstStyle/>
          <a:p>
            <a:pPr marL="0" indent="0">
              <a:buNone/>
            </a:pPr>
            <a:r>
              <a:rPr lang="en-US" dirty="0">
                <a:latin typeface="Courier New" pitchFamily="49" charset="0"/>
                <a:cs typeface="Courier New" pitchFamily="49" charset="0"/>
              </a:rPr>
              <a:t>&lt;!DOCTYPE html&gt;</a:t>
            </a:r>
          </a:p>
          <a:p>
            <a:pPr marL="0" indent="0">
              <a:buNone/>
            </a:pPr>
            <a:r>
              <a:rPr lang="en-US" dirty="0">
                <a:latin typeface="Courier New" pitchFamily="49" charset="0"/>
                <a:cs typeface="Courier New" pitchFamily="49" charset="0"/>
              </a:rPr>
              <a:t>&lt;!-- boxmodel.html --&gt;</a:t>
            </a:r>
          </a:p>
          <a:p>
            <a:pPr marL="0" indent="0">
              <a:buNone/>
            </a:pPr>
            <a:r>
              <a:rPr lang="en-US" dirty="0">
                <a:latin typeface="Courier New" pitchFamily="49" charset="0"/>
                <a:cs typeface="Courier New" pitchFamily="49" charset="0"/>
              </a:rPr>
              <a:t>&lt;html lang="en"&gt;</a:t>
            </a:r>
          </a:p>
          <a:p>
            <a:pPr marL="0" indent="0">
              <a:buNone/>
            </a:pPr>
            <a:r>
              <a:rPr lang="en-US" dirty="0">
                <a:latin typeface="Courier New" pitchFamily="49" charset="0"/>
                <a:cs typeface="Courier New" pitchFamily="49" charset="0"/>
              </a:rPr>
              <a:t>  &lt;head&gt;</a:t>
            </a:r>
          </a:p>
          <a:p>
            <a:pPr marL="0" indent="0">
              <a:buNone/>
            </a:pPr>
            <a:r>
              <a:rPr lang="en-US" dirty="0">
                <a:latin typeface="Courier New" pitchFamily="49" charset="0"/>
                <a:cs typeface="Courier New" pitchFamily="49" charset="0"/>
              </a:rPr>
              <a:t>    &lt;meta charset="utf-8"&gt;</a:t>
            </a:r>
          </a:p>
          <a:p>
            <a:pPr marL="0" indent="0">
              <a:buNone/>
            </a:pPr>
            <a:r>
              <a:rPr lang="en-US" dirty="0">
                <a:latin typeface="Courier New" pitchFamily="49" charset="0"/>
                <a:cs typeface="Courier New" pitchFamily="49" charset="0"/>
              </a:rPr>
              <a:t>    &lt;title&gt;CSS Box Model&lt;/title&gt;</a:t>
            </a:r>
          </a:p>
          <a:p>
            <a:pPr marL="0" indent="0">
              <a:buNone/>
            </a:pPr>
            <a:r>
              <a:rPr lang="en-US" dirty="0">
                <a:latin typeface="Courier New" pitchFamily="49" charset="0"/>
                <a:cs typeface="Courier New" pitchFamily="49" charset="0"/>
              </a:rPr>
              <a:t>    &lt;link rel="stylesheet" href="css/boxmodel.css"&gt;</a:t>
            </a:r>
          </a:p>
          <a:p>
            <a:pPr marL="0" indent="0">
              <a:buNone/>
            </a:pPr>
            <a:r>
              <a:rPr lang="en-US" dirty="0">
                <a:latin typeface="Courier New" pitchFamily="49" charset="0"/>
                <a:cs typeface="Courier New" pitchFamily="49" charset="0"/>
              </a:rPr>
              <a:t>  &lt;/head&gt;</a:t>
            </a:r>
          </a:p>
          <a:p>
            <a:pPr marL="0" indent="0">
              <a:buNone/>
            </a:pPr>
            <a:r>
              <a:rPr lang="en-US" dirty="0">
                <a:latin typeface="Courier New" pitchFamily="49" charset="0"/>
                <a:cs typeface="Courier New" pitchFamily="49" charset="0"/>
              </a:rPr>
              <a:t>  &lt;body&gt;</a:t>
            </a:r>
          </a:p>
          <a:p>
            <a:pPr marL="0" indent="0">
              <a:buNone/>
            </a:pPr>
            <a:r>
              <a:rPr lang="en-US" dirty="0">
                <a:latin typeface="Courier New" pitchFamily="49" charset="0"/>
                <a:cs typeface="Courier New" pitchFamily="49" charset="0"/>
              </a:rPr>
              <a:t>    &lt;div id='outerBox'&gt;</a:t>
            </a:r>
          </a:p>
          <a:p>
            <a:pPr marL="0" indent="0">
              <a:buNone/>
            </a:pPr>
            <a:r>
              <a:rPr lang="en-US" dirty="0">
                <a:latin typeface="Courier New" pitchFamily="49" charset="0"/>
                <a:cs typeface="Courier New" pitchFamily="49" charset="0"/>
              </a:rPr>
              <a:t>      &lt;div id='middleBox'&gt;</a:t>
            </a:r>
          </a:p>
          <a:p>
            <a:pPr marL="0" indent="0">
              <a:buNone/>
            </a:pPr>
            <a:r>
              <a:rPr lang="en-US" dirty="0">
                <a:latin typeface="Courier New" pitchFamily="49" charset="0"/>
                <a:cs typeface="Courier New" pitchFamily="49" charset="0"/>
              </a:rPr>
              <a:t>        &lt;div id='innerBox'&gt;</a:t>
            </a:r>
          </a:p>
          <a:p>
            <a:pPr marL="0" indent="0">
              <a:buNone/>
            </a:pPr>
            <a:r>
              <a:rPr lang="en-US" dirty="0">
                <a:latin typeface="Courier New" pitchFamily="49" charset="0"/>
                <a:cs typeface="Courier New" pitchFamily="49" charset="0"/>
              </a:rPr>
              <a:t>          This figure illustrates the CSS "box model". You are looking at</a:t>
            </a:r>
          </a:p>
          <a:p>
            <a:pPr marL="0" indent="0">
              <a:buNone/>
            </a:pPr>
            <a:r>
              <a:rPr lang="en-US" dirty="0">
                <a:latin typeface="Courier New" pitchFamily="49" charset="0"/>
                <a:cs typeface="Courier New" pitchFamily="49" charset="0"/>
              </a:rPr>
              <a:t>          three nested boxes: an outer box, a middle box, and an inner box.</a:t>
            </a:r>
          </a:p>
          <a:p>
            <a:pPr marL="0" indent="0">
              <a:buNone/>
            </a:pPr>
            <a:r>
              <a:rPr lang="en-US" dirty="0">
                <a:latin typeface="Courier New" pitchFamily="49" charset="0"/>
                <a:cs typeface="Courier New" pitchFamily="49" charset="0"/>
              </a:rPr>
              <a:t>          All boxes </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        &lt;/div&gt;</a:t>
            </a:r>
          </a:p>
          <a:p>
            <a:pPr marL="0" indent="0">
              <a:buNone/>
            </a:pPr>
            <a:r>
              <a:rPr lang="en-US" dirty="0">
                <a:latin typeface="Courier New" pitchFamily="49" charset="0"/>
                <a:cs typeface="Courier New" pitchFamily="49" charset="0"/>
              </a:rPr>
              <a:t>      &lt;/div&gt;</a:t>
            </a:r>
          </a:p>
          <a:p>
            <a:pPr marL="0" indent="0">
              <a:buNone/>
            </a:pPr>
            <a:r>
              <a:rPr lang="en-US" dirty="0">
                <a:latin typeface="Courier New" pitchFamily="49" charset="0"/>
                <a:cs typeface="Courier New" pitchFamily="49" charset="0"/>
              </a:rPr>
              <a:t>    &lt;/div&gt;</a:t>
            </a:r>
          </a:p>
          <a:p>
            <a:pPr marL="0" indent="0">
              <a:buNone/>
            </a:pPr>
            <a:r>
              <a:rPr lang="en-US" dirty="0">
                <a:latin typeface="Courier New" pitchFamily="49" charset="0"/>
                <a:cs typeface="Courier New" pitchFamily="49" charset="0"/>
              </a:rPr>
              <a:t>  &lt;/body&gt;</a:t>
            </a:r>
          </a:p>
          <a:p>
            <a:pPr marL="0" indent="0">
              <a:buNone/>
            </a:pPr>
            <a:r>
              <a:rPr lang="en-US" dirty="0">
                <a:latin typeface="Courier New" pitchFamily="49" charset="0"/>
                <a:cs typeface="Courier New" pitchFamily="49" charset="0"/>
              </a:rPr>
              <a:t>&lt;/html&gt;</a:t>
            </a:r>
          </a:p>
          <a:p>
            <a:pPr marL="0" indent="0">
              <a:buNone/>
            </a:pPr>
            <a:endParaRPr lang="en-US" dirty="0">
              <a:latin typeface="Courier New" pitchFamily="49" charset="0"/>
              <a:cs typeface="Courier New" pitchFamily="49"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47</a:t>
            </a:fld>
            <a:endParaRPr lang="en-US" dirty="0"/>
          </a:p>
        </p:txBody>
      </p:sp>
    </p:spTree>
    <p:extLst>
      <p:ext uri="{BB962C8B-B14F-4D97-AF65-F5344CB8AC3E}">
        <p14:creationId xmlns:p14="http://schemas.microsoft.com/office/powerpoint/2010/main" val="19713968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Nested Boxes</a:t>
            </a:r>
            <a:br>
              <a:rPr lang="en-US" dirty="0" smtClean="0"/>
            </a:br>
            <a:r>
              <a:rPr lang="en-US" dirty="0" smtClean="0"/>
              <a:t>CSS from </a:t>
            </a:r>
            <a:r>
              <a:rPr lang="en-US" dirty="0" smtClean="0">
                <a:latin typeface="Courier New" pitchFamily="49" charset="0"/>
                <a:cs typeface="Courier New" pitchFamily="49" charset="0"/>
              </a:rPr>
              <a:t>boxmodel.css</a:t>
            </a:r>
            <a:endParaRPr lang="en-US" dirty="0">
              <a:latin typeface="Courier New" pitchFamily="49" charset="0"/>
              <a:cs typeface="Courier New" pitchFamily="49" charset="0"/>
            </a:endParaRPr>
          </a:p>
        </p:txBody>
      </p:sp>
      <p:sp>
        <p:nvSpPr>
          <p:cNvPr id="3" name="Content Placeholder 2"/>
          <p:cNvSpPr>
            <a:spLocks noGrp="1"/>
          </p:cNvSpPr>
          <p:nvPr>
            <p:ph idx="1"/>
          </p:nvPr>
        </p:nvSpPr>
        <p:spPr>
          <a:xfrm>
            <a:off x="1676400" y="1600200"/>
            <a:ext cx="6553200" cy="4525963"/>
          </a:xfrm>
        </p:spPr>
        <p:txBody>
          <a:bodyPr>
            <a:normAutofit fontScale="40000" lnSpcReduction="20000"/>
          </a:bodyPr>
          <a:lstStyle/>
          <a:p>
            <a:pPr marL="0" indent="0">
              <a:buNone/>
            </a:pPr>
            <a:r>
              <a:rPr lang="en-US" dirty="0">
                <a:latin typeface="Courier New" pitchFamily="49" charset="0"/>
                <a:cs typeface="Courier New" pitchFamily="49" charset="0"/>
              </a:rPr>
              <a:t>/* boxmodel.css for boxmodel.html */</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body {</a:t>
            </a:r>
          </a:p>
          <a:p>
            <a:pPr marL="0" indent="0">
              <a:buNone/>
            </a:pPr>
            <a:r>
              <a:rPr lang="en-US" dirty="0">
                <a:latin typeface="Courier New" pitchFamily="49" charset="0"/>
                <a:cs typeface="Courier New" pitchFamily="49" charset="0"/>
              </a:rPr>
              <a:t>  padding: 0;</a:t>
            </a:r>
          </a:p>
          <a:p>
            <a:pPr marL="0" indent="0">
              <a:buNone/>
            </a:pPr>
            <a:r>
              <a:rPr lang="en-US" dirty="0">
                <a:latin typeface="Courier New" pitchFamily="49" charset="0"/>
                <a:cs typeface="Courier New" pitchFamily="49" charset="0"/>
              </a:rPr>
              <a:t>  margin: 0;</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div#outerBox {</a:t>
            </a:r>
          </a:p>
          <a:p>
            <a:pPr marL="0" indent="0">
              <a:buNone/>
            </a:pPr>
            <a:r>
              <a:rPr lang="en-US" dirty="0">
                <a:latin typeface="Courier New" pitchFamily="49" charset="0"/>
                <a:cs typeface="Courier New" pitchFamily="49" charset="0"/>
              </a:rPr>
              <a:t>  border: 10px solid black; /* Shorthand for styling a border */</a:t>
            </a:r>
          </a:p>
          <a:p>
            <a:pPr marL="0" indent="0">
              <a:buNone/>
            </a:pPr>
            <a:r>
              <a:rPr lang="en-US" dirty="0">
                <a:latin typeface="Courier New" pitchFamily="49" charset="0"/>
                <a:cs typeface="Courier New" pitchFamily="49" charset="0"/>
              </a:rPr>
              <a:t>  background-color: yellow;</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div#middleBox {</a:t>
            </a:r>
          </a:p>
          <a:p>
            <a:pPr marL="0" indent="0">
              <a:buNone/>
            </a:pPr>
            <a:r>
              <a:rPr lang="en-US" dirty="0">
                <a:latin typeface="Courier New" pitchFamily="49" charset="0"/>
                <a:cs typeface="Courier New" pitchFamily="49" charset="0"/>
              </a:rPr>
              <a:t>  padding: 20px;</a:t>
            </a:r>
          </a:p>
          <a:p>
            <a:pPr marL="0" indent="0">
              <a:buNone/>
            </a:pPr>
            <a:r>
              <a:rPr lang="en-US" dirty="0">
                <a:latin typeface="Courier New" pitchFamily="49" charset="0"/>
                <a:cs typeface="Courier New" pitchFamily="49" charset="0"/>
              </a:rPr>
              <a:t>  border: 20px dashed silver;</a:t>
            </a:r>
          </a:p>
          <a:p>
            <a:pPr marL="0" indent="0">
              <a:buNone/>
            </a:pPr>
            <a:r>
              <a:rPr lang="en-US" dirty="0">
                <a:latin typeface="Courier New" pitchFamily="49" charset="0"/>
                <a:cs typeface="Courier New" pitchFamily="49" charset="0"/>
              </a:rPr>
              <a:t>  margin: 20px;</a:t>
            </a:r>
          </a:p>
          <a:p>
            <a:pPr marL="0" indent="0">
              <a:buNone/>
            </a:pPr>
            <a:r>
              <a:rPr lang="en-US" dirty="0">
                <a:latin typeface="Courier New" pitchFamily="49" charset="0"/>
                <a:cs typeface="Courier New" pitchFamily="49" charset="0"/>
              </a:rPr>
              <a:t>  background-color: maroon;</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div#innerBox { background-color: #fff; }</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48</a:t>
            </a:fld>
            <a:endParaRPr lang="en-US" dirty="0"/>
          </a:p>
        </p:txBody>
      </p:sp>
    </p:spTree>
    <p:extLst>
      <p:ext uri="{BB962C8B-B14F-4D97-AF65-F5344CB8AC3E}">
        <p14:creationId xmlns:p14="http://schemas.microsoft.com/office/powerpoint/2010/main" val="26614616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Padding and Margin Shorthand Styles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padding</a:t>
            </a:r>
          </a:p>
          <a:p>
            <a:pPr lvl="1"/>
            <a:r>
              <a:rPr lang="en-US" dirty="0" smtClean="0"/>
              <a:t>Example 1: Specifying same amount on all four sides</a:t>
            </a:r>
            <a:br>
              <a:rPr lang="en-US" dirty="0" smtClean="0"/>
            </a:br>
            <a:r>
              <a:rPr lang="en-US" dirty="0" smtClean="0">
                <a:latin typeface="Courier New" pitchFamily="49" charset="0"/>
                <a:cs typeface="Courier New" pitchFamily="49" charset="0"/>
              </a:rPr>
              <a:t>padding: 10px;</a:t>
            </a:r>
          </a:p>
          <a:p>
            <a:pPr lvl="1"/>
            <a:r>
              <a:rPr lang="en-US" dirty="0" smtClean="0"/>
              <a:t>Example 2: Specifying all four sides explicitly (order is top, right, bottom, left)</a:t>
            </a:r>
            <a:br>
              <a:rPr lang="en-US" dirty="0" smtClean="0"/>
            </a:br>
            <a:r>
              <a:rPr lang="en-US" dirty="0" smtClean="0">
                <a:latin typeface="Courier New" pitchFamily="49" charset="0"/>
                <a:cs typeface="Courier New" pitchFamily="49" charset="0"/>
              </a:rPr>
              <a:t>padding: 10px 20px 30px 40px;</a:t>
            </a:r>
          </a:p>
          <a:p>
            <a:pPr lvl="1"/>
            <a:r>
              <a:rPr lang="en-US" dirty="0" smtClean="0"/>
              <a:t>Example 3: Specifying top/bottom and left/right</a:t>
            </a:r>
            <a:br>
              <a:rPr lang="en-US" dirty="0" smtClean="0"/>
            </a:br>
            <a:r>
              <a:rPr lang="en-US" dirty="0" smtClean="0">
                <a:latin typeface="Courier New" pitchFamily="49" charset="0"/>
                <a:cs typeface="Courier New" pitchFamily="49" charset="0"/>
              </a:rPr>
              <a:t>padding: 10px 20px;</a:t>
            </a:r>
          </a:p>
          <a:p>
            <a:pPr lvl="1"/>
            <a:r>
              <a:rPr lang="en-US" dirty="0" smtClean="0"/>
              <a:t>Example 4: Specifying top, left/right, and bottom</a:t>
            </a:r>
            <a:br>
              <a:rPr lang="en-US" dirty="0" smtClean="0"/>
            </a:br>
            <a:r>
              <a:rPr lang="en-US" dirty="0" smtClean="0">
                <a:latin typeface="Courier New" pitchFamily="49" charset="0"/>
                <a:cs typeface="Courier New" pitchFamily="49" charset="0"/>
              </a:rPr>
              <a:t>padding: 10px 20px 30px;</a:t>
            </a:r>
          </a:p>
          <a:p>
            <a:r>
              <a:rPr lang="en-US" dirty="0" smtClean="0"/>
              <a:t>For the margin property, examples analogous to those above also apply in the same way.</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49</a:t>
            </a:fld>
            <a:endParaRPr lang="en-US" dirty="0"/>
          </a:p>
        </p:txBody>
      </p:sp>
    </p:spTree>
    <p:extLst>
      <p:ext uri="{BB962C8B-B14F-4D97-AF65-F5344CB8AC3E}">
        <p14:creationId xmlns:p14="http://schemas.microsoft.com/office/powerpoint/2010/main" val="1383100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CSS Versions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CSS 1 (1996): </a:t>
            </a:r>
            <a:r>
              <a:rPr lang="en-US" dirty="0"/>
              <a:t>F</a:t>
            </a:r>
            <a:r>
              <a:rPr lang="en-US" dirty="0" smtClean="0"/>
              <a:t>irst official W3C recommendation</a:t>
            </a:r>
            <a:endParaRPr lang="en-US" dirty="0"/>
          </a:p>
          <a:p>
            <a:r>
              <a:rPr lang="en-US" dirty="0" smtClean="0"/>
              <a:t>CSS 2 (1998): A superset of CSS 1</a:t>
            </a:r>
          </a:p>
          <a:p>
            <a:r>
              <a:rPr lang="en-US" dirty="0" smtClean="0"/>
              <a:t>CSS 2.1 (2011):</a:t>
            </a:r>
          </a:p>
          <a:p>
            <a:pPr lvl="1"/>
            <a:r>
              <a:rPr lang="en-US" dirty="0" smtClean="0"/>
              <a:t>Fixed problems in CSS 2, removed poorly-supported features, added some already–implemented browser extensions</a:t>
            </a:r>
          </a:p>
          <a:p>
            <a:pPr lvl="1"/>
            <a:r>
              <a:rPr lang="en-US" dirty="0"/>
              <a:t>W</a:t>
            </a:r>
            <a:r>
              <a:rPr lang="en-US" dirty="0" smtClean="0"/>
              <a:t>ent back and forth between Working Draft and </a:t>
            </a:r>
            <a:br>
              <a:rPr lang="en-US" dirty="0" smtClean="0"/>
            </a:br>
            <a:r>
              <a:rPr lang="en-US" dirty="0" smtClean="0"/>
              <a:t>Candidate Recommendation for many years</a:t>
            </a:r>
          </a:p>
          <a:p>
            <a:r>
              <a:rPr lang="en-US" dirty="0" smtClean="0"/>
              <a:t>CSS 3 (earliest drafts date back to 1999): </a:t>
            </a:r>
          </a:p>
          <a:p>
            <a:pPr lvl="1"/>
            <a:r>
              <a:rPr lang="en-US" dirty="0" smtClean="0"/>
              <a:t>No longer a single specification</a:t>
            </a:r>
          </a:p>
          <a:p>
            <a:pPr lvl="1"/>
            <a:r>
              <a:rPr lang="en-US" dirty="0" smtClean="0"/>
              <a:t>Now consists of a large number (over 50) of “modules”</a:t>
            </a:r>
          </a:p>
          <a:p>
            <a:pPr lvl="1"/>
            <a:r>
              <a:rPr lang="en-US" dirty="0" smtClean="0"/>
              <a:t>A few modules have actually been approved, a few others are reasonably stable, but it will be some time yet before the full standard is in place, let alone implemented by all browsers</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a:t>
            </a:fld>
            <a:endParaRPr lang="en-US" dirty="0"/>
          </a:p>
        </p:txBody>
      </p:sp>
    </p:spTree>
    <p:extLst>
      <p:ext uri="{BB962C8B-B14F-4D97-AF65-F5344CB8AC3E}">
        <p14:creationId xmlns:p14="http://schemas.microsoft.com/office/powerpoint/2010/main" val="497965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Border and Font Shorthand Styles</a:t>
            </a:r>
            <a:endParaRPr lang="en-US" dirty="0"/>
          </a:p>
        </p:txBody>
      </p:sp>
      <p:sp>
        <p:nvSpPr>
          <p:cNvPr id="3" name="Content Placeholder 2"/>
          <p:cNvSpPr>
            <a:spLocks noGrp="1"/>
          </p:cNvSpPr>
          <p:nvPr>
            <p:ph idx="1"/>
          </p:nvPr>
        </p:nvSpPr>
        <p:spPr/>
        <p:txBody>
          <a:bodyPr>
            <a:normAutofit/>
          </a:bodyPr>
          <a:lstStyle/>
          <a:p>
            <a:r>
              <a:rPr lang="en-US" dirty="0" smtClean="0"/>
              <a:t>For border</a:t>
            </a:r>
          </a:p>
          <a:p>
            <a:pPr lvl="1"/>
            <a:r>
              <a:rPr lang="en-US" dirty="0" smtClean="0"/>
              <a:t>Example (generic)</a:t>
            </a:r>
            <a:br>
              <a:rPr lang="en-US" dirty="0" smtClean="0"/>
            </a:br>
            <a:r>
              <a:rPr lang="en-US" sz="2000" dirty="0" smtClean="0">
                <a:latin typeface="Courier New" panose="02070309020205020404" pitchFamily="49" charset="0"/>
                <a:cs typeface="Courier New" panose="02070309020205020404" pitchFamily="49" charset="0"/>
              </a:rPr>
              <a:t>border: width style color;</a:t>
            </a:r>
          </a:p>
          <a:p>
            <a:pPr lvl="1"/>
            <a:r>
              <a:rPr lang="en-US" dirty="0" smtClean="0"/>
              <a:t>Example (specific)</a:t>
            </a:r>
            <a:br>
              <a:rPr lang="en-US" dirty="0" smtClean="0"/>
            </a:br>
            <a:r>
              <a:rPr lang="en-US" sz="2000" dirty="0" smtClean="0">
                <a:latin typeface="Courier New" pitchFamily="49" charset="0"/>
                <a:cs typeface="Courier New" pitchFamily="49" charset="0"/>
              </a:rPr>
              <a:t>border: 1px solid black;</a:t>
            </a:r>
          </a:p>
          <a:p>
            <a:r>
              <a:rPr lang="en-US" dirty="0" smtClean="0"/>
              <a:t>For font</a:t>
            </a:r>
          </a:p>
          <a:p>
            <a:pPr lvl="1"/>
            <a:r>
              <a:rPr lang="en-US" dirty="0" smtClean="0"/>
              <a:t>Example (generic)</a:t>
            </a:r>
            <a:br>
              <a:rPr lang="en-US" dirty="0" smtClean="0"/>
            </a:br>
            <a:r>
              <a:rPr lang="en-US" sz="2000" dirty="0" smtClean="0">
                <a:latin typeface="Courier New" panose="02070309020205020404" pitchFamily="49" charset="0"/>
                <a:cs typeface="Courier New" panose="02070309020205020404" pitchFamily="49" charset="0"/>
              </a:rPr>
              <a:t>font: style weight size family;</a:t>
            </a:r>
          </a:p>
          <a:p>
            <a:pPr lvl="1"/>
            <a:r>
              <a:rPr lang="en-US" dirty="0" smtClean="0"/>
              <a:t>Example (specific)</a:t>
            </a:r>
            <a:br>
              <a:rPr lang="en-US" dirty="0" smtClean="0"/>
            </a:br>
            <a:r>
              <a:rPr lang="en-US" sz="2200" dirty="0" smtClean="0">
                <a:latin typeface="Courier New" pitchFamily="49" charset="0"/>
                <a:cs typeface="Courier New" pitchFamily="49" charset="0"/>
              </a:rPr>
              <a:t>font: italic bold 16px Arial, sans-serif;</a:t>
            </a:r>
            <a:endParaRPr lang="en-US" sz="2200" dirty="0">
              <a:latin typeface="Courier New" pitchFamily="49" charset="0"/>
              <a:cs typeface="Courier New" pitchFamily="49" charset="0"/>
            </a:endParaRPr>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50</a:t>
            </a:fld>
            <a:endParaRPr lang="en-US" dirty="0"/>
          </a:p>
        </p:txBody>
      </p:sp>
    </p:spTree>
    <p:extLst>
      <p:ext uri="{BB962C8B-B14F-4D97-AF65-F5344CB8AC3E}">
        <p14:creationId xmlns:p14="http://schemas.microsoft.com/office/powerpoint/2010/main" val="21428335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Using </a:t>
            </a:r>
            <a:r>
              <a:rPr lang="en-US" sz="2800" smtClean="0"/>
              <a:t>New </a:t>
            </a:r>
            <a:r>
              <a:rPr lang="en-US" sz="2800" smtClean="0"/>
              <a:t>HTML5 </a:t>
            </a:r>
            <a:r>
              <a:rPr lang="en-US" sz="2800" dirty="0" smtClean="0">
                <a:latin typeface="+mn-lt"/>
                <a:cs typeface="Courier New" pitchFamily="49" charset="0"/>
              </a:rPr>
              <a:t>Semantic </a:t>
            </a:r>
            <a:r>
              <a:rPr lang="en-US" sz="2800" dirty="0" smtClean="0"/>
              <a:t>Elements for Structure</a:t>
            </a:r>
            <a:endParaRPr lang="en-US" sz="2800" dirty="0"/>
          </a:p>
        </p:txBody>
      </p:sp>
      <p:sp>
        <p:nvSpPr>
          <p:cNvPr id="3" name="Content Placeholder 2"/>
          <p:cNvSpPr>
            <a:spLocks noGrp="1"/>
          </p:cNvSpPr>
          <p:nvPr>
            <p:ph idx="1"/>
          </p:nvPr>
        </p:nvSpPr>
        <p:spPr/>
        <p:txBody>
          <a:bodyPr>
            <a:normAutofit fontScale="70000" lnSpcReduction="20000"/>
          </a:bodyPr>
          <a:lstStyle/>
          <a:p>
            <a:r>
              <a:rPr lang="en-US" dirty="0" smtClean="0"/>
              <a:t>Using HTML table elements for page structure and layout is not a good idea.</a:t>
            </a:r>
          </a:p>
          <a:p>
            <a:r>
              <a:rPr lang="en-US" dirty="0" smtClean="0"/>
              <a:t>A better idea is to use the </a:t>
            </a:r>
            <a:r>
              <a:rPr lang="en-US" smtClean="0"/>
              <a:t>new </a:t>
            </a:r>
            <a:r>
              <a:rPr lang="en-US" smtClean="0"/>
              <a:t>HTML5 </a:t>
            </a:r>
            <a:r>
              <a:rPr lang="en-US" i="1" dirty="0" smtClean="0"/>
              <a:t>semantic elements </a:t>
            </a:r>
            <a:r>
              <a:rPr lang="en-US" dirty="0" smtClean="0"/>
              <a:t>(elements whose names suggest their intended usage).</a:t>
            </a:r>
          </a:p>
          <a:p>
            <a:r>
              <a:rPr lang="en-US" dirty="0" smtClean="0"/>
              <a:t>Examples include: </a:t>
            </a:r>
            <a:r>
              <a:rPr lang="en-US" dirty="0">
                <a:latin typeface="Courier New" panose="02070309020205020404" pitchFamily="49" charset="0"/>
                <a:cs typeface="Courier New" panose="02070309020205020404" pitchFamily="49" charset="0"/>
              </a:rPr>
              <a:t>main</a:t>
            </a:r>
            <a:r>
              <a:rPr lang="en-US" dirty="0"/>
              <a:t>, </a:t>
            </a:r>
            <a:r>
              <a:rPr lang="en-US" dirty="0" smtClean="0">
                <a:latin typeface="Courier New" panose="02070309020205020404" pitchFamily="49" charset="0"/>
                <a:cs typeface="Courier New" panose="02070309020205020404" pitchFamily="49" charset="0"/>
              </a:rPr>
              <a:t>header</a:t>
            </a:r>
            <a:r>
              <a:rPr lang="en-US" dirty="0" smtClean="0"/>
              <a:t>, </a:t>
            </a:r>
            <a:r>
              <a:rPr lang="en-US" dirty="0" smtClean="0">
                <a:latin typeface="Courier New" panose="02070309020205020404" pitchFamily="49" charset="0"/>
                <a:cs typeface="Courier New" panose="02070309020205020404" pitchFamily="49" charset="0"/>
              </a:rPr>
              <a:t>footer</a:t>
            </a:r>
            <a:r>
              <a:rPr lang="en-US" dirty="0" smtClean="0"/>
              <a:t>, </a:t>
            </a:r>
            <a:r>
              <a:rPr lang="en-US" dirty="0" smtClean="0">
                <a:latin typeface="Courier New" panose="02070309020205020404" pitchFamily="49" charset="0"/>
                <a:cs typeface="Courier New" panose="02070309020205020404" pitchFamily="49" charset="0"/>
              </a:rPr>
              <a:t>nav</a:t>
            </a:r>
            <a:r>
              <a:rPr lang="en-US" dirty="0"/>
              <a:t> , </a:t>
            </a:r>
            <a:r>
              <a:rPr lang="en-US" dirty="0" smtClean="0">
                <a:latin typeface="Courier New" panose="02070309020205020404" pitchFamily="49" charset="0"/>
                <a:cs typeface="Courier New" panose="02070309020205020404" pitchFamily="49" charset="0"/>
              </a:rPr>
              <a:t>article</a:t>
            </a:r>
            <a:r>
              <a:rPr lang="en-US" dirty="0" smtClean="0"/>
              <a:t>, </a:t>
            </a:r>
            <a:r>
              <a:rPr lang="en-US" dirty="0">
                <a:latin typeface="Courier New" panose="02070309020205020404" pitchFamily="49" charset="0"/>
                <a:cs typeface="Courier New" panose="02070309020205020404" pitchFamily="49" charset="0"/>
              </a:rPr>
              <a:t>section</a:t>
            </a:r>
            <a:r>
              <a:rPr lang="en-US" dirty="0" smtClean="0"/>
              <a:t>, </a:t>
            </a:r>
            <a:r>
              <a:rPr lang="en-US" dirty="0" smtClean="0">
                <a:latin typeface="Courier New" panose="02070309020205020404" pitchFamily="49" charset="0"/>
                <a:cs typeface="Courier New" panose="02070309020205020404" pitchFamily="49" charset="0"/>
              </a:rPr>
              <a:t>aside</a:t>
            </a:r>
            <a:r>
              <a:rPr lang="en-US" dirty="0" smtClean="0">
                <a:cs typeface="Courier New" panose="02070309020205020404" pitchFamily="49" charset="0"/>
              </a:rPr>
              <a:t> and so on …</a:t>
            </a:r>
            <a:endParaRPr lang="en-US" dirty="0" smtClean="0">
              <a:latin typeface="Courier New" panose="02070309020205020404" pitchFamily="49" charset="0"/>
              <a:cs typeface="Courier New" panose="02070309020205020404" pitchFamily="49" charset="0"/>
            </a:endParaRPr>
          </a:p>
          <a:p>
            <a:r>
              <a:rPr lang="en-US" dirty="0" smtClean="0"/>
              <a:t>Next, you must position those elements appropriately on the web page using CSS.</a:t>
            </a:r>
          </a:p>
          <a:p>
            <a:r>
              <a:rPr lang="en-US" dirty="0"/>
              <a:t>T</a:t>
            </a:r>
            <a:r>
              <a:rPr lang="en-US" dirty="0" smtClean="0"/>
              <a:t>wo important things to keep in mind when structuring your pages is the order (top to bottom, left to right) in which the various elements should appear, and whether there should be any nesting of one element inside another.</a:t>
            </a:r>
          </a:p>
          <a:p>
            <a:r>
              <a:rPr lang="en-US" dirty="0" smtClean="0"/>
              <a:t>Each element will need an </a:t>
            </a:r>
            <a:r>
              <a:rPr lang="en-US" dirty="0" smtClean="0">
                <a:latin typeface="Courier New" pitchFamily="49" charset="0"/>
                <a:cs typeface="Courier New" pitchFamily="49" charset="0"/>
              </a:rPr>
              <a:t>id</a:t>
            </a:r>
            <a:r>
              <a:rPr lang="en-US" dirty="0" smtClean="0"/>
              <a:t> attribute to identify and style it in the associated style sheet and/or a </a:t>
            </a:r>
            <a:r>
              <a:rPr lang="en-US" dirty="0" smtClean="0">
                <a:latin typeface="Courier New" panose="02070309020205020404" pitchFamily="49" charset="0"/>
                <a:cs typeface="Courier New" panose="02070309020205020404" pitchFamily="49" charset="0"/>
              </a:rPr>
              <a:t>class</a:t>
            </a:r>
            <a:r>
              <a:rPr lang="en-US" dirty="0" smtClean="0"/>
              <a:t> attribute if you wish to have it styled by one or more CSS classes.</a:t>
            </a:r>
          </a:p>
          <a:p>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51</a:t>
            </a:fld>
            <a:endParaRPr lang="en-US" dirty="0"/>
          </a:p>
        </p:txBody>
      </p:sp>
    </p:spTree>
    <p:extLst>
      <p:ext uri="{BB962C8B-B14F-4D97-AF65-F5344CB8AC3E}">
        <p14:creationId xmlns:p14="http://schemas.microsoft.com/office/powerpoint/2010/main" val="10625526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a:t>
            </a:r>
            <a:r>
              <a:rPr lang="en-US" sz="2800" dirty="0" smtClean="0">
                <a:latin typeface="Courier New" pitchFamily="49" charset="0"/>
                <a:cs typeface="Courier New" pitchFamily="49" charset="0"/>
              </a:rPr>
              <a:t>div</a:t>
            </a:r>
            <a:r>
              <a:rPr lang="en-US" sz="2800" dirty="0" smtClean="0"/>
              <a:t> Element Is Still Useful</a:t>
            </a:r>
            <a:endParaRPr lang="en-US" sz="2800" dirty="0"/>
          </a:p>
        </p:txBody>
      </p:sp>
      <p:sp>
        <p:nvSpPr>
          <p:cNvPr id="3" name="Content Placeholder 2"/>
          <p:cNvSpPr>
            <a:spLocks noGrp="1"/>
          </p:cNvSpPr>
          <p:nvPr>
            <p:ph idx="1"/>
          </p:nvPr>
        </p:nvSpPr>
        <p:spPr/>
        <p:txBody>
          <a:bodyPr>
            <a:normAutofit fontScale="70000" lnSpcReduction="20000"/>
          </a:bodyPr>
          <a:lstStyle/>
          <a:p>
            <a:r>
              <a:rPr lang="en-US" sz="3400" smtClean="0"/>
              <a:t>New </a:t>
            </a:r>
            <a:r>
              <a:rPr lang="en-US" sz="3400" smtClean="0"/>
              <a:t>HTML5 </a:t>
            </a:r>
            <a:r>
              <a:rPr lang="en-US" sz="3400" dirty="0" smtClean="0"/>
              <a:t>semantic elements should be used to contain those parts of a web page that are “semantically meaningful”, such as the header, the main part of the page, and the footer.</a:t>
            </a:r>
          </a:p>
          <a:p>
            <a:r>
              <a:rPr lang="en-US" sz="3400" dirty="0" smtClean="0"/>
              <a:t>But … sometimes a part of a page needs to be considered as a group, but there is no semantic element that applies directly.</a:t>
            </a:r>
          </a:p>
          <a:p>
            <a:r>
              <a:rPr lang="en-US" sz="3400" dirty="0" smtClean="0"/>
              <a:t>So … use a </a:t>
            </a:r>
            <a:r>
              <a:rPr lang="en-US" sz="3400" dirty="0" smtClean="0">
                <a:latin typeface="Courier New" panose="02070309020205020404" pitchFamily="49" charset="0"/>
                <a:cs typeface="Courier New" panose="02070309020205020404" pitchFamily="49" charset="0"/>
              </a:rPr>
              <a:t>div</a:t>
            </a:r>
            <a:r>
              <a:rPr lang="en-US" sz="3400" dirty="0" smtClean="0"/>
              <a:t> element for the grouping.</a:t>
            </a:r>
          </a:p>
          <a:p>
            <a:r>
              <a:rPr lang="en-US" sz="3400" dirty="0" smtClean="0"/>
              <a:t>And … give the </a:t>
            </a:r>
            <a:r>
              <a:rPr lang="en-US" sz="3400" dirty="0" smtClean="0">
                <a:latin typeface="Courier New" panose="02070309020205020404" pitchFamily="49" charset="0"/>
                <a:cs typeface="Courier New" panose="02070309020205020404" pitchFamily="49" charset="0"/>
              </a:rPr>
              <a:t>div</a:t>
            </a:r>
            <a:r>
              <a:rPr lang="en-US" sz="3400" dirty="0" smtClean="0"/>
              <a:t> element an </a:t>
            </a:r>
            <a:r>
              <a:rPr lang="en-US" sz="3400" dirty="0" smtClean="0">
                <a:latin typeface="Courier New" panose="02070309020205020404" pitchFamily="49" charset="0"/>
                <a:cs typeface="Courier New" panose="02070309020205020404" pitchFamily="49" charset="0"/>
              </a:rPr>
              <a:t>id</a:t>
            </a:r>
            <a:r>
              <a:rPr lang="en-US" sz="3400" dirty="0" smtClean="0"/>
              <a:t> and/or a </a:t>
            </a:r>
            <a:r>
              <a:rPr lang="en-US" sz="3400" dirty="0" smtClean="0">
                <a:latin typeface="Courier New" panose="02070309020205020404" pitchFamily="49" charset="0"/>
                <a:cs typeface="Courier New" panose="02070309020205020404" pitchFamily="49" charset="0"/>
              </a:rPr>
              <a:t>class</a:t>
            </a:r>
            <a:r>
              <a:rPr lang="en-US" sz="3400" dirty="0" smtClean="0"/>
              <a:t> attribute, as appropriate.</a:t>
            </a:r>
          </a:p>
          <a:p>
            <a:r>
              <a:rPr lang="en-US" sz="3400" dirty="0" smtClean="0"/>
              <a:t>We have used, and will continue to use, </a:t>
            </a:r>
            <a:r>
              <a:rPr lang="en-US" sz="3400" dirty="0" smtClean="0">
                <a:latin typeface="Courier New" panose="02070309020205020404" pitchFamily="49" charset="0"/>
                <a:cs typeface="Courier New" panose="02070309020205020404" pitchFamily="49" charset="0"/>
              </a:rPr>
              <a:t>div</a:t>
            </a:r>
            <a:r>
              <a:rPr lang="en-US" sz="3400" dirty="0" smtClean="0"/>
              <a:t> elements in standalone examples for illustration purposes, but will switch to the </a:t>
            </a:r>
            <a:r>
              <a:rPr lang="en-US" sz="3400" smtClean="0"/>
              <a:t>new </a:t>
            </a:r>
            <a:r>
              <a:rPr lang="en-US" sz="3400" smtClean="0"/>
              <a:t>HTML5 </a:t>
            </a:r>
            <a:r>
              <a:rPr lang="en-US" sz="3400" dirty="0" smtClean="0"/>
              <a:t>semantic elements when revising our Nature’s Source website.</a:t>
            </a:r>
          </a:p>
          <a:p>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52</a:t>
            </a:fld>
            <a:endParaRPr lang="en-US" dirty="0"/>
          </a:p>
        </p:txBody>
      </p:sp>
    </p:spTree>
    <p:extLst>
      <p:ext uri="{BB962C8B-B14F-4D97-AF65-F5344CB8AC3E}">
        <p14:creationId xmlns:p14="http://schemas.microsoft.com/office/powerpoint/2010/main" val="18209743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Using CSS for Page </a:t>
            </a:r>
            <a:r>
              <a:rPr lang="en-US" sz="4000" dirty="0" smtClean="0"/>
              <a:t>Layout</a:t>
            </a:r>
            <a:r>
              <a:rPr lang="en-US" sz="4000" dirty="0"/>
              <a:t/>
            </a:r>
            <a:br>
              <a:rPr lang="en-US" sz="4000" dirty="0"/>
            </a:br>
            <a:r>
              <a:rPr lang="en-US" sz="2800" dirty="0" smtClean="0"/>
              <a:t>Positioning with </a:t>
            </a:r>
            <a:r>
              <a:rPr lang="en-US" sz="2800" dirty="0"/>
              <a:t>the CSS </a:t>
            </a:r>
            <a:r>
              <a:rPr lang="en-US" sz="2800" dirty="0">
                <a:latin typeface="Courier New" pitchFamily="49" charset="0"/>
                <a:cs typeface="Courier New" pitchFamily="49" charset="0"/>
              </a:rPr>
              <a:t>float</a:t>
            </a:r>
            <a:r>
              <a:rPr lang="en-US" sz="2800" dirty="0"/>
              <a:t> and </a:t>
            </a:r>
            <a:r>
              <a:rPr lang="en-US" sz="2800" dirty="0">
                <a:latin typeface="Courier New" pitchFamily="49" charset="0"/>
                <a:cs typeface="Courier New" pitchFamily="49" charset="0"/>
              </a:rPr>
              <a:t>clear</a:t>
            </a:r>
            <a:r>
              <a:rPr lang="en-US" sz="2800" dirty="0"/>
              <a:t> Properties</a:t>
            </a:r>
          </a:p>
        </p:txBody>
      </p:sp>
      <p:sp>
        <p:nvSpPr>
          <p:cNvPr id="3" name="Content Placeholder 2"/>
          <p:cNvSpPr>
            <a:spLocks noGrp="1"/>
          </p:cNvSpPr>
          <p:nvPr>
            <p:ph idx="1"/>
          </p:nvPr>
        </p:nvSpPr>
        <p:spPr/>
        <p:txBody>
          <a:bodyPr>
            <a:normAutofit fontScale="70000" lnSpcReduction="20000"/>
          </a:bodyPr>
          <a:lstStyle/>
          <a:p>
            <a:r>
              <a:rPr lang="en-US" dirty="0" smtClean="0"/>
              <a:t>Since the </a:t>
            </a:r>
            <a:r>
              <a:rPr lang="en-US" smtClean="0"/>
              <a:t>new </a:t>
            </a:r>
            <a:r>
              <a:rPr lang="en-US" smtClean="0"/>
              <a:t>HTML5 </a:t>
            </a:r>
            <a:r>
              <a:rPr lang="en-US" dirty="0" smtClean="0"/>
              <a:t>semantic elements, and  </a:t>
            </a:r>
            <a:r>
              <a:rPr lang="en-US" dirty="0" smtClean="0">
                <a:latin typeface="Courier New" pitchFamily="49" charset="0"/>
                <a:cs typeface="Courier New" pitchFamily="49" charset="0"/>
              </a:rPr>
              <a:t>div</a:t>
            </a:r>
            <a:r>
              <a:rPr lang="en-US" dirty="0" smtClean="0"/>
              <a:t> elements, are block elements, by default they will display vertically one after.</a:t>
            </a:r>
          </a:p>
          <a:p>
            <a:r>
              <a:rPr lang="en-US" dirty="0" smtClean="0"/>
              <a:t>But … the CSS style rule </a:t>
            </a:r>
            <a:r>
              <a:rPr lang="en-US" dirty="0" smtClean="0">
                <a:latin typeface="Courier New" pitchFamily="49" charset="0"/>
                <a:cs typeface="Courier New" pitchFamily="49" charset="0"/>
              </a:rPr>
              <a:t>float: left</a:t>
            </a:r>
            <a:r>
              <a:rPr lang="en-US" dirty="0" smtClean="0"/>
              <a:t> applied to any element causes it to “float” up and to the left, with subsequent elements wrapping around it on its right, if there is room.</a:t>
            </a:r>
          </a:p>
          <a:p>
            <a:r>
              <a:rPr lang="en-US" dirty="0" smtClean="0"/>
              <a:t>Elements “floated” like this should have their widths specified.</a:t>
            </a:r>
          </a:p>
          <a:p>
            <a:r>
              <a:rPr lang="en-US" dirty="0" smtClean="0"/>
              <a:t>Any containing element must be wide enough to accommodate all “floated” elements that we wish to appear side </a:t>
            </a:r>
            <a:r>
              <a:rPr lang="en-US" smtClean="0"/>
              <a:t>by </a:t>
            </a:r>
            <a:r>
              <a:rPr lang="en-US" smtClean="0"/>
              <a:t>side within it.</a:t>
            </a:r>
            <a:endParaRPr lang="en-US" dirty="0" smtClean="0"/>
          </a:p>
          <a:p>
            <a:r>
              <a:rPr lang="en-US" dirty="0" smtClean="0"/>
              <a:t>You can also “float” elements to </a:t>
            </a:r>
            <a:r>
              <a:rPr lang="en-US" smtClean="0"/>
              <a:t>the </a:t>
            </a:r>
            <a:r>
              <a:rPr lang="en-US" smtClean="0"/>
              <a:t>right in an analogous manner.</a:t>
            </a:r>
            <a:endParaRPr lang="en-US" dirty="0" smtClean="0"/>
          </a:p>
          <a:p>
            <a:r>
              <a:rPr lang="en-US" dirty="0" smtClean="0"/>
              <a:t>Any element styled by the rule </a:t>
            </a:r>
            <a:r>
              <a:rPr lang="en-US" dirty="0" smtClean="0">
                <a:latin typeface="Courier New" pitchFamily="49" charset="0"/>
                <a:cs typeface="Courier New" pitchFamily="49" charset="0"/>
              </a:rPr>
              <a:t>clear: left</a:t>
            </a:r>
            <a:r>
              <a:rPr lang="en-US" dirty="0" smtClean="0"/>
              <a:t> will </a:t>
            </a:r>
            <a:r>
              <a:rPr lang="en-US" i="1" dirty="0" smtClean="0"/>
              <a:t>not</a:t>
            </a:r>
            <a:r>
              <a:rPr lang="en-US" dirty="0" smtClean="0"/>
              <a:t> float up and to the left, even if there is room (and analogously for the </a:t>
            </a:r>
            <a:r>
              <a:rPr lang="en-US" dirty="0" smtClean="0">
                <a:latin typeface="Courier New" pitchFamily="49" charset="0"/>
                <a:cs typeface="Courier New" pitchFamily="49" charset="0"/>
              </a:rPr>
              <a:t>clear: right</a:t>
            </a:r>
            <a:r>
              <a:rPr lang="en-US" dirty="0" smtClean="0"/>
              <a:t> rule). There is also a </a:t>
            </a:r>
            <a:r>
              <a:rPr lang="en-US" dirty="0" smtClean="0">
                <a:latin typeface="Courier New" pitchFamily="49" charset="0"/>
                <a:cs typeface="Courier New" pitchFamily="49" charset="0"/>
              </a:rPr>
              <a:t>clear: both</a:t>
            </a:r>
            <a:r>
              <a:rPr lang="en-US" dirty="0" smtClean="0"/>
              <a:t> rule.</a:t>
            </a:r>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53</a:t>
            </a:fld>
            <a:endParaRPr lang="en-US" dirty="0"/>
          </a:p>
        </p:txBody>
      </p:sp>
    </p:spTree>
    <p:extLst>
      <p:ext uri="{BB962C8B-B14F-4D97-AF65-F5344CB8AC3E}">
        <p14:creationId xmlns:p14="http://schemas.microsoft.com/office/powerpoint/2010/main" val="28162245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Page Layout Illustrated</a:t>
            </a:r>
            <a:br>
              <a:rPr lang="en-US" dirty="0" smtClean="0"/>
            </a:br>
            <a:r>
              <a:rPr lang="en-US" dirty="0" smtClean="0"/>
              <a:t>Display of </a:t>
            </a:r>
            <a:r>
              <a:rPr lang="en-US" dirty="0" smtClean="0">
                <a:latin typeface="Courier New" pitchFamily="49" charset="0"/>
                <a:cs typeface="Courier New" pitchFamily="49" charset="0"/>
              </a:rPr>
              <a:t>float.html</a:t>
            </a:r>
            <a:endParaRPr lang="en-US"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1" y="2340110"/>
            <a:ext cx="6248398" cy="3172825"/>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54</a:t>
            </a:fld>
            <a:endParaRPr lang="en-US" dirty="0"/>
          </a:p>
        </p:txBody>
      </p:sp>
    </p:spTree>
    <p:extLst>
      <p:ext uri="{BB962C8B-B14F-4D97-AF65-F5344CB8AC3E}">
        <p14:creationId xmlns:p14="http://schemas.microsoft.com/office/powerpoint/2010/main" val="35486356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Page Layout Illustrated</a:t>
            </a:r>
            <a:br>
              <a:rPr lang="en-US" dirty="0" smtClean="0"/>
            </a:br>
            <a:r>
              <a:rPr lang="en-US" dirty="0" smtClean="0"/>
              <a:t>Markup from </a:t>
            </a:r>
            <a:r>
              <a:rPr lang="en-US" dirty="0" smtClean="0">
                <a:latin typeface="Courier New" pitchFamily="49" charset="0"/>
                <a:cs typeface="Courier New" pitchFamily="49" charset="0"/>
              </a:rPr>
              <a:t>float.html</a:t>
            </a:r>
            <a:endParaRPr lang="en-US" dirty="0">
              <a:latin typeface="Courier New" pitchFamily="49" charset="0"/>
              <a:cs typeface="Courier New" pitchFamily="49" charset="0"/>
            </a:endParaRPr>
          </a:p>
        </p:txBody>
      </p:sp>
      <p:sp>
        <p:nvSpPr>
          <p:cNvPr id="3" name="Content Placeholder 2"/>
          <p:cNvSpPr>
            <a:spLocks noGrp="1"/>
          </p:cNvSpPr>
          <p:nvPr>
            <p:ph idx="1"/>
          </p:nvPr>
        </p:nvSpPr>
        <p:spPr>
          <a:xfrm>
            <a:off x="1524000" y="1524000"/>
            <a:ext cx="6172200" cy="4648200"/>
          </a:xfrm>
        </p:spPr>
        <p:txBody>
          <a:bodyPr>
            <a:normAutofit fontScale="25000" lnSpcReduction="20000"/>
          </a:bodyPr>
          <a:lstStyle/>
          <a:p>
            <a:pPr marL="0" indent="0">
              <a:buNone/>
            </a:pPr>
            <a:r>
              <a:rPr lang="en-US" sz="4000" dirty="0">
                <a:latin typeface="Courier New" pitchFamily="49" charset="0"/>
                <a:cs typeface="Courier New" pitchFamily="49" charset="0"/>
              </a:rPr>
              <a:t>&lt;!DOCTYPE html&gt;</a:t>
            </a:r>
          </a:p>
          <a:p>
            <a:pPr marL="0" indent="0">
              <a:buNone/>
            </a:pPr>
            <a:r>
              <a:rPr lang="en-US" sz="4000" dirty="0">
                <a:latin typeface="Courier New" pitchFamily="49" charset="0"/>
                <a:cs typeface="Courier New" pitchFamily="49" charset="0"/>
              </a:rPr>
              <a:t>&lt;!-- float.html --&gt;</a:t>
            </a:r>
          </a:p>
          <a:p>
            <a:pPr marL="0" indent="0">
              <a:buNone/>
            </a:pPr>
            <a:r>
              <a:rPr lang="en-US" sz="4000" dirty="0">
                <a:latin typeface="Courier New" pitchFamily="49" charset="0"/>
                <a:cs typeface="Courier New" pitchFamily="49" charset="0"/>
              </a:rPr>
              <a:t>&lt;html lang="en"&gt;</a:t>
            </a:r>
          </a:p>
          <a:p>
            <a:pPr marL="0" indent="0">
              <a:buNone/>
            </a:pPr>
            <a:r>
              <a:rPr lang="en-US" sz="4000" dirty="0">
                <a:latin typeface="Courier New" pitchFamily="49" charset="0"/>
                <a:cs typeface="Courier New" pitchFamily="49" charset="0"/>
              </a:rPr>
              <a:t>  &lt;head&gt;</a:t>
            </a:r>
          </a:p>
          <a:p>
            <a:pPr marL="0" indent="0">
              <a:buNone/>
            </a:pPr>
            <a:r>
              <a:rPr lang="en-US" sz="4000" dirty="0">
                <a:latin typeface="Courier New" pitchFamily="49" charset="0"/>
                <a:cs typeface="Courier New" pitchFamily="49" charset="0"/>
              </a:rPr>
              <a:t>    &lt;meta charset="utf-8"&gt;</a:t>
            </a:r>
          </a:p>
          <a:p>
            <a:pPr marL="0" indent="0">
              <a:buNone/>
            </a:pPr>
            <a:r>
              <a:rPr lang="en-US" sz="4000" dirty="0">
                <a:latin typeface="Courier New" pitchFamily="49" charset="0"/>
                <a:cs typeface="Courier New" pitchFamily="49" charset="0"/>
              </a:rPr>
              <a:t>    &lt;title&gt;CSS Float Example&lt;/title&gt;</a:t>
            </a:r>
          </a:p>
          <a:p>
            <a:pPr marL="0" indent="0">
              <a:buNone/>
            </a:pPr>
            <a:r>
              <a:rPr lang="en-US" sz="4000" dirty="0">
                <a:latin typeface="Courier New" pitchFamily="49" charset="0"/>
                <a:cs typeface="Courier New" pitchFamily="49" charset="0"/>
              </a:rPr>
              <a:t>    &lt;link rel="stylesheet" href="css/float.css"&gt;</a:t>
            </a:r>
          </a:p>
          <a:p>
            <a:pPr marL="0" indent="0">
              <a:buNone/>
            </a:pPr>
            <a:r>
              <a:rPr lang="en-US" sz="4000" dirty="0">
                <a:latin typeface="Courier New" pitchFamily="49" charset="0"/>
                <a:cs typeface="Courier New" pitchFamily="49" charset="0"/>
              </a:rPr>
              <a:t>  &lt;/head&gt;</a:t>
            </a:r>
          </a:p>
          <a:p>
            <a:pPr marL="0" indent="0">
              <a:buNone/>
            </a:pPr>
            <a:r>
              <a:rPr lang="en-US" sz="4000" dirty="0">
                <a:latin typeface="Courier New" pitchFamily="49" charset="0"/>
                <a:cs typeface="Courier New" pitchFamily="49" charset="0"/>
              </a:rPr>
              <a:t>  &lt;body&gt;</a:t>
            </a:r>
          </a:p>
          <a:p>
            <a:pPr marL="0" indent="0">
              <a:buNone/>
            </a:pPr>
            <a:r>
              <a:rPr lang="en-US" sz="4000" dirty="0">
                <a:latin typeface="Courier New" pitchFamily="49" charset="0"/>
                <a:cs typeface="Courier New" pitchFamily="49" charset="0"/>
              </a:rPr>
              <a:t>    &lt;div id="page"&gt;</a:t>
            </a:r>
          </a:p>
          <a:p>
            <a:pPr marL="0" indent="0">
              <a:buNone/>
            </a:pPr>
            <a:r>
              <a:rPr lang="en-US" sz="4000" dirty="0">
                <a:latin typeface="Courier New" pitchFamily="49" charset="0"/>
                <a:cs typeface="Courier New" pitchFamily="49" charset="0"/>
              </a:rPr>
              <a:t>      &lt;div id="header"&gt;</a:t>
            </a:r>
          </a:p>
          <a:p>
            <a:pPr marL="0" indent="0">
              <a:buNone/>
            </a:pPr>
            <a:r>
              <a:rPr lang="en-US" sz="4000" dirty="0">
                <a:latin typeface="Courier New" pitchFamily="49" charset="0"/>
                <a:cs typeface="Courier New" pitchFamily="49" charset="0"/>
              </a:rPr>
              <a:t>        Your company name and/or logo could go into this header div.</a:t>
            </a:r>
          </a:p>
          <a:p>
            <a:pPr marL="0" indent="0">
              <a:buNone/>
            </a:pPr>
            <a:r>
              <a:rPr lang="en-US" sz="4000" dirty="0">
                <a:latin typeface="Courier New" pitchFamily="49" charset="0"/>
                <a:cs typeface="Courier New" pitchFamily="49" charset="0"/>
              </a:rPr>
              <a:t>      &lt;/div&gt;</a:t>
            </a:r>
          </a:p>
          <a:p>
            <a:pPr marL="0" indent="0">
              <a:buNone/>
            </a:pPr>
            <a:r>
              <a:rPr lang="en-US" sz="4000" dirty="0">
                <a:latin typeface="Courier New" pitchFamily="49" charset="0"/>
                <a:cs typeface="Courier New" pitchFamily="49" charset="0"/>
              </a:rPr>
              <a:t>      &lt;div id="menu"&gt;</a:t>
            </a:r>
          </a:p>
          <a:p>
            <a:pPr marL="0" indent="0">
              <a:buNone/>
            </a:pPr>
            <a:r>
              <a:rPr lang="en-US" sz="4000" dirty="0">
                <a:latin typeface="Courier New" pitchFamily="49" charset="0"/>
                <a:cs typeface="Courier New" pitchFamily="49" charset="0"/>
              </a:rPr>
              <a:t>        Your menu could go here in this div element, which has been</a:t>
            </a:r>
          </a:p>
          <a:p>
            <a:pPr marL="0" indent="0">
              <a:buNone/>
            </a:pPr>
            <a:r>
              <a:rPr lang="en-US" sz="4000" dirty="0">
                <a:latin typeface="Courier New" pitchFamily="49" charset="0"/>
                <a:cs typeface="Courier New" pitchFamily="49" charset="0"/>
              </a:rPr>
              <a:t>        "floated" left.</a:t>
            </a:r>
          </a:p>
          <a:p>
            <a:pPr marL="0" indent="0">
              <a:buNone/>
            </a:pPr>
            <a:r>
              <a:rPr lang="en-US" sz="4000" dirty="0">
                <a:latin typeface="Courier New" pitchFamily="49" charset="0"/>
                <a:cs typeface="Courier New" pitchFamily="49" charset="0"/>
              </a:rPr>
              <a:t>      &lt;/div&gt;</a:t>
            </a:r>
          </a:p>
          <a:p>
            <a:pPr marL="0" indent="0">
              <a:buNone/>
            </a:pPr>
            <a:r>
              <a:rPr lang="en-US" sz="4000" dirty="0">
                <a:latin typeface="Courier New" pitchFamily="49" charset="0"/>
                <a:cs typeface="Courier New" pitchFamily="49" charset="0"/>
              </a:rPr>
              <a:t>      &lt;div id="content"&gt;</a:t>
            </a:r>
          </a:p>
          <a:p>
            <a:pPr marL="0" indent="0">
              <a:buNone/>
            </a:pPr>
            <a:r>
              <a:rPr lang="en-US" sz="4000" dirty="0">
                <a:latin typeface="Courier New" pitchFamily="49" charset="0"/>
                <a:cs typeface="Courier New" pitchFamily="49" charset="0"/>
              </a:rPr>
              <a:t>        This could be your main content area div, which has also been</a:t>
            </a:r>
          </a:p>
          <a:p>
            <a:pPr marL="0" indent="0">
              <a:buNone/>
            </a:pPr>
            <a:r>
              <a:rPr lang="en-US" sz="4000" dirty="0">
                <a:latin typeface="Courier New" pitchFamily="49" charset="0"/>
                <a:cs typeface="Courier New" pitchFamily="49" charset="0"/>
              </a:rPr>
              <a:t>        "floated" left.</a:t>
            </a:r>
          </a:p>
          <a:p>
            <a:pPr marL="0" indent="0">
              <a:buNone/>
            </a:pPr>
            <a:r>
              <a:rPr lang="en-US" sz="4000" dirty="0">
                <a:latin typeface="Courier New" pitchFamily="49" charset="0"/>
                <a:cs typeface="Courier New" pitchFamily="49" charset="0"/>
              </a:rPr>
              <a:t>      &lt;/div&gt;</a:t>
            </a:r>
          </a:p>
          <a:p>
            <a:pPr marL="0" indent="0">
              <a:buNone/>
            </a:pPr>
            <a:r>
              <a:rPr lang="en-US" sz="4000" dirty="0">
                <a:latin typeface="Courier New" pitchFamily="49" charset="0"/>
                <a:cs typeface="Courier New" pitchFamily="49" charset="0"/>
              </a:rPr>
              <a:t>      &lt;div id="footer"&gt;</a:t>
            </a:r>
          </a:p>
          <a:p>
            <a:pPr marL="0" indent="0">
              <a:buNone/>
            </a:pPr>
            <a:r>
              <a:rPr lang="en-US" sz="4000" dirty="0">
                <a:latin typeface="Courier New" pitchFamily="49" charset="0"/>
                <a:cs typeface="Courier New" pitchFamily="49" charset="0"/>
              </a:rPr>
              <a:t>        Your company copyright information could go into this "footer" div,</a:t>
            </a:r>
          </a:p>
          <a:p>
            <a:pPr marL="0" indent="0">
              <a:buNone/>
            </a:pPr>
            <a:r>
              <a:rPr lang="en-US" sz="4000" dirty="0">
                <a:latin typeface="Courier New" pitchFamily="49" charset="0"/>
                <a:cs typeface="Courier New" pitchFamily="49" charset="0"/>
              </a:rPr>
              <a:t>        which has been "cleared" to make sure that it does not try to</a:t>
            </a:r>
          </a:p>
          <a:p>
            <a:pPr marL="0" indent="0">
              <a:buNone/>
            </a:pPr>
            <a:r>
              <a:rPr lang="en-US" sz="4000" dirty="0">
                <a:latin typeface="Courier New" pitchFamily="49" charset="0"/>
                <a:cs typeface="Courier New" pitchFamily="49" charset="0"/>
              </a:rPr>
              <a:t>        "float" upward and sit alongside the two preceding elements.</a:t>
            </a:r>
          </a:p>
          <a:p>
            <a:pPr marL="0" indent="0">
              <a:buNone/>
            </a:pPr>
            <a:r>
              <a:rPr lang="en-US" sz="4000" dirty="0">
                <a:latin typeface="Courier New" pitchFamily="49" charset="0"/>
                <a:cs typeface="Courier New" pitchFamily="49" charset="0"/>
              </a:rPr>
              <a:t>      &lt;/div&gt;</a:t>
            </a:r>
          </a:p>
          <a:p>
            <a:pPr marL="0" indent="0">
              <a:buNone/>
            </a:pPr>
            <a:r>
              <a:rPr lang="en-US" sz="4000" dirty="0">
                <a:latin typeface="Courier New" pitchFamily="49" charset="0"/>
                <a:cs typeface="Courier New" pitchFamily="49" charset="0"/>
              </a:rPr>
              <a:t>    &lt;/div&gt;</a:t>
            </a:r>
          </a:p>
          <a:p>
            <a:pPr marL="0" indent="0">
              <a:buNone/>
            </a:pPr>
            <a:r>
              <a:rPr lang="en-US" sz="4000" dirty="0">
                <a:latin typeface="Courier New" pitchFamily="49" charset="0"/>
                <a:cs typeface="Courier New" pitchFamily="49" charset="0"/>
              </a:rPr>
              <a:t>  &lt;/body&gt;</a:t>
            </a:r>
          </a:p>
          <a:p>
            <a:pPr marL="0" indent="0">
              <a:buNone/>
            </a:pPr>
            <a:r>
              <a:rPr lang="en-US" sz="4000" dirty="0">
                <a:latin typeface="Courier New" pitchFamily="49" charset="0"/>
                <a:cs typeface="Courier New" pitchFamily="49" charset="0"/>
              </a:rPr>
              <a:t>&lt;/html&gt;</a:t>
            </a:r>
          </a:p>
          <a:p>
            <a:pPr marL="0" indent="0">
              <a:buNone/>
            </a:pPr>
            <a:endParaRPr lang="en-US" sz="4000" dirty="0">
              <a:latin typeface="Courier New" pitchFamily="49" charset="0"/>
              <a:cs typeface="Courier New" pitchFamily="49"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55</a:t>
            </a:fld>
            <a:endParaRPr lang="en-US" dirty="0"/>
          </a:p>
        </p:txBody>
      </p:sp>
    </p:spTree>
    <p:extLst>
      <p:ext uri="{BB962C8B-B14F-4D97-AF65-F5344CB8AC3E}">
        <p14:creationId xmlns:p14="http://schemas.microsoft.com/office/powerpoint/2010/main" val="1018034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Page Layout Illustrated</a:t>
            </a:r>
            <a:br>
              <a:rPr lang="en-US" dirty="0" smtClean="0"/>
            </a:br>
            <a:r>
              <a:rPr lang="en-US" dirty="0" smtClean="0"/>
              <a:t>CSS from </a:t>
            </a:r>
            <a:r>
              <a:rPr lang="en-US" dirty="0" smtClean="0">
                <a:latin typeface="Courier New" pitchFamily="49" charset="0"/>
                <a:cs typeface="Courier New" pitchFamily="49" charset="0"/>
              </a:rPr>
              <a:t>float.css</a:t>
            </a:r>
            <a:endParaRPr lang="en-US" dirty="0">
              <a:latin typeface="Courier New" pitchFamily="49" charset="0"/>
              <a:cs typeface="Courier New" pitchFamily="49" charset="0"/>
            </a:endParaRPr>
          </a:p>
        </p:txBody>
      </p:sp>
      <p:sp>
        <p:nvSpPr>
          <p:cNvPr id="3" name="Content Placeholder 2"/>
          <p:cNvSpPr>
            <a:spLocks noGrp="1"/>
          </p:cNvSpPr>
          <p:nvPr>
            <p:ph idx="1"/>
          </p:nvPr>
        </p:nvSpPr>
        <p:spPr>
          <a:xfrm>
            <a:off x="3124200" y="1524000"/>
            <a:ext cx="2819400" cy="4876800"/>
          </a:xfrm>
        </p:spPr>
        <p:txBody>
          <a:bodyPr>
            <a:normAutofit fontScale="25000" lnSpcReduction="20000"/>
          </a:bodyPr>
          <a:lstStyle/>
          <a:p>
            <a:pPr marL="0" indent="0">
              <a:buNone/>
            </a:pPr>
            <a:r>
              <a:rPr lang="en-US" sz="4000" dirty="0">
                <a:latin typeface="Courier New" pitchFamily="49" charset="0"/>
                <a:cs typeface="Courier New" pitchFamily="49" charset="0"/>
              </a:rPr>
              <a:t>/* float.css for float.html */</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body { font-size: 1.5em; }</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div#page {</a:t>
            </a:r>
          </a:p>
          <a:p>
            <a:pPr marL="0" indent="0">
              <a:buNone/>
            </a:pPr>
            <a:r>
              <a:rPr lang="en-US" sz="4000" dirty="0">
                <a:latin typeface="Courier New" pitchFamily="49" charset="0"/>
                <a:cs typeface="Courier New" pitchFamily="49" charset="0"/>
              </a:rPr>
              <a:t>  width: 650px;</a:t>
            </a:r>
          </a:p>
          <a:p>
            <a:pPr marL="0" indent="0">
              <a:buNone/>
            </a:pPr>
            <a:r>
              <a:rPr lang="en-US" sz="4000" dirty="0">
                <a:latin typeface="Courier New" pitchFamily="49" charset="0"/>
                <a:cs typeface="Courier New" pitchFamily="49" charset="0"/>
              </a:rPr>
              <a:t>  background-color: silver;</a:t>
            </a:r>
          </a:p>
          <a:p>
            <a:pPr marL="0" indent="0">
              <a:buNone/>
            </a:pPr>
            <a:r>
              <a:rPr lang="en-US" sz="4000" dirty="0">
                <a:latin typeface="Courier New" pitchFamily="49" charset="0"/>
                <a:cs typeface="Courier New" pitchFamily="49" charset="0"/>
              </a:rPr>
              <a:t>}</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div#header {</a:t>
            </a:r>
          </a:p>
          <a:p>
            <a:pPr marL="0" indent="0">
              <a:buNone/>
            </a:pPr>
            <a:r>
              <a:rPr lang="en-US" sz="4000" dirty="0">
                <a:latin typeface="Courier New" pitchFamily="49" charset="0"/>
                <a:cs typeface="Courier New" pitchFamily="49" charset="0"/>
              </a:rPr>
              <a:t>  width: 100%;</a:t>
            </a:r>
          </a:p>
          <a:p>
            <a:pPr marL="0" indent="0">
              <a:buNone/>
            </a:pPr>
            <a:r>
              <a:rPr lang="en-US" sz="4000" dirty="0">
                <a:latin typeface="Courier New" pitchFamily="49" charset="0"/>
                <a:cs typeface="Courier New" pitchFamily="49" charset="0"/>
              </a:rPr>
              <a:t>  background-color: aqua;</a:t>
            </a:r>
          </a:p>
          <a:p>
            <a:pPr marL="0" indent="0">
              <a:buNone/>
            </a:pPr>
            <a:r>
              <a:rPr lang="en-US" sz="4000" dirty="0">
                <a:latin typeface="Courier New" pitchFamily="49" charset="0"/>
                <a:cs typeface="Courier New" pitchFamily="49" charset="0"/>
              </a:rPr>
              <a:t>}</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div#menu {</a:t>
            </a:r>
          </a:p>
          <a:p>
            <a:pPr marL="0" indent="0">
              <a:buNone/>
            </a:pPr>
            <a:r>
              <a:rPr lang="en-US" sz="4000" dirty="0">
                <a:latin typeface="Courier New" pitchFamily="49" charset="0"/>
                <a:cs typeface="Courier New" pitchFamily="49" charset="0"/>
              </a:rPr>
              <a:t>  float: left;</a:t>
            </a:r>
          </a:p>
          <a:p>
            <a:pPr marL="0" indent="0">
              <a:buNone/>
            </a:pPr>
            <a:r>
              <a:rPr lang="en-US" sz="4000" dirty="0">
                <a:latin typeface="Courier New" pitchFamily="49" charset="0"/>
                <a:cs typeface="Courier New" pitchFamily="49" charset="0"/>
              </a:rPr>
              <a:t>  width: 35%;</a:t>
            </a:r>
          </a:p>
          <a:p>
            <a:pPr marL="0" indent="0">
              <a:buNone/>
            </a:pPr>
            <a:r>
              <a:rPr lang="en-US" sz="4000" dirty="0">
                <a:latin typeface="Courier New" pitchFamily="49" charset="0"/>
                <a:cs typeface="Courier New" pitchFamily="49" charset="0"/>
              </a:rPr>
              <a:t>  background-color: lime;</a:t>
            </a:r>
          </a:p>
          <a:p>
            <a:pPr marL="0" indent="0">
              <a:buNone/>
            </a:pPr>
            <a:r>
              <a:rPr lang="en-US" sz="4000" dirty="0">
                <a:latin typeface="Courier New" pitchFamily="49" charset="0"/>
                <a:cs typeface="Courier New" pitchFamily="49" charset="0"/>
              </a:rPr>
              <a:t>}</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div#content {</a:t>
            </a:r>
          </a:p>
          <a:p>
            <a:pPr marL="0" indent="0">
              <a:buNone/>
            </a:pPr>
            <a:r>
              <a:rPr lang="en-US" sz="4000" dirty="0">
                <a:latin typeface="Courier New" pitchFamily="49" charset="0"/>
                <a:cs typeface="Courier New" pitchFamily="49" charset="0"/>
              </a:rPr>
              <a:t>  float: left;</a:t>
            </a:r>
          </a:p>
          <a:p>
            <a:pPr marL="0" indent="0">
              <a:buNone/>
            </a:pPr>
            <a:r>
              <a:rPr lang="en-US" sz="4000" dirty="0">
                <a:latin typeface="Courier New" pitchFamily="49" charset="0"/>
                <a:cs typeface="Courier New" pitchFamily="49" charset="0"/>
              </a:rPr>
              <a:t>  width: 65%;</a:t>
            </a:r>
          </a:p>
          <a:p>
            <a:pPr marL="0" indent="0">
              <a:buNone/>
            </a:pPr>
            <a:r>
              <a:rPr lang="en-US" sz="4000" dirty="0">
                <a:latin typeface="Courier New" pitchFamily="49" charset="0"/>
                <a:cs typeface="Courier New" pitchFamily="49" charset="0"/>
              </a:rPr>
              <a:t>}</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div#footer {</a:t>
            </a:r>
          </a:p>
          <a:p>
            <a:pPr marL="0" indent="0">
              <a:buNone/>
            </a:pPr>
            <a:r>
              <a:rPr lang="en-US" sz="4000" dirty="0">
                <a:latin typeface="Courier New" pitchFamily="49" charset="0"/>
                <a:cs typeface="Courier New" pitchFamily="49" charset="0"/>
              </a:rPr>
              <a:t>  clear: left;</a:t>
            </a:r>
          </a:p>
          <a:p>
            <a:pPr marL="0" indent="0">
              <a:buNone/>
            </a:pPr>
            <a:r>
              <a:rPr lang="en-US" sz="4000" dirty="0">
                <a:latin typeface="Courier New" pitchFamily="49" charset="0"/>
                <a:cs typeface="Courier New" pitchFamily="49" charset="0"/>
              </a:rPr>
              <a:t>  width: 100%;</a:t>
            </a:r>
          </a:p>
          <a:p>
            <a:pPr marL="0" indent="0">
              <a:buNone/>
            </a:pPr>
            <a:r>
              <a:rPr lang="en-US" sz="4000" dirty="0">
                <a:latin typeface="Courier New" pitchFamily="49" charset="0"/>
                <a:cs typeface="Courier New" pitchFamily="49" charset="0"/>
              </a:rPr>
              <a:t>  background-color: yellow;</a:t>
            </a:r>
          </a:p>
          <a:p>
            <a:pPr marL="0" indent="0">
              <a:buNone/>
            </a:pPr>
            <a:r>
              <a:rPr lang="en-US" sz="4000"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56</a:t>
            </a:fld>
            <a:endParaRPr lang="en-US" dirty="0"/>
          </a:p>
        </p:txBody>
      </p:sp>
    </p:spTree>
    <p:extLst>
      <p:ext uri="{BB962C8B-B14F-4D97-AF65-F5344CB8AC3E}">
        <p14:creationId xmlns:p14="http://schemas.microsoft.com/office/powerpoint/2010/main" val="12956467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Page Layout Illustrated</a:t>
            </a:r>
            <a:br>
              <a:rPr lang="en-US" dirty="0" smtClean="0"/>
            </a:br>
            <a:r>
              <a:rPr lang="en-US" dirty="0" smtClean="0"/>
              <a:t>Display of </a:t>
            </a:r>
            <a:r>
              <a:rPr lang="en-US" dirty="0" smtClean="0">
                <a:latin typeface="Courier New" pitchFamily="49" charset="0"/>
                <a:cs typeface="Courier New" pitchFamily="49" charset="0"/>
              </a:rPr>
              <a:t>floatHTML5.html</a:t>
            </a:r>
            <a:endParaRPr lang="en-US"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340110"/>
            <a:ext cx="6248400" cy="3172825"/>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57</a:t>
            </a:fld>
            <a:endParaRPr lang="en-US" dirty="0"/>
          </a:p>
        </p:txBody>
      </p:sp>
    </p:spTree>
    <p:extLst>
      <p:ext uri="{BB962C8B-B14F-4D97-AF65-F5344CB8AC3E}">
        <p14:creationId xmlns:p14="http://schemas.microsoft.com/office/powerpoint/2010/main" val="7612764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Page Layout Illustrated</a:t>
            </a:r>
            <a:br>
              <a:rPr lang="en-US" dirty="0" smtClean="0"/>
            </a:br>
            <a:r>
              <a:rPr lang="en-US" dirty="0" smtClean="0"/>
              <a:t>Markup from </a:t>
            </a:r>
            <a:r>
              <a:rPr lang="en-US" dirty="0" smtClean="0">
                <a:latin typeface="Courier New" pitchFamily="49" charset="0"/>
                <a:cs typeface="Courier New" pitchFamily="49" charset="0"/>
              </a:rPr>
              <a:t>floatHTML5.html</a:t>
            </a:r>
            <a:endParaRPr lang="en-US" dirty="0">
              <a:latin typeface="Courier New" pitchFamily="49" charset="0"/>
              <a:cs typeface="Courier New" pitchFamily="49" charset="0"/>
            </a:endParaRPr>
          </a:p>
        </p:txBody>
      </p:sp>
      <p:sp>
        <p:nvSpPr>
          <p:cNvPr id="3" name="Content Placeholder 2"/>
          <p:cNvSpPr>
            <a:spLocks noGrp="1"/>
          </p:cNvSpPr>
          <p:nvPr>
            <p:ph idx="1"/>
          </p:nvPr>
        </p:nvSpPr>
        <p:spPr>
          <a:xfrm>
            <a:off x="1524000" y="1524000"/>
            <a:ext cx="6172200" cy="4648200"/>
          </a:xfrm>
        </p:spPr>
        <p:txBody>
          <a:bodyPr>
            <a:normAutofit fontScale="25000" lnSpcReduction="20000"/>
          </a:bodyPr>
          <a:lstStyle/>
          <a:p>
            <a:pPr marL="0" indent="0">
              <a:buNone/>
            </a:pPr>
            <a:r>
              <a:rPr lang="en-US" sz="4000" dirty="0">
                <a:latin typeface="Courier New" pitchFamily="49" charset="0"/>
                <a:cs typeface="Courier New" pitchFamily="49" charset="0"/>
              </a:rPr>
              <a:t>&lt;!DOCTYPE html&gt;</a:t>
            </a:r>
          </a:p>
          <a:p>
            <a:pPr marL="0" indent="0">
              <a:buNone/>
            </a:pPr>
            <a:r>
              <a:rPr lang="en-US" sz="4000" dirty="0">
                <a:latin typeface="Courier New" pitchFamily="49" charset="0"/>
                <a:cs typeface="Courier New" pitchFamily="49" charset="0"/>
              </a:rPr>
              <a:t>&lt;!-- floatHTML5.html --&gt;</a:t>
            </a:r>
          </a:p>
          <a:p>
            <a:pPr marL="0" indent="0">
              <a:buNone/>
            </a:pPr>
            <a:r>
              <a:rPr lang="en-US" sz="4000" dirty="0">
                <a:latin typeface="Courier New" pitchFamily="49" charset="0"/>
                <a:cs typeface="Courier New" pitchFamily="49" charset="0"/>
              </a:rPr>
              <a:t>&lt;html lang="en"&gt;</a:t>
            </a:r>
          </a:p>
          <a:p>
            <a:pPr marL="0" indent="0">
              <a:buNone/>
            </a:pPr>
            <a:r>
              <a:rPr lang="en-US" sz="4000" dirty="0">
                <a:latin typeface="Courier New" pitchFamily="49" charset="0"/>
                <a:cs typeface="Courier New" pitchFamily="49" charset="0"/>
              </a:rPr>
              <a:t>  &lt;head&gt;</a:t>
            </a:r>
          </a:p>
          <a:p>
            <a:pPr marL="0" indent="0">
              <a:buNone/>
            </a:pPr>
            <a:r>
              <a:rPr lang="en-US" sz="4000" dirty="0">
                <a:latin typeface="Courier New" pitchFamily="49" charset="0"/>
                <a:cs typeface="Courier New" pitchFamily="49" charset="0"/>
              </a:rPr>
              <a:t>    &lt;meta charset="utf-8"&gt;</a:t>
            </a:r>
          </a:p>
          <a:p>
            <a:pPr marL="0" indent="0">
              <a:buNone/>
            </a:pPr>
            <a:r>
              <a:rPr lang="en-US" sz="4000" dirty="0">
                <a:latin typeface="Courier New" pitchFamily="49" charset="0"/>
                <a:cs typeface="Courier New" pitchFamily="49" charset="0"/>
              </a:rPr>
              <a:t>    &lt;title&gt;CSS Float Example Using HTML 5 Elements&lt;/title&gt;</a:t>
            </a:r>
          </a:p>
          <a:p>
            <a:pPr marL="0" indent="0">
              <a:buNone/>
            </a:pPr>
            <a:r>
              <a:rPr lang="en-US" sz="4000" dirty="0">
                <a:latin typeface="Courier New" pitchFamily="49" charset="0"/>
                <a:cs typeface="Courier New" pitchFamily="49" charset="0"/>
              </a:rPr>
              <a:t>    &lt;link rel="stylesheet" href="css/floatHTML5.css"&gt;</a:t>
            </a:r>
          </a:p>
          <a:p>
            <a:pPr marL="0" indent="0">
              <a:buNone/>
            </a:pPr>
            <a:r>
              <a:rPr lang="en-US" sz="4000" dirty="0">
                <a:latin typeface="Courier New" pitchFamily="49" charset="0"/>
                <a:cs typeface="Courier New" pitchFamily="49" charset="0"/>
              </a:rPr>
              <a:t>  &lt;/head&gt;</a:t>
            </a:r>
          </a:p>
          <a:p>
            <a:pPr marL="0" indent="0">
              <a:buNone/>
            </a:pPr>
            <a:r>
              <a:rPr lang="en-US" sz="4000" dirty="0">
                <a:latin typeface="Courier New" pitchFamily="49" charset="0"/>
                <a:cs typeface="Courier New" pitchFamily="49" charset="0"/>
              </a:rPr>
              <a:t>  &lt;body&gt;</a:t>
            </a:r>
          </a:p>
          <a:p>
            <a:pPr marL="0" indent="0">
              <a:buNone/>
            </a:pPr>
            <a:r>
              <a:rPr lang="en-US" sz="4000" dirty="0">
                <a:latin typeface="Courier New" pitchFamily="49" charset="0"/>
                <a:cs typeface="Courier New" pitchFamily="49" charset="0"/>
              </a:rPr>
              <a:t>    &lt;main&gt;</a:t>
            </a:r>
          </a:p>
          <a:p>
            <a:pPr marL="0" indent="0">
              <a:buNone/>
            </a:pPr>
            <a:r>
              <a:rPr lang="en-US" sz="4000" dirty="0">
                <a:latin typeface="Courier New" pitchFamily="49" charset="0"/>
                <a:cs typeface="Courier New" pitchFamily="49" charset="0"/>
              </a:rPr>
              <a:t>      &lt;header&gt;</a:t>
            </a:r>
          </a:p>
          <a:p>
            <a:pPr marL="0" indent="0">
              <a:buNone/>
            </a:pPr>
            <a:r>
              <a:rPr lang="en-US" sz="4000" dirty="0">
                <a:latin typeface="Courier New" pitchFamily="49" charset="0"/>
                <a:cs typeface="Courier New" pitchFamily="49" charset="0"/>
              </a:rPr>
              <a:t>        Your company name and/or logo could go into this header element.</a:t>
            </a:r>
          </a:p>
          <a:p>
            <a:pPr marL="0" indent="0">
              <a:buNone/>
            </a:pPr>
            <a:r>
              <a:rPr lang="en-US" sz="4000" dirty="0">
                <a:latin typeface="Courier New" pitchFamily="49" charset="0"/>
                <a:cs typeface="Courier New" pitchFamily="49" charset="0"/>
              </a:rPr>
              <a:t>      &lt;/header&gt;</a:t>
            </a:r>
          </a:p>
          <a:p>
            <a:pPr marL="0" indent="0">
              <a:buNone/>
            </a:pPr>
            <a:r>
              <a:rPr lang="en-US" sz="4000" dirty="0">
                <a:latin typeface="Courier New" pitchFamily="49" charset="0"/>
                <a:cs typeface="Courier New" pitchFamily="49" charset="0"/>
              </a:rPr>
              <a:t>      &lt;nav&gt;</a:t>
            </a:r>
          </a:p>
          <a:p>
            <a:pPr marL="0" indent="0">
              <a:buNone/>
            </a:pPr>
            <a:r>
              <a:rPr lang="en-US" sz="4000" dirty="0">
                <a:latin typeface="Courier New" pitchFamily="49" charset="0"/>
                <a:cs typeface="Courier New" pitchFamily="49" charset="0"/>
              </a:rPr>
              <a:t>        Your menu could go here in this nav element, which has been</a:t>
            </a:r>
          </a:p>
          <a:p>
            <a:pPr marL="0" indent="0">
              <a:buNone/>
            </a:pPr>
            <a:r>
              <a:rPr lang="en-US" sz="4000" dirty="0">
                <a:latin typeface="Courier New" pitchFamily="49" charset="0"/>
                <a:cs typeface="Courier New" pitchFamily="49" charset="0"/>
              </a:rPr>
              <a:t>        "floated" left.</a:t>
            </a:r>
          </a:p>
          <a:p>
            <a:pPr marL="0" indent="0">
              <a:buNone/>
            </a:pPr>
            <a:r>
              <a:rPr lang="en-US" sz="4000" dirty="0">
                <a:latin typeface="Courier New" pitchFamily="49" charset="0"/>
                <a:cs typeface="Courier New" pitchFamily="49" charset="0"/>
              </a:rPr>
              <a:t>      &lt;/nav&gt;</a:t>
            </a:r>
          </a:p>
          <a:p>
            <a:pPr marL="0" indent="0">
              <a:buNone/>
            </a:pPr>
            <a:r>
              <a:rPr lang="en-US" sz="4000" dirty="0">
                <a:latin typeface="Courier New" pitchFamily="49" charset="0"/>
                <a:cs typeface="Courier New" pitchFamily="49" charset="0"/>
              </a:rPr>
              <a:t>      &lt;article&gt;</a:t>
            </a:r>
          </a:p>
          <a:p>
            <a:pPr marL="0" indent="0">
              <a:buNone/>
            </a:pPr>
            <a:r>
              <a:rPr lang="en-US" sz="4000" dirty="0">
                <a:latin typeface="Courier New" pitchFamily="49" charset="0"/>
                <a:cs typeface="Courier New" pitchFamily="49" charset="0"/>
              </a:rPr>
              <a:t>        This article element, which has also been "floated" left, could</a:t>
            </a:r>
          </a:p>
          <a:p>
            <a:pPr marL="0" indent="0">
              <a:buNone/>
            </a:pPr>
            <a:r>
              <a:rPr lang="en-US" sz="4000" dirty="0">
                <a:latin typeface="Courier New" pitchFamily="49" charset="0"/>
                <a:cs typeface="Courier New" pitchFamily="49" charset="0"/>
              </a:rPr>
              <a:t>        hold your content.</a:t>
            </a:r>
          </a:p>
          <a:p>
            <a:pPr marL="0" indent="0">
              <a:buNone/>
            </a:pPr>
            <a:r>
              <a:rPr lang="en-US" sz="4000" dirty="0">
                <a:latin typeface="Courier New" pitchFamily="49" charset="0"/>
                <a:cs typeface="Courier New" pitchFamily="49" charset="0"/>
              </a:rPr>
              <a:t>      &lt;/article&gt;</a:t>
            </a:r>
          </a:p>
          <a:p>
            <a:pPr marL="0" indent="0">
              <a:buNone/>
            </a:pPr>
            <a:r>
              <a:rPr lang="en-US" sz="4000" dirty="0">
                <a:latin typeface="Courier New" pitchFamily="49" charset="0"/>
                <a:cs typeface="Courier New" pitchFamily="49" charset="0"/>
              </a:rPr>
              <a:t>      &lt;footer&gt;</a:t>
            </a:r>
          </a:p>
          <a:p>
            <a:pPr marL="0" indent="0">
              <a:buNone/>
            </a:pPr>
            <a:r>
              <a:rPr lang="en-US" sz="4000" dirty="0">
                <a:latin typeface="Courier New" pitchFamily="49" charset="0"/>
                <a:cs typeface="Courier New" pitchFamily="49" charset="0"/>
              </a:rPr>
              <a:t>        Your company copyright information could go into this footer</a:t>
            </a:r>
          </a:p>
          <a:p>
            <a:pPr marL="0" indent="0">
              <a:buNone/>
            </a:pPr>
            <a:r>
              <a:rPr lang="en-US" sz="4000" dirty="0">
                <a:latin typeface="Courier New" pitchFamily="49" charset="0"/>
                <a:cs typeface="Courier New" pitchFamily="49" charset="0"/>
              </a:rPr>
              <a:t>        element, which has been "cleared" to make sure that it does</a:t>
            </a:r>
          </a:p>
          <a:p>
            <a:pPr marL="0" indent="0">
              <a:buNone/>
            </a:pPr>
            <a:r>
              <a:rPr lang="en-US" sz="4000" dirty="0">
                <a:latin typeface="Courier New" pitchFamily="49" charset="0"/>
                <a:cs typeface="Courier New" pitchFamily="49" charset="0"/>
              </a:rPr>
              <a:t>        not try to "float" upward and sit alongside the two preceding</a:t>
            </a:r>
          </a:p>
          <a:p>
            <a:pPr marL="0" indent="0">
              <a:buNone/>
            </a:pPr>
            <a:r>
              <a:rPr lang="en-US" sz="4000" dirty="0">
                <a:latin typeface="Courier New" pitchFamily="49" charset="0"/>
                <a:cs typeface="Courier New" pitchFamily="49" charset="0"/>
              </a:rPr>
              <a:t>        elements.</a:t>
            </a:r>
          </a:p>
          <a:p>
            <a:pPr marL="0" indent="0">
              <a:buNone/>
            </a:pPr>
            <a:r>
              <a:rPr lang="en-US" sz="4000" dirty="0">
                <a:latin typeface="Courier New" pitchFamily="49" charset="0"/>
                <a:cs typeface="Courier New" pitchFamily="49" charset="0"/>
              </a:rPr>
              <a:t>      &lt;/footer&gt;</a:t>
            </a:r>
          </a:p>
          <a:p>
            <a:pPr marL="0" indent="0">
              <a:buNone/>
            </a:pPr>
            <a:r>
              <a:rPr lang="en-US" sz="4000" dirty="0">
                <a:latin typeface="Courier New" pitchFamily="49" charset="0"/>
                <a:cs typeface="Courier New" pitchFamily="49" charset="0"/>
              </a:rPr>
              <a:t>    &lt;/main&gt;</a:t>
            </a:r>
          </a:p>
          <a:p>
            <a:pPr marL="0" indent="0">
              <a:buNone/>
            </a:pPr>
            <a:r>
              <a:rPr lang="en-US" sz="4000" dirty="0">
                <a:latin typeface="Courier New" pitchFamily="49" charset="0"/>
                <a:cs typeface="Courier New" pitchFamily="49" charset="0"/>
              </a:rPr>
              <a:t>  &lt;/body&gt;</a:t>
            </a:r>
          </a:p>
          <a:p>
            <a:pPr marL="0" indent="0">
              <a:buNone/>
            </a:pPr>
            <a:r>
              <a:rPr lang="en-US" sz="4000" dirty="0">
                <a:latin typeface="Courier New" pitchFamily="49" charset="0"/>
                <a:cs typeface="Courier New" pitchFamily="49" charset="0"/>
              </a:rPr>
              <a:t>&lt;/html&gt;</a:t>
            </a:r>
          </a:p>
          <a:p>
            <a:pPr marL="0" indent="0">
              <a:buNone/>
            </a:pPr>
            <a:endParaRPr lang="en-US" sz="4000" dirty="0">
              <a:latin typeface="Courier New" pitchFamily="49" charset="0"/>
              <a:cs typeface="Courier New" pitchFamily="49" charset="0"/>
            </a:endParaRPr>
          </a:p>
          <a:p>
            <a:pPr marL="0" indent="0">
              <a:buNone/>
            </a:pPr>
            <a:endParaRPr lang="en-US" sz="4000" dirty="0">
              <a:latin typeface="Courier New" pitchFamily="49" charset="0"/>
              <a:cs typeface="Courier New" pitchFamily="49"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58</a:t>
            </a:fld>
            <a:endParaRPr lang="en-US" dirty="0"/>
          </a:p>
        </p:txBody>
      </p:sp>
    </p:spTree>
    <p:extLst>
      <p:ext uri="{BB962C8B-B14F-4D97-AF65-F5344CB8AC3E}">
        <p14:creationId xmlns:p14="http://schemas.microsoft.com/office/powerpoint/2010/main" val="6394974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Page Layout Illustrated</a:t>
            </a:r>
            <a:br>
              <a:rPr lang="en-US" dirty="0" smtClean="0"/>
            </a:br>
            <a:r>
              <a:rPr lang="en-US" dirty="0" smtClean="0"/>
              <a:t>CSS from </a:t>
            </a:r>
            <a:r>
              <a:rPr lang="en-US" dirty="0" smtClean="0">
                <a:latin typeface="Courier New" pitchFamily="49" charset="0"/>
                <a:cs typeface="Courier New" pitchFamily="49" charset="0"/>
              </a:rPr>
              <a:t>floatHTML5.css</a:t>
            </a:r>
            <a:endParaRPr lang="en-US" dirty="0">
              <a:latin typeface="Courier New" pitchFamily="49" charset="0"/>
              <a:cs typeface="Courier New" pitchFamily="49" charset="0"/>
            </a:endParaRPr>
          </a:p>
        </p:txBody>
      </p:sp>
      <p:sp>
        <p:nvSpPr>
          <p:cNvPr id="3" name="Content Placeholder 2"/>
          <p:cNvSpPr>
            <a:spLocks noGrp="1"/>
          </p:cNvSpPr>
          <p:nvPr>
            <p:ph idx="1"/>
          </p:nvPr>
        </p:nvSpPr>
        <p:spPr>
          <a:xfrm>
            <a:off x="3124200" y="1524000"/>
            <a:ext cx="2819400" cy="4876800"/>
          </a:xfrm>
        </p:spPr>
        <p:txBody>
          <a:bodyPr>
            <a:normAutofit fontScale="25000" lnSpcReduction="20000"/>
          </a:bodyPr>
          <a:lstStyle/>
          <a:p>
            <a:pPr marL="0" indent="0">
              <a:buNone/>
            </a:pPr>
            <a:r>
              <a:rPr lang="en-US" sz="4000" dirty="0">
                <a:latin typeface="Courier New" pitchFamily="49" charset="0"/>
                <a:cs typeface="Courier New" pitchFamily="49" charset="0"/>
              </a:rPr>
              <a:t>/* floatHTML5.css for floatHTML5.html */</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body { font-size: 1.5em; }</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main {</a:t>
            </a:r>
          </a:p>
          <a:p>
            <a:pPr marL="0" indent="0">
              <a:buNone/>
            </a:pPr>
            <a:r>
              <a:rPr lang="en-US" sz="4000" dirty="0">
                <a:latin typeface="Courier New" pitchFamily="49" charset="0"/>
                <a:cs typeface="Courier New" pitchFamily="49" charset="0"/>
              </a:rPr>
              <a:t>  width: 650px;</a:t>
            </a:r>
          </a:p>
          <a:p>
            <a:pPr marL="0" indent="0">
              <a:buNone/>
            </a:pPr>
            <a:r>
              <a:rPr lang="en-US" sz="4000" dirty="0">
                <a:latin typeface="Courier New" pitchFamily="49" charset="0"/>
                <a:cs typeface="Courier New" pitchFamily="49" charset="0"/>
              </a:rPr>
              <a:t>  background-color: silver;</a:t>
            </a:r>
          </a:p>
          <a:p>
            <a:pPr marL="0" indent="0">
              <a:buNone/>
            </a:pPr>
            <a:r>
              <a:rPr lang="en-US" sz="4000" dirty="0">
                <a:latin typeface="Courier New" pitchFamily="49" charset="0"/>
                <a:cs typeface="Courier New" pitchFamily="49" charset="0"/>
              </a:rPr>
              <a:t>}</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header {</a:t>
            </a:r>
          </a:p>
          <a:p>
            <a:pPr marL="0" indent="0">
              <a:buNone/>
            </a:pPr>
            <a:r>
              <a:rPr lang="en-US" sz="4000" dirty="0">
                <a:latin typeface="Courier New" pitchFamily="49" charset="0"/>
                <a:cs typeface="Courier New" pitchFamily="49" charset="0"/>
              </a:rPr>
              <a:t>  width: 100%;</a:t>
            </a:r>
          </a:p>
          <a:p>
            <a:pPr marL="0" indent="0">
              <a:buNone/>
            </a:pPr>
            <a:r>
              <a:rPr lang="en-US" sz="4000" dirty="0">
                <a:latin typeface="Courier New" pitchFamily="49" charset="0"/>
                <a:cs typeface="Courier New" pitchFamily="49" charset="0"/>
              </a:rPr>
              <a:t>  background-color: aqua;</a:t>
            </a:r>
          </a:p>
          <a:p>
            <a:pPr marL="0" indent="0">
              <a:buNone/>
            </a:pPr>
            <a:r>
              <a:rPr lang="en-US" sz="4000" dirty="0">
                <a:latin typeface="Courier New" pitchFamily="49" charset="0"/>
                <a:cs typeface="Courier New" pitchFamily="49" charset="0"/>
              </a:rPr>
              <a:t>}</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nav {</a:t>
            </a:r>
          </a:p>
          <a:p>
            <a:pPr marL="0" indent="0">
              <a:buNone/>
            </a:pPr>
            <a:r>
              <a:rPr lang="en-US" sz="4000" dirty="0">
                <a:latin typeface="Courier New" pitchFamily="49" charset="0"/>
                <a:cs typeface="Courier New" pitchFamily="49" charset="0"/>
              </a:rPr>
              <a:t>  float: left;</a:t>
            </a:r>
          </a:p>
          <a:p>
            <a:pPr marL="0" indent="0">
              <a:buNone/>
            </a:pPr>
            <a:r>
              <a:rPr lang="en-US" sz="4000" dirty="0">
                <a:latin typeface="Courier New" pitchFamily="49" charset="0"/>
                <a:cs typeface="Courier New" pitchFamily="49" charset="0"/>
              </a:rPr>
              <a:t>  width: 35%;</a:t>
            </a:r>
          </a:p>
          <a:p>
            <a:pPr marL="0" indent="0">
              <a:buNone/>
            </a:pPr>
            <a:r>
              <a:rPr lang="en-US" sz="4000" dirty="0">
                <a:latin typeface="Courier New" pitchFamily="49" charset="0"/>
                <a:cs typeface="Courier New" pitchFamily="49" charset="0"/>
              </a:rPr>
              <a:t>  background-color: lime;</a:t>
            </a:r>
          </a:p>
          <a:p>
            <a:pPr marL="0" indent="0">
              <a:buNone/>
            </a:pPr>
            <a:r>
              <a:rPr lang="en-US" sz="4000" dirty="0">
                <a:latin typeface="Courier New" pitchFamily="49" charset="0"/>
                <a:cs typeface="Courier New" pitchFamily="49" charset="0"/>
              </a:rPr>
              <a:t>}</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article {</a:t>
            </a:r>
          </a:p>
          <a:p>
            <a:pPr marL="0" indent="0">
              <a:buNone/>
            </a:pPr>
            <a:r>
              <a:rPr lang="en-US" sz="4000" dirty="0">
                <a:latin typeface="Courier New" pitchFamily="49" charset="0"/>
                <a:cs typeface="Courier New" pitchFamily="49" charset="0"/>
              </a:rPr>
              <a:t>  float: left;</a:t>
            </a:r>
          </a:p>
          <a:p>
            <a:pPr marL="0" indent="0">
              <a:buNone/>
            </a:pPr>
            <a:r>
              <a:rPr lang="en-US" sz="4000" dirty="0">
                <a:latin typeface="Courier New" pitchFamily="49" charset="0"/>
                <a:cs typeface="Courier New" pitchFamily="49" charset="0"/>
              </a:rPr>
              <a:t>  width: 65%;</a:t>
            </a:r>
          </a:p>
          <a:p>
            <a:pPr marL="0" indent="0">
              <a:buNone/>
            </a:pPr>
            <a:r>
              <a:rPr lang="en-US" sz="4000" dirty="0">
                <a:latin typeface="Courier New" pitchFamily="49" charset="0"/>
                <a:cs typeface="Courier New" pitchFamily="49" charset="0"/>
              </a:rPr>
              <a:t>}</a:t>
            </a:r>
          </a:p>
          <a:p>
            <a:pPr marL="0" indent="0">
              <a:buNone/>
            </a:pPr>
            <a:endParaRPr lang="en-US" sz="4000" dirty="0">
              <a:latin typeface="Courier New" pitchFamily="49" charset="0"/>
              <a:cs typeface="Courier New" pitchFamily="49" charset="0"/>
            </a:endParaRPr>
          </a:p>
          <a:p>
            <a:pPr marL="0" indent="0">
              <a:buNone/>
            </a:pPr>
            <a:r>
              <a:rPr lang="en-US" sz="4000" dirty="0">
                <a:latin typeface="Courier New" pitchFamily="49" charset="0"/>
                <a:cs typeface="Courier New" pitchFamily="49" charset="0"/>
              </a:rPr>
              <a:t>footer {</a:t>
            </a:r>
          </a:p>
          <a:p>
            <a:pPr marL="0" indent="0">
              <a:buNone/>
            </a:pPr>
            <a:r>
              <a:rPr lang="en-US" sz="4000" dirty="0">
                <a:latin typeface="Courier New" pitchFamily="49" charset="0"/>
                <a:cs typeface="Courier New" pitchFamily="49" charset="0"/>
              </a:rPr>
              <a:t>  clear: left;</a:t>
            </a:r>
          </a:p>
          <a:p>
            <a:pPr marL="0" indent="0">
              <a:buNone/>
            </a:pPr>
            <a:r>
              <a:rPr lang="en-US" sz="4000" dirty="0">
                <a:latin typeface="Courier New" pitchFamily="49" charset="0"/>
                <a:cs typeface="Courier New" pitchFamily="49" charset="0"/>
              </a:rPr>
              <a:t>  width: 100%;</a:t>
            </a:r>
          </a:p>
          <a:p>
            <a:pPr marL="0" indent="0">
              <a:buNone/>
            </a:pPr>
            <a:r>
              <a:rPr lang="en-US" sz="4000" dirty="0">
                <a:latin typeface="Courier New" pitchFamily="49" charset="0"/>
                <a:cs typeface="Courier New" pitchFamily="49" charset="0"/>
              </a:rPr>
              <a:t>  background-color: yellow;</a:t>
            </a:r>
          </a:p>
          <a:p>
            <a:pPr marL="0" indent="0">
              <a:buNone/>
            </a:pPr>
            <a:r>
              <a:rPr lang="en-US" sz="4000"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59</a:t>
            </a:fld>
            <a:endParaRPr lang="en-US" dirty="0"/>
          </a:p>
        </p:txBody>
      </p:sp>
    </p:spTree>
    <p:extLst>
      <p:ext uri="{BB962C8B-B14F-4D97-AF65-F5344CB8AC3E}">
        <p14:creationId xmlns:p14="http://schemas.microsoft.com/office/powerpoint/2010/main" val="3228264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Sheets and Style Rules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CSS a </a:t>
            </a:r>
            <a:r>
              <a:rPr lang="en-US" i="1" dirty="0" smtClean="0"/>
              <a:t>style sheet </a:t>
            </a:r>
            <a:r>
              <a:rPr lang="en-US" dirty="0" smtClean="0"/>
              <a:t>typically</a:t>
            </a:r>
            <a:r>
              <a:rPr lang="en-US" i="1" dirty="0" smtClean="0"/>
              <a:t> </a:t>
            </a:r>
            <a:r>
              <a:rPr lang="en-US" dirty="0" smtClean="0"/>
              <a:t>contains a collection of </a:t>
            </a:r>
            <a:r>
              <a:rPr lang="en-US" i="1" dirty="0" smtClean="0"/>
              <a:t>style rules</a:t>
            </a:r>
            <a:r>
              <a:rPr lang="en-US" dirty="0" smtClean="0"/>
              <a:t>.</a:t>
            </a:r>
          </a:p>
          <a:p>
            <a:r>
              <a:rPr lang="en-US" dirty="0" smtClean="0"/>
              <a:t>Each style rule describes some aspect of how one or more HTML elements is to be displayed (its color, font, position, and so on).</a:t>
            </a:r>
          </a:p>
          <a:p>
            <a:r>
              <a:rPr lang="en-US" dirty="0" smtClean="0"/>
              <a:t>By placing all presentational information in a style sheet, a web designer can change the “look and feel” of an entire web site very quickly just by making a few changes in that style sheet.</a:t>
            </a:r>
          </a:p>
          <a:p>
            <a:r>
              <a:rPr lang="en-US" dirty="0" smtClean="0"/>
              <a:t>Anything in an HTML document not specifically styled by CSS is displayed using browser defaults, possibly modified by user-adjusted browser settings.</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a:t>
            </a:fld>
            <a:endParaRPr lang="en-US" dirty="0"/>
          </a:p>
        </p:txBody>
      </p:sp>
    </p:spTree>
    <p:extLst>
      <p:ext uri="{BB962C8B-B14F-4D97-AF65-F5344CB8AC3E}">
        <p14:creationId xmlns:p14="http://schemas.microsoft.com/office/powerpoint/2010/main" val="31564931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Positioning Properties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There are several other element positioning properties that we do not use but of which you should be aware and may find </a:t>
            </a:r>
            <a:r>
              <a:rPr lang="en-US" dirty="0" smtClean="0"/>
              <a:t>helpful.</a:t>
            </a:r>
            <a:endParaRPr lang="en-US" dirty="0"/>
          </a:p>
          <a:p>
            <a:r>
              <a:rPr lang="en-US" dirty="0" smtClean="0"/>
              <a:t>Values of the </a:t>
            </a:r>
            <a:r>
              <a:rPr lang="en-US" dirty="0" smtClean="0">
                <a:latin typeface="Courier New" panose="02070309020205020404" pitchFamily="49" charset="0"/>
                <a:cs typeface="Courier New" panose="02070309020205020404" pitchFamily="49" charset="0"/>
              </a:rPr>
              <a:t>position</a:t>
            </a:r>
            <a:r>
              <a:rPr lang="en-US" dirty="0" smtClean="0"/>
              <a:t> property:</a:t>
            </a:r>
            <a:endParaRPr lang="en-US" dirty="0"/>
          </a:p>
          <a:p>
            <a:pPr lvl="1"/>
            <a:r>
              <a:rPr lang="en-US" sz="2200" dirty="0">
                <a:latin typeface="Courier New" panose="02070309020205020404" pitchFamily="49" charset="0"/>
                <a:cs typeface="Courier New" panose="02070309020205020404" pitchFamily="49" charset="0"/>
              </a:rPr>
              <a:t>position: </a:t>
            </a:r>
            <a:r>
              <a:rPr lang="en-US" sz="2200" dirty="0" smtClean="0">
                <a:latin typeface="Courier New" panose="02070309020205020404" pitchFamily="49" charset="0"/>
                <a:cs typeface="Courier New" panose="02070309020205020404" pitchFamily="49" charset="0"/>
              </a:rPr>
              <a:t>static</a:t>
            </a:r>
            <a:r>
              <a:rPr lang="en-US" sz="2200" dirty="0" smtClean="0">
                <a:cs typeface="Courier New" panose="02070309020205020404" pitchFamily="49" charset="0"/>
              </a:rPr>
              <a:t> (this is the default)</a:t>
            </a:r>
            <a:endParaRPr lang="en-US" sz="2200" dirty="0">
              <a:latin typeface="Courier New" panose="02070309020205020404" pitchFamily="49" charset="0"/>
              <a:cs typeface="Courier New" panose="02070309020205020404" pitchFamily="49" charset="0"/>
            </a:endParaRPr>
          </a:p>
          <a:p>
            <a:pPr lvl="1"/>
            <a:r>
              <a:rPr lang="en-US" sz="2200" dirty="0">
                <a:latin typeface="Courier New" panose="02070309020205020404" pitchFamily="49" charset="0"/>
                <a:cs typeface="Courier New" panose="02070309020205020404" pitchFamily="49" charset="0"/>
              </a:rPr>
              <a:t>position: </a:t>
            </a:r>
            <a:r>
              <a:rPr lang="en-US" sz="2200" dirty="0" smtClean="0">
                <a:latin typeface="Courier New" panose="02070309020205020404" pitchFamily="49" charset="0"/>
                <a:cs typeface="Courier New" panose="02070309020205020404" pitchFamily="49" charset="0"/>
              </a:rPr>
              <a:t>fixed</a:t>
            </a:r>
            <a:r>
              <a:rPr lang="en-US" sz="2200" dirty="0" smtClean="0">
                <a:cs typeface="Courier New" panose="02070309020205020404" pitchFamily="49" charset="0"/>
              </a:rPr>
              <a:t> (with respect to the browser window)</a:t>
            </a:r>
            <a:endParaRPr lang="en-US" sz="2200" dirty="0">
              <a:latin typeface="Courier New" panose="02070309020205020404" pitchFamily="49" charset="0"/>
              <a:cs typeface="Courier New" panose="02070309020205020404" pitchFamily="49" charset="0"/>
            </a:endParaRPr>
          </a:p>
          <a:p>
            <a:pPr lvl="1"/>
            <a:r>
              <a:rPr lang="en-US" sz="2200" dirty="0" smtClean="0">
                <a:latin typeface="Courier New" panose="02070309020205020404" pitchFamily="49" charset="0"/>
                <a:cs typeface="Courier New" panose="02070309020205020404" pitchFamily="49" charset="0"/>
              </a:rPr>
              <a:t>position</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absolute</a:t>
            </a:r>
            <a:r>
              <a:rPr lang="en-US" sz="2200" dirty="0" smtClean="0">
                <a:cs typeface="Courier New" panose="02070309020205020404" pitchFamily="49" charset="0"/>
              </a:rPr>
              <a:t> (Absolutely </a:t>
            </a:r>
            <a:r>
              <a:rPr lang="en-US" sz="2200" dirty="0" smtClean="0">
                <a:cs typeface="Courier New" panose="02070309020205020404" pitchFamily="49" charset="0"/>
              </a:rPr>
              <a:t>positioned </a:t>
            </a:r>
            <a:r>
              <a:rPr lang="en-US" sz="2200" dirty="0" smtClean="0">
                <a:cs typeface="Courier New" panose="02070309020205020404" pitchFamily="49" charset="0"/>
              </a:rPr>
              <a:t>with respect to a parent)</a:t>
            </a:r>
            <a:endParaRPr lang="en-US" sz="2200" dirty="0">
              <a:latin typeface="Courier New" panose="02070309020205020404" pitchFamily="49" charset="0"/>
              <a:cs typeface="Courier New" panose="02070309020205020404" pitchFamily="49" charset="0"/>
            </a:endParaRPr>
          </a:p>
          <a:p>
            <a:pPr lvl="1"/>
            <a:r>
              <a:rPr lang="en-US" sz="2200" dirty="0">
                <a:latin typeface="Courier New" panose="02070309020205020404" pitchFamily="49" charset="0"/>
                <a:cs typeface="Courier New" panose="02070309020205020404" pitchFamily="49" charset="0"/>
              </a:rPr>
              <a:t>position: </a:t>
            </a:r>
            <a:r>
              <a:rPr lang="en-US" sz="2200" dirty="0" smtClean="0">
                <a:latin typeface="Courier New" panose="02070309020205020404" pitchFamily="49" charset="0"/>
                <a:cs typeface="Courier New" panose="02070309020205020404" pitchFamily="49" charset="0"/>
              </a:rPr>
              <a:t>relative</a:t>
            </a:r>
            <a:r>
              <a:rPr lang="en-US" sz="2200" dirty="0" smtClean="0">
                <a:cs typeface="Courier New" panose="02070309020205020404" pitchFamily="49" charset="0"/>
              </a:rPr>
              <a:t> (relative to where it would “normally” be)</a:t>
            </a:r>
            <a:endParaRPr lang="en-US" sz="2200" dirty="0">
              <a:latin typeface="Courier New" panose="02070309020205020404" pitchFamily="49" charset="0"/>
              <a:cs typeface="Courier New" panose="02070309020205020404" pitchFamily="49" charset="0"/>
            </a:endParaRPr>
          </a:p>
          <a:p>
            <a:r>
              <a:rPr lang="en-US" dirty="0" smtClean="0"/>
              <a:t>Also, the </a:t>
            </a:r>
            <a:r>
              <a:rPr lang="en-US" dirty="0" smtClean="0">
                <a:latin typeface="Courier New" panose="02070309020205020404" pitchFamily="49" charset="0"/>
                <a:cs typeface="Courier New" panose="02070309020205020404" pitchFamily="49" charset="0"/>
              </a:rPr>
              <a:t>z-index</a:t>
            </a:r>
            <a:r>
              <a:rPr lang="en-US" dirty="0" smtClean="0"/>
              <a:t> property may be used to create a “layered” 3-D effect.</a:t>
            </a:r>
            <a:endParaRPr lang="en-US" dirty="0"/>
          </a:p>
          <a:p>
            <a:r>
              <a:rPr lang="en-US" dirty="0"/>
              <a:t>See the w3schools.com site for some good examples.</a:t>
            </a:r>
          </a:p>
          <a:p>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60</a:t>
            </a:fld>
            <a:endParaRPr lang="en-US" dirty="0"/>
          </a:p>
        </p:txBody>
      </p:sp>
    </p:spTree>
    <p:extLst>
      <p:ext uri="{BB962C8B-B14F-4D97-AF65-F5344CB8AC3E}">
        <p14:creationId xmlns:p14="http://schemas.microsoft.com/office/powerpoint/2010/main" val="33935281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Reset (1 of 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browser, in the absence of any other instructions, will use its own defaults for displaying any element on a web page.</a:t>
            </a:r>
          </a:p>
          <a:p>
            <a:r>
              <a:rPr lang="en-US" dirty="0" smtClean="0"/>
              <a:t>You can control how elements are laid out and displayed via CSS.</a:t>
            </a:r>
          </a:p>
          <a:p>
            <a:r>
              <a:rPr lang="en-US" dirty="0" smtClean="0"/>
              <a:t>Problem: Not all browsers use the same defaults, so you cannot be sure the things you don’t explicitly style will look the same in all browsers.</a:t>
            </a:r>
          </a:p>
          <a:p>
            <a:r>
              <a:rPr lang="en-US" dirty="0" smtClean="0"/>
              <a:t>Solution: At the beginning of your style sheet, reset </a:t>
            </a:r>
            <a:r>
              <a:rPr lang="en-US" smtClean="0"/>
              <a:t>“</a:t>
            </a:r>
            <a:r>
              <a:rPr lang="en-US" smtClean="0"/>
              <a:t>everything”</a:t>
            </a:r>
            <a:br>
              <a:rPr lang="en-US" smtClean="0"/>
            </a:br>
            <a:r>
              <a:rPr lang="en-US" smtClean="0"/>
              <a:t>to </a:t>
            </a:r>
            <a:r>
              <a:rPr lang="en-US" dirty="0" smtClean="0"/>
              <a:t>some “baseline” (</a:t>
            </a:r>
            <a:r>
              <a:rPr lang="en-US" dirty="0" smtClean="0">
                <a:latin typeface="Courier New" pitchFamily="49" charset="0"/>
                <a:cs typeface="Courier New" pitchFamily="49" charset="0"/>
              </a:rPr>
              <a:t>padding</a:t>
            </a:r>
            <a:r>
              <a:rPr lang="en-US" dirty="0" smtClean="0"/>
              <a:t> and </a:t>
            </a:r>
            <a:r>
              <a:rPr lang="en-US" dirty="0" smtClean="0">
                <a:latin typeface="Courier New" pitchFamily="49" charset="0"/>
                <a:cs typeface="Courier New" pitchFamily="49" charset="0"/>
              </a:rPr>
              <a:t>margin</a:t>
            </a:r>
            <a:r>
              <a:rPr lang="en-US" dirty="0" smtClean="0"/>
              <a:t> to zero, for example), and then set all such values to </a:t>
            </a:r>
            <a:r>
              <a:rPr lang="en-US" smtClean="0"/>
              <a:t>your </a:t>
            </a:r>
            <a:r>
              <a:rPr lang="en-US" smtClean="0"/>
              <a:t>own preferences</a:t>
            </a:r>
            <a:r>
              <a:rPr lang="en-US" dirty="0" smtClean="0"/>
              <a:t>.</a:t>
            </a:r>
          </a:p>
          <a:p>
            <a:pPr lvl="1"/>
            <a:r>
              <a:rPr lang="en-US" dirty="0" smtClean="0"/>
              <a:t>Example: </a:t>
            </a:r>
            <a:r>
              <a:rPr lang="en-US" dirty="0" smtClean="0">
                <a:latin typeface="Courier New" pitchFamily="49" charset="0"/>
                <a:cs typeface="Courier New" pitchFamily="49" charset="0"/>
              </a:rPr>
              <a:t>* { padding: 0; margin: 0; }</a:t>
            </a:r>
          </a:p>
          <a:p>
            <a:pPr lvl="1"/>
            <a:r>
              <a:rPr lang="en-US" dirty="0" smtClean="0"/>
              <a:t>Note that </a:t>
            </a:r>
            <a:r>
              <a:rPr lang="en-US" dirty="0" smtClean="0">
                <a:latin typeface="Courier New" pitchFamily="49" charset="0"/>
                <a:cs typeface="Courier New" pitchFamily="49" charset="0"/>
              </a:rPr>
              <a:t>*</a:t>
            </a:r>
            <a:r>
              <a:rPr lang="en-US" dirty="0" smtClean="0"/>
              <a:t> is the </a:t>
            </a:r>
            <a:r>
              <a:rPr lang="en-US" i="1" dirty="0" smtClean="0"/>
              <a:t>universal selector</a:t>
            </a:r>
            <a:r>
              <a:rPr lang="en-US" dirty="0" smtClean="0"/>
              <a:t>. That is, is “selects everything”, if properly implemented in the browser.</a:t>
            </a:r>
          </a:p>
          <a:p>
            <a:r>
              <a:rPr lang="en-US" dirty="0" smtClean="0"/>
              <a:t>This is a bit extreme (as stated), but it is the basis of what is called </a:t>
            </a:r>
            <a:r>
              <a:rPr lang="en-US" i="1" dirty="0" smtClean="0"/>
              <a:t>CSS Reset</a:t>
            </a:r>
            <a:r>
              <a:rPr lang="en-US" dirty="0" smtClean="0"/>
              <a:t>, and used by many developers.</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61</a:t>
            </a:fld>
            <a:endParaRPr lang="en-US" dirty="0"/>
          </a:p>
        </p:txBody>
      </p:sp>
    </p:spTree>
    <p:extLst>
      <p:ext uri="{BB962C8B-B14F-4D97-AF65-F5344CB8AC3E}">
        <p14:creationId xmlns:p14="http://schemas.microsoft.com/office/powerpoint/2010/main" val="3770377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 Reset (2 of 2)</a:t>
            </a:r>
            <a:endParaRPr lang="en-US" dirty="0"/>
          </a:p>
        </p:txBody>
      </p:sp>
      <p:sp>
        <p:nvSpPr>
          <p:cNvPr id="3" name="Content Placeholder 2"/>
          <p:cNvSpPr>
            <a:spLocks noGrp="1"/>
          </p:cNvSpPr>
          <p:nvPr>
            <p:ph idx="1"/>
          </p:nvPr>
        </p:nvSpPr>
        <p:spPr/>
        <p:txBody>
          <a:bodyPr/>
          <a:lstStyle/>
          <a:p>
            <a:r>
              <a:rPr lang="en-US" dirty="0" smtClean="0"/>
              <a:t>Not all developers will agree on exactly how a CSS Reset should be done.</a:t>
            </a:r>
          </a:p>
          <a:p>
            <a:r>
              <a:rPr lang="en-US" dirty="0" smtClean="0"/>
              <a:t>Eric Meyer is a well-known web development authority, and you can find his thoughts on </a:t>
            </a:r>
            <a:r>
              <a:rPr lang="en-US" dirty="0"/>
              <a:t>this subject here:</a:t>
            </a:r>
            <a:br>
              <a:rPr lang="en-US" dirty="0"/>
            </a:br>
            <a:r>
              <a:rPr lang="en-US" dirty="0"/>
              <a:t>http://meyerweb.com/eric/tools/css/reset</a:t>
            </a:r>
            <a:r>
              <a:rPr lang="en-US" dirty="0" smtClean="0"/>
              <a:t>/</a:t>
            </a:r>
          </a:p>
          <a:p>
            <a:r>
              <a:rPr lang="en-US" dirty="0" smtClean="0"/>
              <a:t>Google the phrase “CSS reset” for additional links to other opinions on the matter.</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62</a:t>
            </a:fld>
            <a:endParaRPr lang="en-US" dirty="0"/>
          </a:p>
        </p:txBody>
      </p:sp>
    </p:spTree>
    <p:extLst>
      <p:ext uri="{BB962C8B-B14F-4D97-AF65-F5344CB8AC3E}">
        <p14:creationId xmlns:p14="http://schemas.microsoft.com/office/powerpoint/2010/main" val="41191901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Home Page Styled with CSS</a:t>
            </a:r>
            <a:br>
              <a:rPr lang="en-US" dirty="0" smtClean="0"/>
            </a:br>
            <a:r>
              <a:rPr lang="en-US" dirty="0" smtClean="0"/>
              <a:t>Display of </a:t>
            </a:r>
            <a:r>
              <a:rPr lang="en-US" dirty="0" smtClean="0">
                <a:latin typeface="Courier New" pitchFamily="49" charset="0"/>
                <a:cs typeface="Courier New" pitchFamily="49" charset="0"/>
              </a:rPr>
              <a:t>nature1/index.html</a:t>
            </a:r>
            <a:endParaRPr lang="en-US"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0417" y="1967442"/>
            <a:ext cx="6623164" cy="3791479"/>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63</a:t>
            </a:fld>
            <a:endParaRPr lang="en-US" dirty="0"/>
          </a:p>
        </p:txBody>
      </p:sp>
    </p:spTree>
    <p:extLst>
      <p:ext uri="{BB962C8B-B14F-4D97-AF65-F5344CB8AC3E}">
        <p14:creationId xmlns:p14="http://schemas.microsoft.com/office/powerpoint/2010/main" val="7765232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Simple Home Page Styled with </a:t>
            </a:r>
            <a:r>
              <a:rPr lang="en-US" dirty="0" smtClean="0"/>
              <a:t>CSS:</a:t>
            </a:r>
            <a:r>
              <a:rPr lang="en-US" dirty="0"/>
              <a:t/>
            </a:r>
            <a:br>
              <a:rPr lang="en-US" dirty="0"/>
            </a:br>
            <a:r>
              <a:rPr lang="en-US" dirty="0" smtClean="0"/>
              <a:t>Markup from </a:t>
            </a:r>
            <a:r>
              <a:rPr lang="en-US" sz="4000" dirty="0">
                <a:latin typeface="Courier New" pitchFamily="49" charset="0"/>
                <a:cs typeface="Courier New" pitchFamily="49" charset="0"/>
              </a:rPr>
              <a:t>nature1/index.html</a:t>
            </a:r>
          </a:p>
        </p:txBody>
      </p:sp>
      <p:sp>
        <p:nvSpPr>
          <p:cNvPr id="3" name="Content Placeholder 2"/>
          <p:cNvSpPr>
            <a:spLocks noGrp="1"/>
          </p:cNvSpPr>
          <p:nvPr>
            <p:ph idx="1"/>
          </p:nvPr>
        </p:nvSpPr>
        <p:spPr>
          <a:xfrm>
            <a:off x="1905000" y="1600200"/>
            <a:ext cx="5181600" cy="4525963"/>
          </a:xfrm>
        </p:spPr>
        <p:txBody>
          <a:bodyPr>
            <a:normAutofit fontScale="25000" lnSpcReduction="20000"/>
          </a:bodyPr>
          <a:lstStyle/>
          <a:p>
            <a:pPr marL="0" indent="0">
              <a:buNone/>
            </a:pPr>
            <a:r>
              <a:rPr lang="en-US" dirty="0">
                <a:latin typeface="Courier New" pitchFamily="49" charset="0"/>
                <a:cs typeface="Courier New" pitchFamily="49" charset="0"/>
              </a:rPr>
              <a:t>&lt;!DOCTYPE html&gt;</a:t>
            </a:r>
          </a:p>
          <a:p>
            <a:pPr marL="0" indent="0">
              <a:buNone/>
            </a:pPr>
            <a:r>
              <a:rPr lang="en-US" dirty="0">
                <a:latin typeface="Courier New" pitchFamily="49" charset="0"/>
                <a:cs typeface="Courier New" pitchFamily="49" charset="0"/>
              </a:rPr>
              <a:t>&lt;!-- index.html for ch04/nature1 --&gt;</a:t>
            </a:r>
          </a:p>
          <a:p>
            <a:pPr marL="0" indent="0">
              <a:buNone/>
            </a:pPr>
            <a:r>
              <a:rPr lang="en-US" dirty="0">
                <a:latin typeface="Courier New" pitchFamily="49" charset="0"/>
                <a:cs typeface="Courier New" pitchFamily="49" charset="0"/>
              </a:rPr>
              <a:t>&lt;html lang="en"&gt;</a:t>
            </a:r>
          </a:p>
          <a:p>
            <a:pPr marL="0" indent="0">
              <a:buNone/>
            </a:pPr>
            <a:r>
              <a:rPr lang="en-US" dirty="0">
                <a:latin typeface="Courier New" pitchFamily="49" charset="0"/>
                <a:cs typeface="Courier New" pitchFamily="49" charset="0"/>
              </a:rPr>
              <a:t>  &lt;head&gt;</a:t>
            </a:r>
          </a:p>
          <a:p>
            <a:pPr marL="0" indent="0">
              <a:buNone/>
            </a:pPr>
            <a:r>
              <a:rPr lang="en-US" dirty="0">
                <a:latin typeface="Courier New" pitchFamily="49" charset="0"/>
                <a:cs typeface="Courier New" pitchFamily="49" charset="0"/>
              </a:rPr>
              <a:t>    &lt;meta charset="utf-8"&gt;</a:t>
            </a:r>
          </a:p>
          <a:p>
            <a:pPr marL="0" indent="0">
              <a:buNone/>
            </a:pPr>
            <a:r>
              <a:rPr lang="en-US" dirty="0">
                <a:latin typeface="Courier New" pitchFamily="49" charset="0"/>
                <a:cs typeface="Courier New" pitchFamily="49" charset="0"/>
              </a:rPr>
              <a:t>    &lt;title&gt;Nature's Source - Canada's largest specialty vitamin store&lt;/title&gt;</a:t>
            </a:r>
          </a:p>
          <a:p>
            <a:pPr marL="0" indent="0">
              <a:buNone/>
            </a:pPr>
            <a:r>
              <a:rPr lang="en-US" dirty="0">
                <a:latin typeface="Courier New" pitchFamily="49" charset="0"/>
                <a:cs typeface="Courier New" pitchFamily="49" charset="0"/>
              </a:rPr>
              <a:t>    &lt;link rel="stylesheet" href="css/default.css"&gt;</a:t>
            </a:r>
          </a:p>
          <a:p>
            <a:pPr marL="0" indent="0">
              <a:buNone/>
            </a:pPr>
            <a:r>
              <a:rPr lang="en-US" dirty="0">
                <a:latin typeface="Courier New" pitchFamily="49" charset="0"/>
                <a:cs typeface="Courier New" pitchFamily="49" charset="0"/>
              </a:rPr>
              <a:t>  &lt;/head&gt;</a:t>
            </a:r>
          </a:p>
          <a:p>
            <a:pPr marL="0" indent="0">
              <a:buNone/>
            </a:pPr>
            <a:r>
              <a:rPr lang="en-US" dirty="0">
                <a:latin typeface="Courier New" pitchFamily="49" charset="0"/>
                <a:cs typeface="Courier New" pitchFamily="49" charset="0"/>
              </a:rPr>
              <a:t>  &lt;body&gt;</a:t>
            </a:r>
          </a:p>
          <a:p>
            <a:pPr marL="0" indent="0">
              <a:buNone/>
            </a:pPr>
            <a:r>
              <a:rPr lang="en-US" dirty="0">
                <a:latin typeface="Courier New" pitchFamily="49" charset="0"/>
                <a:cs typeface="Courier New" pitchFamily="49" charset="0"/>
              </a:rPr>
              <a:t>    &lt;header&gt;</a:t>
            </a:r>
          </a:p>
          <a:p>
            <a:pPr marL="0" indent="0">
              <a:buNone/>
            </a:pPr>
            <a:r>
              <a:rPr lang="en-US" dirty="0">
                <a:latin typeface="Courier New" pitchFamily="49" charset="0"/>
                <a:cs typeface="Courier New" pitchFamily="49" charset="0"/>
              </a:rPr>
              <a:t>      &lt;div id="logo"&gt;</a:t>
            </a:r>
          </a:p>
          <a:p>
            <a:pPr marL="0" indent="0">
              <a:buNone/>
            </a:pPr>
            <a:r>
              <a:rPr lang="en-US" dirty="0">
                <a:latin typeface="Courier New" pitchFamily="49" charset="0"/>
                <a:cs typeface="Courier New" pitchFamily="49" charset="0"/>
              </a:rPr>
              <a:t>        &lt;img src="images/naturelogo.gif" alt="Nature's Source Logo"</a:t>
            </a:r>
          </a:p>
          <a:p>
            <a:pPr marL="0" indent="0">
              <a:buNone/>
            </a:pPr>
            <a:r>
              <a:rPr lang="en-US" dirty="0">
                <a:latin typeface="Courier New" pitchFamily="49" charset="0"/>
                <a:cs typeface="Courier New" pitchFamily="49" charset="0"/>
              </a:rPr>
              <a:t>        width="608" height="90"&gt;</a:t>
            </a:r>
          </a:p>
          <a:p>
            <a:pPr marL="0" indent="0">
              <a:buNone/>
            </a:pPr>
            <a:r>
              <a:rPr lang="en-US" dirty="0">
                <a:latin typeface="Courier New" pitchFamily="49" charset="0"/>
                <a:cs typeface="Courier New" pitchFamily="49" charset="0"/>
              </a:rPr>
              <a:t>      &lt;/div&gt;</a:t>
            </a:r>
          </a:p>
          <a:p>
            <a:pPr marL="0" indent="0">
              <a:buNone/>
            </a:pPr>
            <a:r>
              <a:rPr lang="en-US" dirty="0">
                <a:latin typeface="Courier New" pitchFamily="49" charset="0"/>
                <a:cs typeface="Courier New" pitchFamily="49" charset="0"/>
              </a:rPr>
              <a:t>      &lt;div id="address"&gt;</a:t>
            </a:r>
          </a:p>
          <a:p>
            <a:pPr marL="0" indent="0">
              <a:buNone/>
            </a:pPr>
            <a:r>
              <a:rPr lang="en-US" dirty="0">
                <a:latin typeface="Courier New" pitchFamily="49" charset="0"/>
                <a:cs typeface="Courier New" pitchFamily="49" charset="0"/>
              </a:rPr>
              <a:t>        5029 Hurontario Street Unit 2&lt;br&gt;</a:t>
            </a:r>
          </a:p>
          <a:p>
            <a:pPr marL="0" indent="0">
              <a:buNone/>
            </a:pPr>
            <a:r>
              <a:rPr lang="en-US" dirty="0">
                <a:latin typeface="Courier New" pitchFamily="49" charset="0"/>
                <a:cs typeface="Courier New" pitchFamily="49" charset="0"/>
              </a:rPr>
              <a:t>        Mississauga, ON L4Z 3X7&lt;br&gt;</a:t>
            </a:r>
          </a:p>
          <a:p>
            <a:pPr marL="0" indent="0">
              <a:buNone/>
            </a:pPr>
            <a:r>
              <a:rPr lang="en-US" dirty="0">
                <a:latin typeface="Courier New" pitchFamily="49" charset="0"/>
                <a:cs typeface="Courier New" pitchFamily="49" charset="0"/>
              </a:rPr>
              <a:t>        Tel: 905.502.6789&lt;br&gt;</a:t>
            </a:r>
          </a:p>
          <a:p>
            <a:pPr marL="0" indent="0">
              <a:buNone/>
            </a:pPr>
            <a:r>
              <a:rPr lang="en-US" dirty="0">
                <a:latin typeface="Courier New" pitchFamily="49" charset="0"/>
                <a:cs typeface="Courier New" pitchFamily="49" charset="0"/>
              </a:rPr>
              <a:t>        Fax: 905.890.8305</a:t>
            </a:r>
          </a:p>
          <a:p>
            <a:pPr marL="0" indent="0">
              <a:buNone/>
            </a:pPr>
            <a:r>
              <a:rPr lang="en-US" dirty="0">
                <a:latin typeface="Courier New" pitchFamily="49" charset="0"/>
                <a:cs typeface="Courier New" pitchFamily="49" charset="0"/>
              </a:rPr>
              <a:t>      &lt;/div&gt;</a:t>
            </a:r>
          </a:p>
          <a:p>
            <a:pPr marL="0" indent="0">
              <a:buNone/>
            </a:pPr>
            <a:r>
              <a:rPr lang="en-US" dirty="0">
                <a:latin typeface="Courier New" pitchFamily="49" charset="0"/>
                <a:cs typeface="Courier New" pitchFamily="49" charset="0"/>
              </a:rPr>
              <a:t>    &lt;/header&gt;</a:t>
            </a:r>
          </a:p>
          <a:p>
            <a:pPr marL="0" indent="0">
              <a:buNone/>
            </a:pPr>
            <a:r>
              <a:rPr lang="en-US" dirty="0">
                <a:latin typeface="Courier New" pitchFamily="49" charset="0"/>
                <a:cs typeface="Courier New" pitchFamily="49" charset="0"/>
              </a:rPr>
              <a:t>    &lt;main&gt;</a:t>
            </a:r>
          </a:p>
          <a:p>
            <a:pPr marL="0" indent="0">
              <a:buNone/>
            </a:pPr>
            <a:r>
              <a:rPr lang="en-US" dirty="0">
                <a:latin typeface="Courier New" pitchFamily="49" charset="0"/>
                <a:cs typeface="Courier New" pitchFamily="49" charset="0"/>
              </a:rPr>
              <a:t>      &lt;article&gt;</a:t>
            </a:r>
          </a:p>
          <a:p>
            <a:pPr marL="0" indent="0">
              <a:buNone/>
            </a:pPr>
            <a:r>
              <a:rPr lang="en-US" dirty="0">
                <a:latin typeface="Courier New" pitchFamily="49" charset="0"/>
                <a:cs typeface="Courier New" pitchFamily="49" charset="0"/>
              </a:rPr>
              <a:t>        &lt;div id="text"&gt;</a:t>
            </a:r>
          </a:p>
          <a:p>
            <a:pPr marL="0" indent="0">
              <a:buNone/>
            </a:pPr>
            <a:r>
              <a:rPr lang="en-US" dirty="0">
                <a:latin typeface="Courier New" pitchFamily="49" charset="0"/>
                <a:cs typeface="Courier New" pitchFamily="49" charset="0"/>
              </a:rPr>
              <a:t>          &lt;h4&gt;Welcome to Nature's Source - Protecting your health</a:t>
            </a:r>
          </a:p>
          <a:p>
            <a:pPr marL="0" indent="0">
              <a:buNone/>
            </a:pPr>
            <a:r>
              <a:rPr lang="en-US" dirty="0">
                <a:latin typeface="Courier New" pitchFamily="49" charset="0"/>
                <a:cs typeface="Courier New" pitchFamily="49" charset="0"/>
              </a:rPr>
              <a:t>          naturally!&lt;/h4&gt;</a:t>
            </a:r>
          </a:p>
          <a:p>
            <a:pPr marL="0" indent="0">
              <a:buNone/>
            </a:pPr>
            <a:r>
              <a:rPr lang="en-US" dirty="0">
                <a:latin typeface="Courier New" pitchFamily="49" charset="0"/>
                <a:cs typeface="Courier New" pitchFamily="49" charset="0"/>
              </a:rPr>
              <a:t>          &lt;p&gt;Founded in 1998, Nature's Source was created </a:t>
            </a:r>
            <a:r>
              <a:rPr lang="en-US" dirty="0" smtClean="0">
                <a:latin typeface="Courier New" pitchFamily="49" charset="0"/>
                <a:cs typeface="Courier New" pitchFamily="49" charset="0"/>
              </a:rPr>
              <a:t>...&lt;/</a:t>
            </a:r>
            <a:r>
              <a:rPr lang="en-US" dirty="0">
                <a:latin typeface="Courier New" pitchFamily="49" charset="0"/>
                <a:cs typeface="Courier New" pitchFamily="49" charset="0"/>
              </a:rPr>
              <a:t>p&gt;</a:t>
            </a:r>
          </a:p>
          <a:p>
            <a:pPr marL="0" indent="0">
              <a:buNone/>
            </a:pPr>
            <a:r>
              <a:rPr lang="en-US" dirty="0">
                <a:latin typeface="Courier New" pitchFamily="49" charset="0"/>
                <a:cs typeface="Courier New" pitchFamily="49" charset="0"/>
              </a:rPr>
              <a:t>        &lt;/div&gt;</a:t>
            </a:r>
          </a:p>
          <a:p>
            <a:pPr marL="0" indent="0">
              <a:buNone/>
            </a:pPr>
            <a:r>
              <a:rPr lang="en-US" dirty="0">
                <a:latin typeface="Courier New" pitchFamily="49" charset="0"/>
                <a:cs typeface="Courier New" pitchFamily="49" charset="0"/>
              </a:rPr>
              <a:t>        &lt;div id="image"&gt;</a:t>
            </a:r>
          </a:p>
          <a:p>
            <a:pPr marL="0" indent="0">
              <a:buNone/>
            </a:pPr>
            <a:r>
              <a:rPr lang="en-US" dirty="0">
                <a:latin typeface="Courier New" pitchFamily="49" charset="0"/>
                <a:cs typeface="Courier New" pitchFamily="49" charset="0"/>
              </a:rPr>
              <a:t>          &lt;img src="images/outdoor4.jpg" alt="Eternal peace"</a:t>
            </a:r>
          </a:p>
          <a:p>
            <a:pPr marL="0" indent="0">
              <a:buNone/>
            </a:pPr>
            <a:r>
              <a:rPr lang="en-US" dirty="0">
                <a:latin typeface="Courier New" pitchFamily="49" charset="0"/>
                <a:cs typeface="Courier New" pitchFamily="49" charset="0"/>
              </a:rPr>
              <a:t>               width="256" height="256"&gt;</a:t>
            </a:r>
          </a:p>
          <a:p>
            <a:pPr marL="0" indent="0">
              <a:buNone/>
            </a:pPr>
            <a:r>
              <a:rPr lang="en-US" dirty="0">
                <a:latin typeface="Courier New" pitchFamily="49" charset="0"/>
                <a:cs typeface="Courier New" pitchFamily="49" charset="0"/>
              </a:rPr>
              <a:t>        &lt;/div&gt;</a:t>
            </a:r>
          </a:p>
          <a:p>
            <a:pPr marL="0" indent="0">
              <a:buNone/>
            </a:pPr>
            <a:r>
              <a:rPr lang="en-US" dirty="0">
                <a:latin typeface="Courier New" pitchFamily="49" charset="0"/>
                <a:cs typeface="Courier New" pitchFamily="49" charset="0"/>
              </a:rPr>
              <a:t>      &lt;/article&gt;</a:t>
            </a:r>
          </a:p>
          <a:p>
            <a:pPr marL="0" indent="0">
              <a:buNone/>
            </a:pPr>
            <a:r>
              <a:rPr lang="en-US" dirty="0">
                <a:latin typeface="Courier New" pitchFamily="49" charset="0"/>
                <a:cs typeface="Courier New" pitchFamily="49" charset="0"/>
              </a:rPr>
              <a:t>    &lt;/main&gt;</a:t>
            </a:r>
          </a:p>
          <a:p>
            <a:pPr marL="0" indent="0">
              <a:buNone/>
            </a:pPr>
            <a:r>
              <a:rPr lang="en-US" dirty="0">
                <a:latin typeface="Courier New" pitchFamily="49" charset="0"/>
                <a:cs typeface="Courier New" pitchFamily="49" charset="0"/>
              </a:rPr>
              <a:t>  &lt;/body&gt;</a:t>
            </a:r>
          </a:p>
          <a:p>
            <a:pPr marL="0" indent="0">
              <a:buNone/>
            </a:pPr>
            <a:r>
              <a:rPr lang="en-US" dirty="0">
                <a:latin typeface="Courier New" pitchFamily="49" charset="0"/>
                <a:cs typeface="Courier New" pitchFamily="49" charset="0"/>
              </a:rPr>
              <a:t>&lt;/html&gt;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64</a:t>
            </a:fld>
            <a:endParaRPr lang="en-US" dirty="0"/>
          </a:p>
        </p:txBody>
      </p:sp>
    </p:spTree>
    <p:extLst>
      <p:ext uri="{BB962C8B-B14F-4D97-AF65-F5344CB8AC3E}">
        <p14:creationId xmlns:p14="http://schemas.microsoft.com/office/powerpoint/2010/main" val="4478553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Style Rules for the Simple Home Page:</a:t>
            </a:r>
            <a:r>
              <a:rPr lang="en-US" sz="3600" dirty="0"/>
              <a:t/>
            </a:r>
            <a:br>
              <a:rPr lang="en-US" sz="3600" dirty="0"/>
            </a:br>
            <a:r>
              <a:rPr lang="en-US" sz="3600" dirty="0" smtClean="0"/>
              <a:t>CSS from </a:t>
            </a:r>
            <a:r>
              <a:rPr lang="en-US" sz="2800" dirty="0" smtClean="0">
                <a:latin typeface="Courier New" pitchFamily="49" charset="0"/>
                <a:cs typeface="Courier New" pitchFamily="49" charset="0"/>
              </a:rPr>
              <a:t>nature1/css/default.css</a:t>
            </a:r>
            <a:r>
              <a:rPr lang="en-US" sz="3600" dirty="0" smtClean="0"/>
              <a:t> </a:t>
            </a:r>
            <a:r>
              <a:rPr lang="en-US" sz="3200" dirty="0" smtClean="0"/>
              <a:t>(1 of 2)</a:t>
            </a:r>
            <a:endParaRPr lang="en-US" sz="3200" dirty="0"/>
          </a:p>
        </p:txBody>
      </p:sp>
      <p:sp>
        <p:nvSpPr>
          <p:cNvPr id="3" name="Content Placeholder 2"/>
          <p:cNvSpPr>
            <a:spLocks noGrp="1"/>
          </p:cNvSpPr>
          <p:nvPr>
            <p:ph idx="1"/>
          </p:nvPr>
        </p:nvSpPr>
        <p:spPr>
          <a:xfrm>
            <a:off x="1905000" y="1600200"/>
            <a:ext cx="5867400" cy="4648200"/>
          </a:xfrm>
        </p:spPr>
        <p:txBody>
          <a:bodyPr>
            <a:normAutofit fontScale="25000" lnSpcReduction="20000"/>
          </a:bodyPr>
          <a:lstStyle/>
          <a:p>
            <a:pPr marL="0" indent="0">
              <a:buNone/>
            </a:pPr>
            <a:r>
              <a:rPr lang="en-US" sz="4800" dirty="0">
                <a:latin typeface="Courier New" pitchFamily="49" charset="0"/>
                <a:cs typeface="Courier New" pitchFamily="49" charset="0"/>
              </a:rPr>
              <a:t>/* default.css for ch04/nature1/index.html */</a:t>
            </a:r>
          </a:p>
          <a:p>
            <a:pPr marL="0" indent="0">
              <a:buNone/>
            </a:pPr>
            <a:endParaRPr lang="en-US" sz="4800" dirty="0">
              <a:latin typeface="Courier New" pitchFamily="49" charset="0"/>
              <a:cs typeface="Courier New" pitchFamily="49" charset="0"/>
            </a:endParaRPr>
          </a:p>
          <a:p>
            <a:pPr marL="0" indent="0">
              <a:buNone/>
            </a:pPr>
            <a:r>
              <a:rPr lang="en-US" sz="4800" dirty="0">
                <a:latin typeface="Courier New" pitchFamily="49" charset="0"/>
                <a:cs typeface="Courier New" pitchFamily="49" charset="0"/>
              </a:rPr>
              <a:t>* {</a:t>
            </a:r>
          </a:p>
          <a:p>
            <a:pPr marL="0" indent="0">
              <a:buNone/>
            </a:pPr>
            <a:r>
              <a:rPr lang="en-US" sz="4800" dirty="0">
                <a:latin typeface="Courier New" pitchFamily="49" charset="0"/>
                <a:cs typeface="Courier New" pitchFamily="49" charset="0"/>
              </a:rPr>
              <a:t>  padding: 0;</a:t>
            </a:r>
          </a:p>
          <a:p>
            <a:pPr marL="0" indent="0">
              <a:buNone/>
            </a:pPr>
            <a:r>
              <a:rPr lang="en-US" sz="4800" dirty="0">
                <a:latin typeface="Courier New" pitchFamily="49" charset="0"/>
                <a:cs typeface="Courier New" pitchFamily="49" charset="0"/>
              </a:rPr>
              <a:t>  margin: 0;</a:t>
            </a:r>
          </a:p>
          <a:p>
            <a:pPr marL="0" indent="0">
              <a:buNone/>
            </a:pPr>
            <a:r>
              <a:rPr lang="en-US" sz="4800" dirty="0">
                <a:latin typeface="Courier New" pitchFamily="49" charset="0"/>
                <a:cs typeface="Courier New" pitchFamily="49" charset="0"/>
              </a:rPr>
              <a:t>}</a:t>
            </a:r>
          </a:p>
          <a:p>
            <a:pPr marL="0" indent="0">
              <a:buNone/>
            </a:pPr>
            <a:endParaRPr lang="en-US" sz="4800" dirty="0">
              <a:latin typeface="Courier New" pitchFamily="49" charset="0"/>
              <a:cs typeface="Courier New" pitchFamily="49" charset="0"/>
            </a:endParaRPr>
          </a:p>
          <a:p>
            <a:pPr marL="0" indent="0">
              <a:buNone/>
            </a:pPr>
            <a:r>
              <a:rPr lang="en-US" sz="4800" dirty="0">
                <a:latin typeface="Courier New" pitchFamily="49" charset="0"/>
                <a:cs typeface="Courier New" pitchFamily="49" charset="0"/>
              </a:rPr>
              <a:t>/* The following line may be redundant, but does no harm. */</a:t>
            </a:r>
          </a:p>
          <a:p>
            <a:pPr marL="0" indent="0">
              <a:buNone/>
            </a:pPr>
            <a:r>
              <a:rPr lang="en-US" sz="4800" dirty="0">
                <a:latin typeface="Courier New" pitchFamily="49" charset="0"/>
                <a:cs typeface="Courier New" pitchFamily="49" charset="0"/>
              </a:rPr>
              <a:t>main, header, article {display: block;}</a:t>
            </a:r>
          </a:p>
          <a:p>
            <a:pPr marL="0" indent="0">
              <a:buNone/>
            </a:pPr>
            <a:endParaRPr lang="en-US" sz="4800" dirty="0">
              <a:latin typeface="Courier New" pitchFamily="49" charset="0"/>
              <a:cs typeface="Courier New" pitchFamily="49" charset="0"/>
            </a:endParaRPr>
          </a:p>
          <a:p>
            <a:pPr marL="0" indent="0">
              <a:buNone/>
            </a:pPr>
            <a:r>
              <a:rPr lang="en-US" sz="4800" dirty="0">
                <a:latin typeface="Courier New" pitchFamily="49" charset="0"/>
                <a:cs typeface="Courier New" pitchFamily="49" charset="0"/>
              </a:rPr>
              <a:t>body {</a:t>
            </a:r>
          </a:p>
          <a:p>
            <a:pPr marL="0" indent="0">
              <a:buNone/>
            </a:pPr>
            <a:r>
              <a:rPr lang="en-US" sz="4800" dirty="0">
                <a:latin typeface="Courier New" pitchFamily="49" charset="0"/>
                <a:cs typeface="Courier New" pitchFamily="49" charset="0"/>
              </a:rPr>
              <a:t>  width: 900px;</a:t>
            </a:r>
          </a:p>
          <a:p>
            <a:pPr marL="0" indent="0">
              <a:buNone/>
            </a:pPr>
            <a:r>
              <a:rPr lang="en-US" sz="4800" dirty="0">
                <a:latin typeface="Courier New" pitchFamily="49" charset="0"/>
                <a:cs typeface="Courier New" pitchFamily="49" charset="0"/>
              </a:rPr>
              <a:t>  font-family: Verdana, Arial, Helvetica, sans-serif;</a:t>
            </a:r>
          </a:p>
          <a:p>
            <a:pPr marL="0" indent="0">
              <a:buNone/>
            </a:pPr>
            <a:r>
              <a:rPr lang="en-US" sz="4800" dirty="0">
                <a:latin typeface="Courier New" pitchFamily="49" charset="0"/>
                <a:cs typeface="Courier New" pitchFamily="49" charset="0"/>
              </a:rPr>
              <a:t>  font-size: 1em;</a:t>
            </a:r>
          </a:p>
          <a:p>
            <a:pPr marL="0" indent="0">
              <a:buNone/>
            </a:pPr>
            <a:r>
              <a:rPr lang="en-US" sz="4800" dirty="0">
                <a:latin typeface="Courier New" pitchFamily="49" charset="0"/>
                <a:cs typeface="Courier New" pitchFamily="49" charset="0"/>
              </a:rPr>
              <a:t>}</a:t>
            </a:r>
          </a:p>
          <a:p>
            <a:pPr marL="0" indent="0">
              <a:buNone/>
            </a:pPr>
            <a:endParaRPr lang="en-US" sz="4800" dirty="0">
              <a:latin typeface="Courier New" pitchFamily="49" charset="0"/>
              <a:cs typeface="Courier New" pitchFamily="49" charset="0"/>
            </a:endParaRPr>
          </a:p>
          <a:p>
            <a:pPr marL="0" indent="0">
              <a:buNone/>
            </a:pPr>
            <a:r>
              <a:rPr lang="en-US" sz="4800" dirty="0">
                <a:latin typeface="Courier New" pitchFamily="49" charset="0"/>
                <a:cs typeface="Courier New" pitchFamily="49" charset="0"/>
              </a:rPr>
              <a:t>main, header {</a:t>
            </a:r>
          </a:p>
          <a:p>
            <a:pPr marL="0" indent="0">
              <a:buNone/>
            </a:pPr>
            <a:r>
              <a:rPr lang="en-US" sz="4800" dirty="0">
                <a:latin typeface="Courier New" pitchFamily="49" charset="0"/>
                <a:cs typeface="Courier New" pitchFamily="49" charset="0"/>
              </a:rPr>
              <a:t>  margin: 10px;</a:t>
            </a:r>
          </a:p>
          <a:p>
            <a:pPr marL="0" indent="0">
              <a:buNone/>
            </a:pPr>
            <a:r>
              <a:rPr lang="en-US" sz="4800" dirty="0">
                <a:latin typeface="Courier New" pitchFamily="49" charset="0"/>
                <a:cs typeface="Courier New" pitchFamily="49" charset="0"/>
              </a:rPr>
              <a:t>  width: 880px;</a:t>
            </a:r>
          </a:p>
          <a:p>
            <a:pPr marL="0" indent="0">
              <a:buNone/>
            </a:pPr>
            <a:r>
              <a:rPr lang="en-US" sz="4800" dirty="0">
                <a:latin typeface="Courier New" pitchFamily="49" charset="0"/>
                <a:cs typeface="Courier New" pitchFamily="49" charset="0"/>
              </a:rPr>
              <a:t>}</a:t>
            </a:r>
          </a:p>
          <a:p>
            <a:pPr marL="0" indent="0">
              <a:buNone/>
            </a:pPr>
            <a:endParaRPr lang="en-US" sz="4800" dirty="0">
              <a:latin typeface="Courier New" pitchFamily="49" charset="0"/>
              <a:cs typeface="Courier New" pitchFamily="49" charset="0"/>
            </a:endParaRPr>
          </a:p>
          <a:p>
            <a:pPr marL="0" indent="0">
              <a:buNone/>
            </a:pPr>
            <a:r>
              <a:rPr lang="en-US" sz="4800" dirty="0">
                <a:latin typeface="Courier New" pitchFamily="49" charset="0"/>
                <a:cs typeface="Courier New" pitchFamily="49" charset="0"/>
              </a:rPr>
              <a:t>div#logo {</a:t>
            </a:r>
          </a:p>
          <a:p>
            <a:pPr marL="0" indent="0">
              <a:buNone/>
            </a:pPr>
            <a:r>
              <a:rPr lang="en-US" sz="4800" dirty="0">
                <a:latin typeface="Courier New" pitchFamily="49" charset="0"/>
                <a:cs typeface="Courier New" pitchFamily="49" charset="0"/>
              </a:rPr>
              <a:t>  float: left;</a:t>
            </a:r>
          </a:p>
          <a:p>
            <a:pPr marL="0" indent="0">
              <a:buNone/>
            </a:pPr>
            <a:r>
              <a:rPr lang="en-US" sz="4800" dirty="0">
                <a:latin typeface="Courier New" pitchFamily="49" charset="0"/>
                <a:cs typeface="Courier New" pitchFamily="49" charset="0"/>
              </a:rPr>
              <a:t>  margin: 10px 0;</a:t>
            </a:r>
          </a:p>
          <a:p>
            <a:pPr marL="0" indent="0">
              <a:buNone/>
            </a:pPr>
            <a:r>
              <a:rPr lang="en-US" sz="4800"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endParaRPr lang="en-US" dirty="0">
              <a:latin typeface="Courier New" pitchFamily="49" charset="0"/>
              <a:cs typeface="Courier New" pitchFamily="49" charset="0"/>
            </a:endParaRP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65</a:t>
            </a:fld>
            <a:endParaRPr lang="en-US" dirty="0"/>
          </a:p>
        </p:txBody>
      </p:sp>
    </p:spTree>
    <p:extLst>
      <p:ext uri="{BB962C8B-B14F-4D97-AF65-F5344CB8AC3E}">
        <p14:creationId xmlns:p14="http://schemas.microsoft.com/office/powerpoint/2010/main" val="31592373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Style Rules for the Simple Home Page:</a:t>
            </a:r>
            <a:br>
              <a:rPr lang="en-US" sz="3600" dirty="0"/>
            </a:br>
            <a:r>
              <a:rPr lang="en-US" sz="3600" dirty="0"/>
              <a:t>CSS from </a:t>
            </a:r>
            <a:r>
              <a:rPr lang="en-US" sz="2800" dirty="0">
                <a:latin typeface="Courier New" panose="02070309020205020404" pitchFamily="49" charset="0"/>
                <a:cs typeface="Courier New" panose="02070309020205020404" pitchFamily="49" charset="0"/>
              </a:rPr>
              <a:t>nature1/css/default.css</a:t>
            </a:r>
            <a:r>
              <a:rPr lang="en-US" sz="3600" dirty="0"/>
              <a:t> </a:t>
            </a:r>
            <a:r>
              <a:rPr lang="en-US" sz="3200" dirty="0" smtClean="0"/>
              <a:t>(2 </a:t>
            </a:r>
            <a:r>
              <a:rPr lang="en-US" sz="3200" dirty="0"/>
              <a:t>of 2)</a:t>
            </a:r>
          </a:p>
        </p:txBody>
      </p:sp>
      <p:sp>
        <p:nvSpPr>
          <p:cNvPr id="3" name="Content Placeholder 2"/>
          <p:cNvSpPr>
            <a:spLocks noGrp="1"/>
          </p:cNvSpPr>
          <p:nvPr>
            <p:ph idx="1"/>
          </p:nvPr>
        </p:nvSpPr>
        <p:spPr>
          <a:xfrm>
            <a:off x="2971800" y="1600200"/>
            <a:ext cx="3200400" cy="4525963"/>
          </a:xfrm>
        </p:spPr>
        <p:txBody>
          <a:bodyPr>
            <a:normAutofit fontScale="92500" lnSpcReduction="20000"/>
          </a:bodyPr>
          <a:lstStyle/>
          <a:p>
            <a:pPr marL="0" indent="0">
              <a:buNone/>
            </a:pPr>
            <a:r>
              <a:rPr lang="en-US" sz="1400" dirty="0">
                <a:latin typeface="Courier New" pitchFamily="49" charset="0"/>
                <a:cs typeface="Courier New" pitchFamily="49" charset="0"/>
              </a:rPr>
              <a:t>div#address {</a:t>
            </a:r>
          </a:p>
          <a:p>
            <a:pPr marL="0" indent="0">
              <a:buNone/>
            </a:pPr>
            <a:r>
              <a:rPr lang="en-US" sz="1400" dirty="0">
                <a:latin typeface="Courier New" pitchFamily="49" charset="0"/>
                <a:cs typeface="Courier New" pitchFamily="49" charset="0"/>
              </a:rPr>
              <a:t>  float: right;</a:t>
            </a:r>
          </a:p>
          <a:p>
            <a:pPr marL="0" indent="0">
              <a:buNone/>
            </a:pPr>
            <a:r>
              <a:rPr lang="en-US" sz="1400" dirty="0">
                <a:latin typeface="Courier New" pitchFamily="49" charset="0"/>
                <a:cs typeface="Courier New" pitchFamily="49" charset="0"/>
              </a:rPr>
              <a:t>  margin-top: 20px;</a:t>
            </a:r>
          </a:p>
          <a:p>
            <a:pPr marL="0" indent="0">
              <a:buNone/>
            </a:pPr>
            <a:r>
              <a:rPr lang="en-US" sz="1400" dirty="0">
                <a:latin typeface="Courier New" pitchFamily="49" charset="0"/>
                <a:cs typeface="Courier New" pitchFamily="49" charset="0"/>
              </a:rPr>
              <a:t>  text-align: right;</a:t>
            </a:r>
          </a:p>
          <a:p>
            <a:pPr marL="0" indent="0">
              <a:buNone/>
            </a:pPr>
            <a:r>
              <a:rPr lang="en-US" sz="1400" dirty="0">
                <a:latin typeface="Courier New" pitchFamily="49" charset="0"/>
                <a:cs typeface="Courier New" pitchFamily="49" charset="0"/>
              </a:rPr>
              <a:t>}</a:t>
            </a:r>
          </a:p>
          <a:p>
            <a:pPr marL="0" indent="0">
              <a:buNone/>
            </a:pPr>
            <a:endParaRPr lang="en-US" sz="1400" dirty="0">
              <a:latin typeface="Courier New" pitchFamily="49" charset="0"/>
              <a:cs typeface="Courier New" pitchFamily="49" charset="0"/>
            </a:endParaRPr>
          </a:p>
          <a:p>
            <a:pPr marL="0" indent="0">
              <a:buNone/>
            </a:pPr>
            <a:r>
              <a:rPr lang="en-US" sz="1400" dirty="0">
                <a:latin typeface="Courier New" pitchFamily="49" charset="0"/>
                <a:cs typeface="Courier New" pitchFamily="49" charset="0"/>
              </a:rPr>
              <a:t>div#text {</a:t>
            </a:r>
          </a:p>
          <a:p>
            <a:pPr marL="0" indent="0">
              <a:buNone/>
            </a:pPr>
            <a:r>
              <a:rPr lang="en-US" sz="1400" dirty="0">
                <a:latin typeface="Courier New" pitchFamily="49" charset="0"/>
                <a:cs typeface="Courier New" pitchFamily="49" charset="0"/>
              </a:rPr>
              <a:t>  float: left;</a:t>
            </a:r>
          </a:p>
          <a:p>
            <a:pPr marL="0" indent="0">
              <a:buNone/>
            </a:pPr>
            <a:r>
              <a:rPr lang="en-US" sz="1400" dirty="0">
                <a:latin typeface="Courier New" pitchFamily="49" charset="0"/>
                <a:cs typeface="Courier New" pitchFamily="49" charset="0"/>
              </a:rPr>
              <a:t>  width: 570px;</a:t>
            </a:r>
          </a:p>
          <a:p>
            <a:pPr marL="0" indent="0">
              <a:buNone/>
            </a:pPr>
            <a:r>
              <a:rPr lang="en-US" sz="1400" dirty="0">
                <a:latin typeface="Courier New" pitchFamily="49" charset="0"/>
                <a:cs typeface="Courier New" pitchFamily="49" charset="0"/>
              </a:rPr>
              <a:t>  margin-top: 20px;</a:t>
            </a:r>
          </a:p>
          <a:p>
            <a:pPr marL="0" indent="0">
              <a:buNone/>
            </a:pPr>
            <a:r>
              <a:rPr lang="en-US" sz="1400" dirty="0">
                <a:latin typeface="Courier New" pitchFamily="49" charset="0"/>
                <a:cs typeface="Courier New" pitchFamily="49" charset="0"/>
              </a:rPr>
              <a:t>}</a:t>
            </a:r>
          </a:p>
          <a:p>
            <a:pPr marL="0" indent="0">
              <a:buNone/>
            </a:pPr>
            <a:endParaRPr lang="en-US" sz="1400" dirty="0">
              <a:latin typeface="Courier New" pitchFamily="49" charset="0"/>
              <a:cs typeface="Courier New" pitchFamily="49" charset="0"/>
            </a:endParaRPr>
          </a:p>
          <a:p>
            <a:pPr marL="0" indent="0">
              <a:buNone/>
            </a:pPr>
            <a:r>
              <a:rPr lang="en-US" sz="1400" dirty="0">
                <a:latin typeface="Courier New" pitchFamily="49" charset="0"/>
                <a:cs typeface="Courier New" pitchFamily="49" charset="0"/>
              </a:rPr>
              <a:t>div#text p {</a:t>
            </a:r>
          </a:p>
          <a:p>
            <a:pPr marL="0" indent="0">
              <a:buNone/>
            </a:pPr>
            <a:r>
              <a:rPr lang="en-US" sz="1400" dirty="0">
                <a:latin typeface="Courier New" pitchFamily="49" charset="0"/>
                <a:cs typeface="Courier New" pitchFamily="49" charset="0"/>
              </a:rPr>
              <a:t>  margin: 1em .2em .7em 0;</a:t>
            </a:r>
          </a:p>
          <a:p>
            <a:pPr marL="0" indent="0">
              <a:buNone/>
            </a:pPr>
            <a:r>
              <a:rPr lang="en-US" sz="1400" dirty="0">
                <a:latin typeface="Courier New" pitchFamily="49" charset="0"/>
                <a:cs typeface="Courier New" pitchFamily="49" charset="0"/>
              </a:rPr>
              <a:t>}</a:t>
            </a:r>
          </a:p>
          <a:p>
            <a:pPr marL="0" indent="0">
              <a:buNone/>
            </a:pPr>
            <a:endParaRPr lang="en-US" sz="1400" dirty="0">
              <a:latin typeface="Courier New" pitchFamily="49" charset="0"/>
              <a:cs typeface="Courier New" pitchFamily="49" charset="0"/>
            </a:endParaRPr>
          </a:p>
          <a:p>
            <a:pPr marL="0" indent="0">
              <a:buNone/>
            </a:pPr>
            <a:r>
              <a:rPr lang="en-US" sz="1400" dirty="0">
                <a:latin typeface="Courier New" pitchFamily="49" charset="0"/>
                <a:cs typeface="Courier New" pitchFamily="49" charset="0"/>
              </a:rPr>
              <a:t>div#image {</a:t>
            </a:r>
          </a:p>
          <a:p>
            <a:pPr marL="0" indent="0">
              <a:buNone/>
            </a:pPr>
            <a:r>
              <a:rPr lang="en-US" sz="1400" dirty="0">
                <a:latin typeface="Courier New" pitchFamily="49" charset="0"/>
                <a:cs typeface="Courier New" pitchFamily="49" charset="0"/>
              </a:rPr>
              <a:t>  float: left;</a:t>
            </a:r>
          </a:p>
          <a:p>
            <a:pPr marL="0" indent="0">
              <a:buNone/>
            </a:pPr>
            <a:r>
              <a:rPr lang="en-US" sz="1400" dirty="0">
                <a:latin typeface="Courier New" pitchFamily="49" charset="0"/>
                <a:cs typeface="Courier New" pitchFamily="49" charset="0"/>
              </a:rPr>
              <a:t>  width: 310px;</a:t>
            </a:r>
          </a:p>
          <a:p>
            <a:pPr marL="0" indent="0">
              <a:buNone/>
            </a:pPr>
            <a:r>
              <a:rPr lang="en-US" sz="1400" dirty="0">
                <a:latin typeface="Courier New" pitchFamily="49" charset="0"/>
                <a:cs typeface="Courier New" pitchFamily="49" charset="0"/>
              </a:rPr>
              <a:t>  margin-top: 20px;</a:t>
            </a:r>
          </a:p>
          <a:p>
            <a:pPr marL="0" indent="0">
              <a:buNone/>
            </a:pPr>
            <a:r>
              <a:rPr lang="en-US" sz="1400" dirty="0">
                <a:latin typeface="Courier New" pitchFamily="49" charset="0"/>
                <a:cs typeface="Courier New" pitchFamily="49" charset="0"/>
              </a:rPr>
              <a:t>  text-align: right;</a:t>
            </a:r>
          </a:p>
          <a:p>
            <a:pPr marL="0" indent="0">
              <a:buNone/>
            </a:pPr>
            <a:r>
              <a:rPr lang="en-US" sz="1400" dirty="0">
                <a:latin typeface="Courier New" pitchFamily="49" charset="0"/>
                <a:cs typeface="Courier New" pitchFamily="49" charset="0"/>
              </a:rPr>
              <a:t>}</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66</a:t>
            </a:fld>
            <a:endParaRPr lang="en-US" dirty="0"/>
          </a:p>
        </p:txBody>
      </p:sp>
    </p:spTree>
    <p:extLst>
      <p:ext uri="{BB962C8B-B14F-4D97-AF65-F5344CB8AC3E}">
        <p14:creationId xmlns:p14="http://schemas.microsoft.com/office/powerpoint/2010/main" val="17591224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Good Advice for What Follows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First, this advice relates to the following slides, which can only point you in the right direction, so don’t take this advice lightly, even though it will require some effort …</a:t>
            </a:r>
          </a:p>
          <a:p>
            <a:r>
              <a:rPr lang="en-US" dirty="0" smtClean="0"/>
              <a:t>You should plan to spend some time studying the full HTML markup files and the corresponding CSS style sheet files for the versions of the Nature’s Source website in this chapter.</a:t>
            </a:r>
          </a:p>
          <a:p>
            <a:r>
              <a:rPr lang="en-US" dirty="0" smtClean="0"/>
              <a:t>Look in particular at how some of the </a:t>
            </a:r>
            <a:r>
              <a:rPr lang="en-US" smtClean="0"/>
              <a:t>new </a:t>
            </a:r>
            <a:r>
              <a:rPr lang="en-US" smtClean="0"/>
              <a:t>HTML5 </a:t>
            </a:r>
            <a:r>
              <a:rPr lang="en-US" dirty="0" smtClean="0"/>
              <a:t>semantic elements are being used in the markup.</a:t>
            </a:r>
          </a:p>
          <a:p>
            <a:r>
              <a:rPr lang="en-US" dirty="0" smtClean="0"/>
              <a:t>As you’re doing this, comment out various style rules in the CSS and observe any resulting changes when the affected page is refreshed.</a:t>
            </a:r>
          </a:p>
          <a:p>
            <a:r>
              <a:rPr lang="en-US" dirty="0" smtClean="0"/>
              <a:t>But be careful … when doing this, make sure you know how to force your browser to reload a web page; otherwise you may be looking at a “cached” version of the page and not see the effect of the changes you’ve made.</a:t>
            </a:r>
          </a:p>
          <a:p>
            <a:r>
              <a:rPr lang="en-US" dirty="0" smtClean="0"/>
              <a:t>If you’re not sure about this, Google a phrase like “how to force a browser refresh” and look for what is required for your browser.</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67</a:t>
            </a:fld>
            <a:endParaRPr lang="en-US" dirty="0"/>
          </a:p>
        </p:txBody>
      </p:sp>
    </p:spTree>
    <p:extLst>
      <p:ext uri="{BB962C8B-B14F-4D97-AF65-F5344CB8AC3E}">
        <p14:creationId xmlns:p14="http://schemas.microsoft.com/office/powerpoint/2010/main" val="38624808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 for the Remaining Slides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First we show the home page of each of the three remaining versions of our Nature’s Source website in this chapter:</a:t>
            </a:r>
            <a:br>
              <a:rPr lang="en-US" dirty="0" smtClean="0"/>
            </a:br>
            <a:r>
              <a:rPr lang="en-US" sz="2600" dirty="0" smtClean="0">
                <a:latin typeface="Courier New" panose="02070309020205020404" pitchFamily="49" charset="0"/>
                <a:cs typeface="Courier New" panose="02070309020205020404" pitchFamily="49" charset="0"/>
              </a:rPr>
              <a:t>nature2/index.html, nature3/index.html and nature4/index.html</a:t>
            </a:r>
          </a:p>
          <a:p>
            <a:r>
              <a:rPr lang="en-US" dirty="0" smtClean="0"/>
              <a:t>Compare the home pages of </a:t>
            </a:r>
            <a:r>
              <a:rPr lang="en-US" dirty="0" smtClean="0">
                <a:latin typeface="Courier New" panose="02070309020205020404" pitchFamily="49" charset="0"/>
                <a:cs typeface="Courier New" panose="02070309020205020404" pitchFamily="49" charset="0"/>
              </a:rPr>
              <a:t>nature2</a:t>
            </a:r>
            <a:r>
              <a:rPr lang="en-US" dirty="0" smtClean="0"/>
              <a:t> and </a:t>
            </a:r>
            <a:r>
              <a:rPr lang="en-US" dirty="0" smtClean="0">
                <a:latin typeface="Courier New" panose="02070309020205020404" pitchFamily="49" charset="0"/>
                <a:cs typeface="Courier New" panose="02070309020205020404" pitchFamily="49" charset="0"/>
              </a:rPr>
              <a:t>nature3</a:t>
            </a:r>
            <a:r>
              <a:rPr lang="en-US" dirty="0" smtClean="0"/>
              <a:t>, noting the slight re-design of </a:t>
            </a:r>
            <a:r>
              <a:rPr lang="en-US" dirty="0" smtClean="0">
                <a:latin typeface="Courier New" panose="02070309020205020404" pitchFamily="49" charset="0"/>
                <a:cs typeface="Courier New" panose="02070309020205020404" pitchFamily="49" charset="0"/>
              </a:rPr>
              <a:t>nature3</a:t>
            </a:r>
            <a:r>
              <a:rPr lang="en-US" dirty="0" smtClean="0"/>
              <a:t>, and its somewhat </a:t>
            </a:r>
            <a:r>
              <a:rPr lang="en-US" dirty="0"/>
              <a:t>improved </a:t>
            </a:r>
            <a:r>
              <a:rPr lang="en-US" dirty="0" smtClean="0"/>
              <a:t>look, </a:t>
            </a:r>
            <a:r>
              <a:rPr lang="en-US" dirty="0"/>
              <a:t>achieved </a:t>
            </a:r>
            <a:r>
              <a:rPr lang="en-US" dirty="0" smtClean="0"/>
              <a:t>with a little bit of CSS 3.</a:t>
            </a:r>
          </a:p>
          <a:p>
            <a:r>
              <a:rPr lang="en-US" dirty="0" smtClean="0"/>
              <a:t>We show a couple of additional pages of the nature3 website, and you should compare those pages with the corresponding pages from nature2 as viewed online.</a:t>
            </a:r>
          </a:p>
          <a:p>
            <a:r>
              <a:rPr lang="en-US" dirty="0" smtClean="0"/>
              <a:t>Note that the </a:t>
            </a:r>
            <a:r>
              <a:rPr lang="en-US" dirty="0" smtClean="0">
                <a:latin typeface="Courier New" panose="02070309020205020404" pitchFamily="49" charset="0"/>
                <a:cs typeface="Courier New" panose="02070309020205020404" pitchFamily="49" charset="0"/>
              </a:rPr>
              <a:t>nature4</a:t>
            </a:r>
            <a:r>
              <a:rPr lang="en-US" dirty="0" smtClean="0"/>
              <a:t> website is exactly the same as </a:t>
            </a:r>
            <a:r>
              <a:rPr lang="en-US" dirty="0" smtClean="0">
                <a:latin typeface="Courier New" panose="02070309020205020404" pitchFamily="49" charset="0"/>
                <a:cs typeface="Courier New" panose="02070309020205020404" pitchFamily="49" charset="0"/>
              </a:rPr>
              <a:t>nature3</a:t>
            </a:r>
            <a:r>
              <a:rPr lang="en-US" dirty="0" smtClean="0"/>
              <a:t>, except that a video has replaced the still image on the home page.</a:t>
            </a:r>
          </a:p>
          <a:p>
            <a:r>
              <a:rPr lang="en-US" dirty="0" smtClean="0"/>
              <a:t>Finally, the </a:t>
            </a:r>
            <a:r>
              <a:rPr lang="en-US" dirty="0" smtClean="0">
                <a:latin typeface="Courier New" panose="02070309020205020404" pitchFamily="49" charset="0"/>
                <a:cs typeface="Courier New" panose="02070309020205020404" pitchFamily="49" charset="0"/>
              </a:rPr>
              <a:t>nature3</a:t>
            </a:r>
            <a:r>
              <a:rPr lang="en-US" dirty="0" smtClean="0"/>
              <a:t> and </a:t>
            </a:r>
            <a:r>
              <a:rPr lang="en-US" dirty="0" smtClean="0">
                <a:latin typeface="Courier New" panose="02070309020205020404" pitchFamily="49" charset="0"/>
                <a:cs typeface="Courier New" panose="02070309020205020404" pitchFamily="49" charset="0"/>
              </a:rPr>
              <a:t>nature4</a:t>
            </a:r>
            <a:r>
              <a:rPr lang="en-US" dirty="0" smtClean="0"/>
              <a:t> website versions illustrate simple “responsive design”, so we show the home page of </a:t>
            </a:r>
            <a:r>
              <a:rPr lang="en-US" dirty="0" smtClean="0">
                <a:latin typeface="Courier New" panose="02070309020205020404" pitchFamily="49" charset="0"/>
                <a:cs typeface="Courier New" panose="02070309020205020404" pitchFamily="49" charset="0"/>
              </a:rPr>
              <a:t>nature3</a:t>
            </a:r>
            <a:r>
              <a:rPr lang="en-US" dirty="0" smtClean="0"/>
              <a:t> in “tablet view” and discuss how this is achieved.</a:t>
            </a:r>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68</a:t>
            </a:fld>
            <a:endParaRPr lang="en-US" dirty="0"/>
          </a:p>
        </p:txBody>
      </p:sp>
    </p:spTree>
    <p:extLst>
      <p:ext uri="{BB962C8B-B14F-4D97-AF65-F5344CB8AC3E}">
        <p14:creationId xmlns:p14="http://schemas.microsoft.com/office/powerpoint/2010/main" val="2492521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Display of </a:t>
            </a:r>
            <a:r>
              <a:rPr lang="en-US" sz="3100" dirty="0" smtClean="0">
                <a:latin typeface="Courier New" pitchFamily="49" charset="0"/>
                <a:cs typeface="Courier New" pitchFamily="49" charset="0"/>
              </a:rPr>
              <a:t>nature2/index.html</a:t>
            </a:r>
            <a:br>
              <a:rPr lang="en-US" sz="3100" dirty="0" smtClean="0">
                <a:latin typeface="Courier New" pitchFamily="49" charset="0"/>
                <a:cs typeface="Courier New" pitchFamily="49" charset="0"/>
              </a:rPr>
            </a:br>
            <a:r>
              <a:rPr lang="en-US" sz="2400" dirty="0" smtClean="0">
                <a:latin typeface="+mn-lt"/>
                <a:cs typeface="Courier New" pitchFamily="49" charset="0"/>
              </a:rPr>
              <a:t>(note CSS-styled main menu and footer)</a:t>
            </a:r>
            <a:endParaRPr lang="en-US" sz="2400" dirty="0">
              <a:latin typeface="+mn-lt"/>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6045" y="1771057"/>
            <a:ext cx="6791909" cy="4184248"/>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69</a:t>
            </a:fld>
            <a:endParaRPr lang="en-US" dirty="0"/>
          </a:p>
        </p:txBody>
      </p:sp>
    </p:spTree>
    <p:extLst>
      <p:ext uri="{BB962C8B-B14F-4D97-AF65-F5344CB8AC3E}">
        <p14:creationId xmlns:p14="http://schemas.microsoft.com/office/powerpoint/2010/main" val="2693527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Simple Style Rules</a:t>
            </a:r>
            <a:endParaRPr lang="en-US" dirty="0"/>
          </a:p>
        </p:txBody>
      </p:sp>
      <p:sp>
        <p:nvSpPr>
          <p:cNvPr id="3" name="Content Placeholder 2"/>
          <p:cNvSpPr>
            <a:spLocks noGrp="1"/>
          </p:cNvSpPr>
          <p:nvPr>
            <p:ph idx="1"/>
          </p:nvPr>
        </p:nvSpPr>
        <p:spPr/>
        <p:txBody>
          <a:bodyPr>
            <a:normAutofit/>
          </a:bodyPr>
          <a:lstStyle/>
          <a:p>
            <a:r>
              <a:rPr lang="en-US" dirty="0" smtClean="0"/>
              <a:t>Here are two simple </a:t>
            </a:r>
            <a:r>
              <a:rPr lang="en-US" i="1" dirty="0" smtClean="0"/>
              <a:t>style rules</a:t>
            </a:r>
            <a:r>
              <a:rPr lang="en-US" dirty="0" smtClean="0"/>
              <a:t>:</a:t>
            </a:r>
            <a:br>
              <a:rPr lang="en-US" dirty="0" smtClean="0"/>
            </a:br>
            <a:r>
              <a:rPr lang="en-US" sz="2800" dirty="0" smtClean="0">
                <a:latin typeface="Courier New" pitchFamily="49" charset="0"/>
                <a:cs typeface="Courier New" pitchFamily="49" charset="0"/>
              </a:rPr>
              <a:t>body {background-color: yellow;}</a:t>
            </a:r>
            <a:br>
              <a:rPr lang="en-US" sz="2800" dirty="0" smtClean="0">
                <a:latin typeface="Courier New" pitchFamily="49" charset="0"/>
                <a:cs typeface="Courier New" pitchFamily="49" charset="0"/>
              </a:rPr>
            </a:br>
            <a:r>
              <a:rPr lang="en-US" sz="2800" dirty="0" smtClean="0">
                <a:latin typeface="Courier New" pitchFamily="49" charset="0"/>
                <a:cs typeface="Courier New" pitchFamily="49" charset="0"/>
              </a:rPr>
              <a:t>h1 {color: blue;}</a:t>
            </a:r>
          </a:p>
          <a:p>
            <a:r>
              <a:rPr lang="en-US" dirty="0" smtClean="0"/>
              <a:t>When applied to a web page, these rules say:</a:t>
            </a:r>
          </a:p>
          <a:p>
            <a:pPr lvl="1"/>
            <a:r>
              <a:rPr lang="en-US" dirty="0" smtClean="0"/>
              <a:t>The </a:t>
            </a:r>
            <a:r>
              <a:rPr lang="en-US" dirty="0" smtClean="0">
                <a:latin typeface="Courier New" pitchFamily="49" charset="0"/>
                <a:cs typeface="Courier New" pitchFamily="49" charset="0"/>
              </a:rPr>
              <a:t>body</a:t>
            </a:r>
            <a:r>
              <a:rPr lang="en-US" dirty="0" smtClean="0"/>
              <a:t> element of the page is to have a yellow background color (no surprise here!).</a:t>
            </a:r>
          </a:p>
          <a:p>
            <a:pPr lvl="1"/>
            <a:r>
              <a:rPr lang="en-US" dirty="0" smtClean="0"/>
              <a:t>Every </a:t>
            </a:r>
            <a:r>
              <a:rPr lang="en-US" dirty="0">
                <a:latin typeface="Courier New" pitchFamily="49" charset="0"/>
                <a:cs typeface="Courier New" pitchFamily="49" charset="0"/>
              </a:rPr>
              <a:t>h1</a:t>
            </a:r>
            <a:r>
              <a:rPr lang="en-US" dirty="0" smtClean="0"/>
              <a:t> element on the page will have text that appears in the color blue (unless this style is “overridden” by some other style).</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a:t>
            </a:fld>
            <a:endParaRPr lang="en-US" dirty="0"/>
          </a:p>
        </p:txBody>
      </p:sp>
    </p:spTree>
    <p:extLst>
      <p:ext uri="{BB962C8B-B14F-4D97-AF65-F5344CB8AC3E}">
        <p14:creationId xmlns:p14="http://schemas.microsoft.com/office/powerpoint/2010/main" val="9044871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Display of </a:t>
            </a:r>
            <a:r>
              <a:rPr lang="en-US" sz="3100" dirty="0" smtClean="0">
                <a:latin typeface="Courier New" pitchFamily="49" charset="0"/>
                <a:cs typeface="Courier New" pitchFamily="49" charset="0"/>
              </a:rPr>
              <a:t>nature3/index.html</a:t>
            </a:r>
            <a:br>
              <a:rPr lang="en-US" sz="3100" dirty="0" smtClean="0">
                <a:latin typeface="Courier New" pitchFamily="49" charset="0"/>
                <a:cs typeface="Courier New" pitchFamily="49" charset="0"/>
              </a:rPr>
            </a:br>
            <a:r>
              <a:rPr lang="en-US" sz="2200" dirty="0" smtClean="0">
                <a:latin typeface="+mn-lt"/>
                <a:cs typeface="Courier New" pitchFamily="49" charset="0"/>
              </a:rPr>
              <a:t>(note re-designed menu and footer, and black border with rounded corners)</a:t>
            </a:r>
            <a:br>
              <a:rPr lang="en-US" sz="2200" dirty="0" smtClean="0">
                <a:latin typeface="+mn-lt"/>
                <a:cs typeface="Courier New" pitchFamily="49" charset="0"/>
              </a:rPr>
            </a:br>
            <a:r>
              <a:rPr lang="en-US" sz="2200" dirty="0" smtClean="0">
                <a:latin typeface="+mn-lt"/>
                <a:cs typeface="Courier New" pitchFamily="49" charset="0"/>
              </a:rPr>
              <a:t>(this is the “desktop view”)</a:t>
            </a:r>
            <a:endParaRPr lang="en-US" sz="2200" dirty="0">
              <a:latin typeface="+mn-lt"/>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9080" y="1771057"/>
            <a:ext cx="6525839" cy="4184248"/>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70</a:t>
            </a:fld>
            <a:endParaRPr lang="en-US" dirty="0"/>
          </a:p>
        </p:txBody>
      </p:sp>
    </p:spTree>
    <p:extLst>
      <p:ext uri="{BB962C8B-B14F-4D97-AF65-F5344CB8AC3E}">
        <p14:creationId xmlns:p14="http://schemas.microsoft.com/office/powerpoint/2010/main" val="14925174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Display of </a:t>
            </a:r>
            <a:r>
              <a:rPr lang="en-US" sz="2800" dirty="0" smtClean="0">
                <a:latin typeface="Courier New" pitchFamily="49" charset="0"/>
                <a:cs typeface="Courier New" pitchFamily="49" charset="0"/>
              </a:rPr>
              <a:t>nature3/pages/estore.html</a:t>
            </a:r>
            <a:r>
              <a:rPr lang="en-US" sz="2800" dirty="0">
                <a:latin typeface="Courier New" pitchFamily="49" charset="0"/>
                <a:cs typeface="Courier New" pitchFamily="49" charset="0"/>
              </a:rPr>
              <a:t/>
            </a:r>
            <a:br>
              <a:rPr lang="en-US" sz="2800" dirty="0">
                <a:latin typeface="Courier New" pitchFamily="49" charset="0"/>
                <a:cs typeface="Courier New" pitchFamily="49" charset="0"/>
              </a:rPr>
            </a:br>
            <a:r>
              <a:rPr lang="en-US" sz="2000" dirty="0" smtClean="0">
                <a:cs typeface="Courier New" pitchFamily="49" charset="0"/>
              </a:rPr>
              <a:t>(“desktop view” of a page with no sub-menu links)</a:t>
            </a:r>
            <a:endParaRPr lang="en-US" sz="2000"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315" y="2534987"/>
            <a:ext cx="6257369" cy="2656389"/>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71</a:t>
            </a:fld>
            <a:endParaRPr lang="en-US" dirty="0"/>
          </a:p>
        </p:txBody>
      </p:sp>
    </p:spTree>
    <p:extLst>
      <p:ext uri="{BB962C8B-B14F-4D97-AF65-F5344CB8AC3E}">
        <p14:creationId xmlns:p14="http://schemas.microsoft.com/office/powerpoint/2010/main" val="33407686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Display of </a:t>
            </a:r>
            <a:r>
              <a:rPr lang="en-US" sz="2800" dirty="0" smtClean="0">
                <a:latin typeface="Courier New" pitchFamily="49" charset="0"/>
                <a:cs typeface="Courier New" pitchFamily="49" charset="0"/>
              </a:rPr>
              <a:t>nature3/pages/products.html</a:t>
            </a:r>
            <a:r>
              <a:rPr lang="en-US" sz="2800" dirty="0">
                <a:latin typeface="Courier New" pitchFamily="49" charset="0"/>
                <a:cs typeface="Courier New" pitchFamily="49" charset="0"/>
              </a:rPr>
              <a:t/>
            </a:r>
            <a:br>
              <a:rPr lang="en-US" sz="2800" dirty="0">
                <a:latin typeface="Courier New" pitchFamily="49" charset="0"/>
                <a:cs typeface="Courier New" pitchFamily="49" charset="0"/>
              </a:rPr>
            </a:br>
            <a:r>
              <a:rPr lang="en-US" sz="2000" dirty="0" smtClean="0">
                <a:cs typeface="Courier New" pitchFamily="49" charset="0"/>
              </a:rPr>
              <a:t>(“desktop view” of a page with several sub-menu links)</a:t>
            </a:r>
            <a:endParaRPr lang="en-US" sz="2000"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1" y="2534987"/>
            <a:ext cx="6172197" cy="2656389"/>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72</a:t>
            </a:fld>
            <a:endParaRPr lang="en-US" dirty="0"/>
          </a:p>
        </p:txBody>
      </p:sp>
    </p:spTree>
    <p:extLst>
      <p:ext uri="{BB962C8B-B14F-4D97-AF65-F5344CB8AC3E}">
        <p14:creationId xmlns:p14="http://schemas.microsoft.com/office/powerpoint/2010/main" val="1794598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Display of </a:t>
            </a:r>
            <a:r>
              <a:rPr lang="en-US" sz="3100" dirty="0" smtClean="0">
                <a:latin typeface="Courier New" pitchFamily="49" charset="0"/>
                <a:cs typeface="Courier New" pitchFamily="49" charset="0"/>
              </a:rPr>
              <a:t>nature3/index.html</a:t>
            </a:r>
            <a:br>
              <a:rPr lang="en-US" sz="3100" dirty="0" smtClean="0">
                <a:latin typeface="Courier New" pitchFamily="49" charset="0"/>
                <a:cs typeface="Courier New" pitchFamily="49" charset="0"/>
              </a:rPr>
            </a:br>
            <a:r>
              <a:rPr lang="en-US" sz="2200" dirty="0" smtClean="0">
                <a:latin typeface="+mn-lt"/>
                <a:cs typeface="Courier New" pitchFamily="49" charset="0"/>
              </a:rPr>
              <a:t>(this is the “tablet view”)</a:t>
            </a:r>
            <a:endParaRPr lang="en-US" sz="2200" dirty="0">
              <a:latin typeface="+mn-lt"/>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7997" y="1771057"/>
            <a:ext cx="5768004" cy="4184248"/>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73</a:t>
            </a:fld>
            <a:endParaRPr lang="en-US" dirty="0"/>
          </a:p>
        </p:txBody>
      </p:sp>
    </p:spTree>
    <p:extLst>
      <p:ext uri="{BB962C8B-B14F-4D97-AF65-F5344CB8AC3E}">
        <p14:creationId xmlns:p14="http://schemas.microsoft.com/office/powerpoint/2010/main" val="2146807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Display of </a:t>
            </a:r>
            <a:r>
              <a:rPr lang="en-US" sz="2800" dirty="0" smtClean="0">
                <a:latin typeface="Courier New" pitchFamily="49" charset="0"/>
                <a:cs typeface="Courier New" pitchFamily="49" charset="0"/>
              </a:rPr>
              <a:t>nature3/pages/estore.html</a:t>
            </a:r>
            <a:r>
              <a:rPr lang="en-US" sz="2800" dirty="0">
                <a:latin typeface="Courier New" pitchFamily="49" charset="0"/>
                <a:cs typeface="Courier New" pitchFamily="49" charset="0"/>
              </a:rPr>
              <a:t/>
            </a:r>
            <a:br>
              <a:rPr lang="en-US" sz="2800" dirty="0">
                <a:latin typeface="Courier New" pitchFamily="49" charset="0"/>
                <a:cs typeface="Courier New" pitchFamily="49" charset="0"/>
              </a:rPr>
            </a:br>
            <a:r>
              <a:rPr lang="en-US" sz="2000" dirty="0" smtClean="0">
                <a:cs typeface="Courier New" pitchFamily="49" charset="0"/>
              </a:rPr>
              <a:t>(“tablet view” of a page with no sub-menu links)</a:t>
            </a:r>
            <a:endParaRPr lang="en-US" sz="2000"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315" y="2534987"/>
            <a:ext cx="6257369" cy="2656389"/>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74</a:t>
            </a:fld>
            <a:endParaRPr lang="en-US" dirty="0"/>
          </a:p>
        </p:txBody>
      </p:sp>
    </p:spTree>
    <p:extLst>
      <p:ext uri="{BB962C8B-B14F-4D97-AF65-F5344CB8AC3E}">
        <p14:creationId xmlns:p14="http://schemas.microsoft.com/office/powerpoint/2010/main" val="24346877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Display of </a:t>
            </a:r>
            <a:r>
              <a:rPr lang="en-US" sz="2800" dirty="0" smtClean="0">
                <a:latin typeface="Courier New" pitchFamily="49" charset="0"/>
                <a:cs typeface="Courier New" pitchFamily="49" charset="0"/>
              </a:rPr>
              <a:t>nature3/pages/products.html</a:t>
            </a:r>
            <a:r>
              <a:rPr lang="en-US" sz="2800" dirty="0">
                <a:latin typeface="Courier New" pitchFamily="49" charset="0"/>
                <a:cs typeface="Courier New" pitchFamily="49" charset="0"/>
              </a:rPr>
              <a:t/>
            </a:r>
            <a:br>
              <a:rPr lang="en-US" sz="2800" dirty="0">
                <a:latin typeface="Courier New" pitchFamily="49" charset="0"/>
                <a:cs typeface="Courier New" pitchFamily="49" charset="0"/>
              </a:rPr>
            </a:br>
            <a:r>
              <a:rPr lang="en-US" sz="2000" dirty="0" smtClean="0">
                <a:cs typeface="Courier New" pitchFamily="49" charset="0"/>
              </a:rPr>
              <a:t>(“tablet view” of a page with several sub-menu links)</a:t>
            </a:r>
            <a:endParaRPr lang="en-US" sz="2000" dirty="0">
              <a:latin typeface="Courier New" pitchFamily="49" charset="0"/>
              <a:cs typeface="Courier New" pitchFamily="49"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2124" y="2534987"/>
            <a:ext cx="4739751" cy="2656389"/>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75</a:t>
            </a:fld>
            <a:endParaRPr lang="en-US" dirty="0"/>
          </a:p>
        </p:txBody>
      </p:sp>
    </p:spTree>
    <p:extLst>
      <p:ext uri="{BB962C8B-B14F-4D97-AF65-F5344CB8AC3E}">
        <p14:creationId xmlns:p14="http://schemas.microsoft.com/office/powerpoint/2010/main" val="20767159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Responsive Design</a:t>
            </a:r>
            <a:endParaRPr lang="en-US" dirty="0"/>
          </a:p>
        </p:txBody>
      </p:sp>
      <p:sp>
        <p:nvSpPr>
          <p:cNvPr id="3" name="Content Placeholder 2"/>
          <p:cNvSpPr>
            <a:spLocks noGrp="1"/>
          </p:cNvSpPr>
          <p:nvPr>
            <p:ph idx="1"/>
          </p:nvPr>
        </p:nvSpPr>
        <p:spPr/>
        <p:txBody>
          <a:bodyPr>
            <a:normAutofit lnSpcReduction="10000"/>
          </a:bodyPr>
          <a:lstStyle/>
          <a:p>
            <a:r>
              <a:rPr lang="en-US" dirty="0" smtClean="0"/>
              <a:t>Design your web pages so they can be viewed on multiple devices (desktop PCs, tablets, smart phones, …)</a:t>
            </a:r>
          </a:p>
          <a:p>
            <a:r>
              <a:rPr lang="en-US" dirty="0" smtClean="0"/>
              <a:t>We illustrate the idea by converting between a “desktop view” and a “tablet view”.</a:t>
            </a:r>
          </a:p>
          <a:p>
            <a:r>
              <a:rPr lang="en-US" dirty="0" smtClean="0"/>
              <a:t>We use only CSS to do this.</a:t>
            </a:r>
          </a:p>
          <a:p>
            <a:r>
              <a:rPr lang="en-US" dirty="0" smtClean="0"/>
              <a:t>We have two style files—</a:t>
            </a:r>
            <a:r>
              <a:rPr lang="en-US" dirty="0" smtClean="0">
                <a:latin typeface="Courier New" panose="02070309020205020404" pitchFamily="49" charset="0"/>
                <a:cs typeface="Courier New" panose="02070309020205020404" pitchFamily="49" charset="0"/>
              </a:rPr>
              <a:t>desktop.css</a:t>
            </a:r>
            <a:r>
              <a:rPr lang="en-US" dirty="0" smtClean="0"/>
              <a:t> and </a:t>
            </a:r>
            <a:r>
              <a:rPr lang="en-US" dirty="0" smtClean="0">
                <a:latin typeface="Courier New" panose="02070309020205020404" pitchFamily="49" charset="0"/>
                <a:cs typeface="Courier New" panose="02070309020205020404" pitchFamily="49" charset="0"/>
              </a:rPr>
              <a:t>tablet.css</a:t>
            </a:r>
            <a:r>
              <a:rPr lang="en-US" dirty="0" smtClean="0"/>
              <a:t>—and use a </a:t>
            </a:r>
            <a:r>
              <a:rPr lang="en-US" i="1" dirty="0" smtClean="0"/>
              <a:t>media query </a:t>
            </a:r>
            <a:r>
              <a:rPr lang="en-US" dirty="0" smtClean="0"/>
              <a:t>to decide which should be in effect.</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76</a:t>
            </a:fld>
            <a:endParaRPr lang="en-US" dirty="0"/>
          </a:p>
        </p:txBody>
      </p:sp>
    </p:spTree>
    <p:extLst>
      <p:ext uri="{BB962C8B-B14F-4D97-AF65-F5344CB8AC3E}">
        <p14:creationId xmlns:p14="http://schemas.microsoft.com/office/powerpoint/2010/main" val="3221425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Media Queries</a:t>
            </a:r>
            <a:br>
              <a:rPr lang="en-US" dirty="0" smtClean="0"/>
            </a:br>
            <a:r>
              <a:rPr lang="en-US" sz="3600" dirty="0" smtClean="0">
                <a:latin typeface="Courier New" panose="02070309020205020404" pitchFamily="49" charset="0"/>
                <a:cs typeface="Courier New" panose="02070309020205020404" pitchFamily="49" charset="0"/>
              </a:rPr>
              <a:t>ch04/nature3/document_head.html</a:t>
            </a:r>
            <a:endParaRPr lang="en-US" sz="3600"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p:txBody>
          <a:bodyPr>
            <a:normAutofit/>
          </a:bodyPr>
          <a:lstStyle/>
          <a:p>
            <a:pPr marL="0" indent="0">
              <a:buNone/>
            </a:pPr>
            <a:r>
              <a:rPr lang="en-US" sz="1200" dirty="0">
                <a:latin typeface="Courier New" panose="02070309020205020404" pitchFamily="49" charset="0"/>
                <a:cs typeface="Courier New" panose="02070309020205020404" pitchFamily="49" charset="0"/>
              </a:rPr>
              <a:t>&lt;!DOCTYPE html&gt;</a:t>
            </a:r>
          </a:p>
          <a:p>
            <a:pPr marL="0" indent="0">
              <a:buNone/>
            </a:pPr>
            <a:r>
              <a:rPr lang="en-US" sz="1200" dirty="0">
                <a:latin typeface="Courier New" panose="02070309020205020404" pitchFamily="49" charset="0"/>
                <a:cs typeface="Courier New" panose="02070309020205020404" pitchFamily="49" charset="0"/>
              </a:rPr>
              <a:t>&lt;!-- document_head.html --&gt;</a:t>
            </a:r>
          </a:p>
          <a:p>
            <a:pPr marL="0" indent="0">
              <a:buNone/>
            </a:pPr>
            <a:r>
              <a:rPr lang="en-US" sz="1200" dirty="0">
                <a:latin typeface="Courier New" panose="02070309020205020404" pitchFamily="49" charset="0"/>
                <a:cs typeface="Courier New" panose="02070309020205020404" pitchFamily="49" charset="0"/>
              </a:rPr>
              <a:t>&lt;html lang="en"&gt;</a:t>
            </a:r>
          </a:p>
          <a:p>
            <a:pPr marL="0" indent="0">
              <a:buNone/>
            </a:pPr>
            <a:r>
              <a:rPr lang="en-US" sz="1200" dirty="0">
                <a:latin typeface="Courier New" panose="02070309020205020404" pitchFamily="49" charset="0"/>
                <a:cs typeface="Courier New" panose="02070309020205020404" pitchFamily="49" charset="0"/>
              </a:rPr>
              <a:t>  &lt;head&gt;</a:t>
            </a:r>
          </a:p>
          <a:p>
            <a:pPr marL="0" indent="0">
              <a:buNone/>
            </a:pPr>
            <a:r>
              <a:rPr lang="en-US" sz="1200" dirty="0">
                <a:latin typeface="Courier New" panose="02070309020205020404" pitchFamily="49" charset="0"/>
                <a:cs typeface="Courier New" panose="02070309020205020404" pitchFamily="49" charset="0"/>
              </a:rPr>
              <a:t>    &lt;meta charset="utf-8"&gt;</a:t>
            </a:r>
          </a:p>
          <a:p>
            <a:pPr marL="0" indent="0">
              <a:buNone/>
            </a:pPr>
            <a:r>
              <a:rPr lang="en-US" sz="1200" dirty="0">
                <a:latin typeface="Courier New" panose="02070309020205020404" pitchFamily="49" charset="0"/>
                <a:cs typeface="Courier New" panose="02070309020205020404" pitchFamily="49" charset="0"/>
              </a:rPr>
              <a:t>    </a:t>
            </a:r>
            <a:r>
              <a:rPr lang="en-US" sz="1200" dirty="0">
                <a:solidFill>
                  <a:srgbClr val="FF0000"/>
                </a:solidFill>
                <a:latin typeface="Courier New" panose="02070309020205020404" pitchFamily="49" charset="0"/>
                <a:cs typeface="Courier New" panose="02070309020205020404" pitchFamily="49" charset="0"/>
              </a:rPr>
              <a:t>&lt;meta name="viewport" content="width=device-width"&gt;</a:t>
            </a:r>
          </a:p>
          <a:p>
            <a:pPr marL="0" indent="0">
              <a:buNone/>
            </a:pPr>
            <a:r>
              <a:rPr lang="en-US" sz="1200" dirty="0">
                <a:latin typeface="Courier New" panose="02070309020205020404" pitchFamily="49" charset="0"/>
                <a:cs typeface="Courier New" panose="02070309020205020404" pitchFamily="49" charset="0"/>
              </a:rPr>
              <a:t>    &lt;base href="http://cs.smu.ca/webbook2e/ch04/nature3/"&gt;</a:t>
            </a:r>
          </a:p>
          <a:p>
            <a:pPr marL="0" indent="0">
              <a:buNone/>
            </a:pPr>
            <a:r>
              <a:rPr lang="en-US" sz="1200" dirty="0">
                <a:latin typeface="Courier New" panose="02070309020205020404" pitchFamily="49" charset="0"/>
                <a:cs typeface="Courier New" panose="02070309020205020404" pitchFamily="49" charset="0"/>
              </a:rPr>
              <a:t>    &lt;link rel="stylesheet" href="css/desktop.css"&gt;</a:t>
            </a:r>
          </a:p>
          <a:p>
            <a:pPr marL="0" indent="0">
              <a:buNone/>
            </a:pPr>
            <a:r>
              <a:rPr lang="en-US" sz="1200" dirty="0">
                <a:latin typeface="Courier New" panose="02070309020205020404" pitchFamily="49" charset="0"/>
                <a:cs typeface="Courier New" panose="02070309020205020404" pitchFamily="49" charset="0"/>
              </a:rPr>
              <a:t>    &lt;link rel="stylesheet" href="css/tablet.css"</a:t>
            </a:r>
          </a:p>
          <a:p>
            <a:pPr marL="0" indent="0">
              <a:buNone/>
            </a:pPr>
            <a:r>
              <a:rPr lang="en-US" sz="1200" dirty="0">
                <a:latin typeface="Courier New" panose="02070309020205020404" pitchFamily="49" charset="0"/>
                <a:cs typeface="Courier New" panose="02070309020205020404" pitchFamily="49" charset="0"/>
              </a:rPr>
              <a:t>          </a:t>
            </a:r>
            <a:r>
              <a:rPr lang="en-US" sz="1200" dirty="0">
                <a:solidFill>
                  <a:srgbClr val="FF0000"/>
                </a:solidFill>
                <a:latin typeface="Courier New" panose="02070309020205020404" pitchFamily="49" charset="0"/>
                <a:cs typeface="Courier New" panose="02070309020205020404" pitchFamily="49" charset="0"/>
              </a:rPr>
              <a:t>media="screen and (max-width: 900px)</a:t>
            </a:r>
            <a:r>
              <a:rPr lang="en-US" sz="1200" dirty="0">
                <a:latin typeface="Courier New" panose="02070309020205020404" pitchFamily="49" charset="0"/>
                <a:cs typeface="Courier New" panose="02070309020205020404" pitchFamily="49" charset="0"/>
              </a:rPr>
              <a:t>"&gt;</a:t>
            </a:r>
          </a:p>
          <a:p>
            <a:pPr marL="0" indent="0">
              <a:buNone/>
            </a:pPr>
            <a:r>
              <a:rPr lang="en-US" sz="1200" dirty="0">
                <a:latin typeface="Courier New" panose="02070309020205020404" pitchFamily="49" charset="0"/>
                <a:cs typeface="Courier New" panose="02070309020205020404" pitchFamily="49" charset="0"/>
              </a:rPr>
              <a:t>    &lt;title&gt;Nature's Source - Canada's largest specialty vitamin store&lt;/title&gt;</a:t>
            </a:r>
          </a:p>
          <a:p>
            <a:pPr marL="0" indent="0">
              <a:buNone/>
            </a:pP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&lt;/head&gt;</a:t>
            </a:r>
          </a:p>
          <a:p>
            <a:pPr marL="0" indent="0">
              <a:buNone/>
            </a:pPr>
            <a:endParaRPr lang="en-US" sz="1200" dirty="0">
              <a:latin typeface="Courier New" panose="02070309020205020404" pitchFamily="49" charset="0"/>
              <a:cs typeface="Courier New" panose="02070309020205020404" pitchFamily="49" charset="0"/>
            </a:endParaRPr>
          </a:p>
          <a:p>
            <a:r>
              <a:rPr lang="en-US" sz="1800" dirty="0" smtClean="0"/>
              <a:t>Note the new </a:t>
            </a:r>
            <a:r>
              <a:rPr lang="en-US" sz="1800" dirty="0" smtClean="0">
                <a:latin typeface="Courier New" panose="02070309020205020404" pitchFamily="49" charset="0"/>
                <a:cs typeface="Courier New" panose="02070309020205020404" pitchFamily="49" charset="0"/>
              </a:rPr>
              <a:t>meta</a:t>
            </a:r>
            <a:r>
              <a:rPr lang="en-US" sz="1800" dirty="0" smtClean="0"/>
              <a:t> element, which essentially says: “Use the device width when you come to this page.” This means the “tablet view” will be used immediately (without resizing) if you come to the page using (for example) an iPad.</a:t>
            </a:r>
          </a:p>
          <a:p>
            <a:r>
              <a:rPr lang="en-US" sz="1800" dirty="0" smtClean="0"/>
              <a:t>Note the new </a:t>
            </a:r>
            <a:r>
              <a:rPr lang="en-US" sz="1800" dirty="0" smtClean="0">
                <a:latin typeface="Courier New" panose="02070309020205020404" pitchFamily="49" charset="0"/>
                <a:cs typeface="Courier New" panose="02070309020205020404" pitchFamily="49" charset="0"/>
              </a:rPr>
              <a:t>media</a:t>
            </a:r>
            <a:r>
              <a:rPr lang="en-US" sz="1800" dirty="0" smtClean="0"/>
              <a:t> attribute for the </a:t>
            </a:r>
            <a:r>
              <a:rPr lang="en-US" sz="1800" dirty="0" smtClean="0">
                <a:latin typeface="Courier New" panose="02070309020205020404" pitchFamily="49" charset="0"/>
                <a:cs typeface="Courier New" panose="02070309020205020404" pitchFamily="49" charset="0"/>
              </a:rPr>
              <a:t>link</a:t>
            </a:r>
            <a:r>
              <a:rPr lang="en-US" sz="1800" dirty="0" smtClean="0"/>
              <a:t> element that references </a:t>
            </a:r>
            <a:r>
              <a:rPr lang="en-US" sz="1800" dirty="0" smtClean="0">
                <a:latin typeface="Courier New" panose="02070309020205020404" pitchFamily="49" charset="0"/>
                <a:cs typeface="Courier New" panose="02070309020205020404" pitchFamily="49" charset="0"/>
              </a:rPr>
              <a:t>tablet.css</a:t>
            </a:r>
            <a:r>
              <a:rPr lang="en-US" sz="1800" dirty="0" smtClean="0"/>
              <a:t>. This says: “Use </a:t>
            </a:r>
            <a:r>
              <a:rPr lang="en-US" sz="1800" dirty="0" smtClean="0">
                <a:latin typeface="Courier New" panose="02070309020205020404" pitchFamily="49" charset="0"/>
                <a:cs typeface="Courier New" panose="02070309020205020404" pitchFamily="49" charset="0"/>
              </a:rPr>
              <a:t>tablet.css</a:t>
            </a:r>
            <a:r>
              <a:rPr lang="en-US" sz="1800" dirty="0" smtClean="0"/>
              <a:t> when the width is less than 900px.”</a:t>
            </a:r>
            <a:endParaRPr lang="en-US" sz="1800"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77</a:t>
            </a:fld>
            <a:endParaRPr lang="en-US" dirty="0"/>
          </a:p>
        </p:txBody>
      </p:sp>
    </p:spTree>
    <p:extLst>
      <p:ext uri="{BB962C8B-B14F-4D97-AF65-F5344CB8AC3E}">
        <p14:creationId xmlns:p14="http://schemas.microsoft.com/office/powerpoint/2010/main" val="15281008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Display of </a:t>
            </a:r>
            <a:r>
              <a:rPr lang="en-US" sz="3100" dirty="0" smtClean="0">
                <a:latin typeface="Courier New" pitchFamily="49" charset="0"/>
                <a:cs typeface="Courier New" pitchFamily="49" charset="0"/>
              </a:rPr>
              <a:t>nature4/index.html</a:t>
            </a:r>
            <a:br>
              <a:rPr lang="en-US" sz="3100" dirty="0" smtClean="0">
                <a:latin typeface="Courier New" pitchFamily="49" charset="0"/>
                <a:cs typeface="Courier New" pitchFamily="49" charset="0"/>
              </a:rPr>
            </a:br>
            <a:r>
              <a:rPr lang="en-US" sz="2200" dirty="0" smtClean="0">
                <a:latin typeface="+mn-lt"/>
                <a:cs typeface="Courier New" pitchFamily="49" charset="0"/>
              </a:rPr>
              <a:t>(same as </a:t>
            </a:r>
            <a:r>
              <a:rPr lang="en-US" sz="2200" dirty="0" smtClean="0">
                <a:latin typeface="Courier New" panose="02070309020205020404" pitchFamily="49" charset="0"/>
                <a:cs typeface="Courier New" panose="02070309020205020404" pitchFamily="49" charset="0"/>
              </a:rPr>
              <a:t>nature3/index.html</a:t>
            </a:r>
            <a:r>
              <a:rPr lang="en-US" sz="2200" dirty="0" smtClean="0">
                <a:latin typeface="+mn-lt"/>
                <a:cs typeface="Courier New" pitchFamily="49" charset="0"/>
              </a:rPr>
              <a:t> except video replaces image)</a:t>
            </a:r>
            <a:endParaRPr lang="en-US" sz="2200" dirty="0">
              <a:latin typeface="+mn-lt"/>
              <a:cs typeface="Courier New" pitchFamily="49"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9080" y="1847913"/>
            <a:ext cx="6525839" cy="4030535"/>
          </a:xfrm>
        </p:spPr>
      </p:pic>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78</a:t>
            </a:fld>
            <a:endParaRPr lang="en-US" dirty="0"/>
          </a:p>
        </p:txBody>
      </p:sp>
    </p:spTree>
    <p:extLst>
      <p:ext uri="{BB962C8B-B14F-4D97-AF65-F5344CB8AC3E}">
        <p14:creationId xmlns:p14="http://schemas.microsoft.com/office/powerpoint/2010/main" val="3419349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Rule Terminology and Syntax</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a:t>
            </a:r>
            <a:r>
              <a:rPr lang="en-US" dirty="0" smtClean="0"/>
              <a:t> slightly more complex style rule:</a:t>
            </a:r>
            <a:br>
              <a:rPr lang="en-US" dirty="0" smtClean="0"/>
            </a:br>
            <a:r>
              <a:rPr lang="en-US" sz="2800" dirty="0" smtClean="0">
                <a:latin typeface="Courier New" pitchFamily="49" charset="0"/>
                <a:cs typeface="Courier New" pitchFamily="49" charset="0"/>
              </a:rPr>
              <a:t>h1 {color: blue; text-align: center;}</a:t>
            </a:r>
          </a:p>
          <a:p>
            <a:r>
              <a:rPr lang="en-US" dirty="0" smtClean="0">
                <a:latin typeface="Courier New" pitchFamily="49" charset="0"/>
                <a:cs typeface="Courier New" pitchFamily="49" charset="0"/>
              </a:rPr>
              <a:t>h1</a:t>
            </a:r>
            <a:r>
              <a:rPr lang="en-US" dirty="0" smtClean="0"/>
              <a:t> is called the </a:t>
            </a:r>
            <a:r>
              <a:rPr lang="en-US" i="1" dirty="0" smtClean="0"/>
              <a:t>selector</a:t>
            </a:r>
            <a:r>
              <a:rPr lang="en-US" dirty="0"/>
              <a:t>—</a:t>
            </a:r>
            <a:r>
              <a:rPr lang="en-US" dirty="0" smtClean="0"/>
              <a:t>it “selects” what is to be styled. So … any HTML element can be a CSS selector.</a:t>
            </a:r>
          </a:p>
          <a:p>
            <a:r>
              <a:rPr lang="en-US" dirty="0" smtClean="0"/>
              <a:t>The part enclosed by braces is the “style” part of the “style rule”.</a:t>
            </a:r>
          </a:p>
          <a:p>
            <a:r>
              <a:rPr lang="en-US" dirty="0" smtClean="0"/>
              <a:t>This style contains two </a:t>
            </a:r>
            <a:r>
              <a:rPr lang="en-US" i="1" dirty="0" smtClean="0"/>
              <a:t>declarations</a:t>
            </a:r>
            <a:r>
              <a:rPr lang="en-US" dirty="0" smtClean="0"/>
              <a:t>, each followed by a semicolon (technically a separator, so the last one is optional but using it is a “best practice”).</a:t>
            </a:r>
          </a:p>
          <a:p>
            <a:r>
              <a:rPr lang="en-US" dirty="0" smtClean="0"/>
              <a:t>Each declaration contains a </a:t>
            </a:r>
            <a:r>
              <a:rPr lang="en-US" i="1" dirty="0" smtClean="0"/>
              <a:t>property</a:t>
            </a:r>
            <a:r>
              <a:rPr lang="en-US" dirty="0" smtClean="0"/>
              <a:t> (</a:t>
            </a:r>
            <a:r>
              <a:rPr lang="en-US" dirty="0" smtClean="0">
                <a:latin typeface="Courier New" pitchFamily="49" charset="0"/>
                <a:cs typeface="Courier New" pitchFamily="49" charset="0"/>
              </a:rPr>
              <a:t>color</a:t>
            </a:r>
            <a:r>
              <a:rPr lang="en-US" dirty="0" smtClean="0"/>
              <a:t>, </a:t>
            </a:r>
            <a:r>
              <a:rPr lang="en-US" dirty="0">
                <a:latin typeface="Courier New" pitchFamily="49" charset="0"/>
                <a:cs typeface="Courier New" pitchFamily="49" charset="0"/>
              </a:rPr>
              <a:t>text-align</a:t>
            </a:r>
            <a:r>
              <a:rPr lang="en-US" dirty="0" smtClean="0"/>
              <a:t>) and, separated from it by a colon, its </a:t>
            </a:r>
            <a:r>
              <a:rPr lang="en-US" i="1" dirty="0" smtClean="0"/>
              <a:t>property value </a:t>
            </a:r>
            <a:r>
              <a:rPr lang="en-US" dirty="0" smtClean="0"/>
              <a:t>(</a:t>
            </a:r>
            <a:r>
              <a:rPr lang="en-US" dirty="0">
                <a:latin typeface="Courier New" pitchFamily="49" charset="0"/>
                <a:cs typeface="Courier New" pitchFamily="49" charset="0"/>
              </a:rPr>
              <a:t>blue</a:t>
            </a:r>
            <a:r>
              <a:rPr lang="en-US" dirty="0" smtClean="0"/>
              <a:t>, </a:t>
            </a:r>
            <a:r>
              <a:rPr lang="en-US" dirty="0">
                <a:latin typeface="Courier New" pitchFamily="49" charset="0"/>
                <a:cs typeface="Courier New" pitchFamily="49" charset="0"/>
              </a:rPr>
              <a:t>center</a:t>
            </a:r>
            <a:r>
              <a:rPr lang="en-US" dirty="0" smtClean="0"/>
              <a:t>).</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8</a:t>
            </a:fld>
            <a:endParaRPr lang="en-US" dirty="0"/>
          </a:p>
        </p:txBody>
      </p:sp>
    </p:spTree>
    <p:extLst>
      <p:ext uri="{BB962C8B-B14F-4D97-AF65-F5344CB8AC3E}">
        <p14:creationId xmlns:p14="http://schemas.microsoft.com/office/powerpoint/2010/main" val="365435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Rule Placement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Recommended is the </a:t>
            </a:r>
            <a:r>
              <a:rPr lang="en-US" i="1" dirty="0" smtClean="0"/>
              <a:t>external level</a:t>
            </a:r>
            <a:r>
              <a:rPr lang="en-US" dirty="0" smtClean="0"/>
              <a:t>—placing all your styles in a single external style sheet (or possibly more than one, if appropriate). Many HTML documents can then be “linked” to this single style sheet (great for maintenance).</a:t>
            </a:r>
          </a:p>
          <a:p>
            <a:r>
              <a:rPr lang="en-US" dirty="0" smtClean="0"/>
              <a:t>Also possible is the </a:t>
            </a:r>
            <a:r>
              <a:rPr lang="en-US" i="1" dirty="0" smtClean="0"/>
              <a:t>document level</a:t>
            </a:r>
            <a:r>
              <a:rPr lang="en-US" dirty="0" smtClean="0"/>
              <a:t>—placing styles in the head element of an HTML document using a </a:t>
            </a:r>
            <a:r>
              <a:rPr lang="en-US" dirty="0" smtClean="0">
                <a:latin typeface="Courier New" pitchFamily="49" charset="0"/>
                <a:cs typeface="Courier New" pitchFamily="49" charset="0"/>
              </a:rPr>
              <a:t>style</a:t>
            </a:r>
            <a:r>
              <a:rPr lang="en-US" i="1" dirty="0" smtClean="0"/>
              <a:t> element</a:t>
            </a:r>
            <a:r>
              <a:rPr lang="en-US" dirty="0" smtClean="0"/>
              <a:t>. These styles apply just to that document.</a:t>
            </a:r>
          </a:p>
          <a:p>
            <a:r>
              <a:rPr lang="en-US" dirty="0" smtClean="0"/>
              <a:t>Possible but not recommended is the </a:t>
            </a:r>
            <a:r>
              <a:rPr lang="en-US" i="1" dirty="0" smtClean="0"/>
              <a:t>inline level</a:t>
            </a:r>
            <a:r>
              <a:rPr lang="en-US" dirty="0" smtClean="0"/>
              <a:t>—placing styles right in an HTML element using the </a:t>
            </a:r>
            <a:r>
              <a:rPr lang="en-US" dirty="0" smtClean="0">
                <a:latin typeface="Courier New" pitchFamily="49" charset="0"/>
                <a:cs typeface="Courier New" pitchFamily="49" charset="0"/>
              </a:rPr>
              <a:t>style</a:t>
            </a:r>
            <a:r>
              <a:rPr lang="en-US" dirty="0" smtClean="0"/>
              <a:t> </a:t>
            </a:r>
            <a:r>
              <a:rPr lang="en-US" i="1" dirty="0" smtClean="0"/>
              <a:t>attribute</a:t>
            </a:r>
            <a:r>
              <a:rPr lang="en-US" dirty="0" smtClean="0"/>
              <a:t> of that element. These styles apply just to that element.</a:t>
            </a:r>
            <a:endParaRPr lang="en-US" dirty="0"/>
          </a:p>
        </p:txBody>
      </p:sp>
      <p:sp>
        <p:nvSpPr>
          <p:cNvPr id="4" name="Footer Placeholder 3"/>
          <p:cNvSpPr>
            <a:spLocks noGrp="1"/>
          </p:cNvSpPr>
          <p:nvPr>
            <p:ph type="ftr" sz="quarter" idx="11"/>
          </p:nvPr>
        </p:nvSpPr>
        <p:spPr/>
        <p:txBody>
          <a:bodyPr/>
          <a:lstStyle/>
          <a:p>
            <a:r>
              <a:rPr lang="en-US" dirty="0" smtClean="0"/>
              <a:t>Chapter 4: CSS for Content Presentation</a:t>
            </a:r>
            <a:endParaRPr lang="en-US" dirty="0"/>
          </a:p>
        </p:txBody>
      </p:sp>
      <p:sp>
        <p:nvSpPr>
          <p:cNvPr id="5" name="Slide Number Placeholder 4"/>
          <p:cNvSpPr>
            <a:spLocks noGrp="1"/>
          </p:cNvSpPr>
          <p:nvPr>
            <p:ph type="sldNum" sz="quarter" idx="12"/>
          </p:nvPr>
        </p:nvSpPr>
        <p:spPr/>
        <p:txBody>
          <a:bodyPr/>
          <a:lstStyle/>
          <a:p>
            <a:fld id="{F4AE8506-10EF-40D9-BC66-326310599082}" type="slidenum">
              <a:rPr lang="en-US" smtClean="0"/>
              <a:t>9</a:t>
            </a:fld>
            <a:endParaRPr lang="en-US" dirty="0"/>
          </a:p>
        </p:txBody>
      </p:sp>
    </p:spTree>
    <p:extLst>
      <p:ext uri="{BB962C8B-B14F-4D97-AF65-F5344CB8AC3E}">
        <p14:creationId xmlns:p14="http://schemas.microsoft.com/office/powerpoint/2010/main" val="4063381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14237</TotalTime>
  <Words>6469</Words>
  <Application>Microsoft Office PowerPoint</Application>
  <PresentationFormat>On-screen Show (4:3)</PresentationFormat>
  <Paragraphs>901</Paragraphs>
  <Slides>78</Slides>
  <Notes>3</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CSS for Content Presentation</vt:lpstr>
      <vt:lpstr>Overview and Objectives (part 1 of 2)</vt:lpstr>
      <vt:lpstr>Overview and Objectives (part 2 of 2)</vt:lpstr>
      <vt:lpstr>What is CSS?</vt:lpstr>
      <vt:lpstr>Summary of CSS Versions</vt:lpstr>
      <vt:lpstr>Style Sheets and Style Rules</vt:lpstr>
      <vt:lpstr>Examples of Simple Style Rules</vt:lpstr>
      <vt:lpstr>Style Rule Terminology and Syntax</vt:lpstr>
      <vt:lpstr>Style Rule Placement</vt:lpstr>
      <vt:lpstr>Connecting an HTML Document with a CSS Style Sheet File</vt:lpstr>
      <vt:lpstr>An HTML File with a Link to a CSS File: simple.html (same content as second.html from Chapter 3)</vt:lpstr>
      <vt:lpstr>A Simple CSS Style File: simple.css</vt:lpstr>
      <vt:lpstr>The Result: Browser Display of simple.html Linked to simple.css</vt:lpstr>
      <vt:lpstr>More Style Rule Syntax Examples</vt:lpstr>
      <vt:lpstr>Generic Font Families</vt:lpstr>
      <vt:lpstr>Property Value Categories: Measurement Units</vt:lpstr>
      <vt:lpstr>Property Value Categories: Measurement Keywords</vt:lpstr>
      <vt:lpstr>Property Value Categories: Specifying Colors as Hex Values</vt:lpstr>
      <vt:lpstr>Property Value Categories: Long-Form and Short-Form Hex Values</vt:lpstr>
      <vt:lpstr>Property Value Categories: Specifying Colors Using rgb(•, •, •)</vt:lpstr>
      <vt:lpstr>Property Value Categories: Specifying Colors with Keywords</vt:lpstr>
      <vt:lpstr>Color Groupings: The 16 Standard CSS Colors</vt:lpstr>
      <vt:lpstr>Color Groupings: The Web-Safe Palette</vt:lpstr>
      <vt:lpstr>Our CSS Style Sheet Structure, Comments, and Formatting Illustrated: mystyles.css</vt:lpstr>
      <vt:lpstr>Browser Display of mystyles.html Linked to mystyles.css</vt:lpstr>
      <vt:lpstr>General Usage Guidelines for CSS Property Values</vt:lpstr>
      <vt:lpstr>Some Things We Can’t Do (Easily) (Yet)</vt:lpstr>
      <vt:lpstr>The Legacy HTML Grouping Elements: div and span</vt:lpstr>
      <vt:lpstr>Two Useful HTML Attributes: class and id</vt:lpstr>
      <vt:lpstr>New HTML5 Semantic Elements vs. div</vt:lpstr>
      <vt:lpstr>A Generic CSS Class Selector</vt:lpstr>
      <vt:lpstr>A Restricted CSS Class Selector</vt:lpstr>
      <vt:lpstr>The CSS id Selector</vt:lpstr>
      <vt:lpstr>Our Capitalization Conventions</vt:lpstr>
      <vt:lpstr>CSS Inheritance</vt:lpstr>
      <vt:lpstr>The Cascade in CSS</vt:lpstr>
      <vt:lpstr>Browser Display of myclasses.html</vt:lpstr>
      <vt:lpstr>Markup from myclasses.html</vt:lpstr>
      <vt:lpstr>CSS from myclasses.css (1 of 2)</vt:lpstr>
      <vt:lpstr>CSS from myclasses.css (2 of 2)</vt:lpstr>
      <vt:lpstr>Validating Your CSS</vt:lpstr>
      <vt:lpstr>Validating myclasses.css </vt:lpstr>
      <vt:lpstr>Validation Report for myclasses.css </vt:lpstr>
      <vt:lpstr>The CSS Box Model</vt:lpstr>
      <vt:lpstr>A Diagram of the CSS Box Model</vt:lpstr>
      <vt:lpstr>Three Nested Boxes Display of boxmodel.html</vt:lpstr>
      <vt:lpstr>Three Nested Boxes Markup from boxmodel.html</vt:lpstr>
      <vt:lpstr>Three Nested Boxes CSS from boxmodel.css</vt:lpstr>
      <vt:lpstr>Padding and Margin Shorthand Styles</vt:lpstr>
      <vt:lpstr>Border and Font Shorthand Styles</vt:lpstr>
      <vt:lpstr>Using New HTML5 Semantic Elements for Structure</vt:lpstr>
      <vt:lpstr>The div Element Is Still Useful</vt:lpstr>
      <vt:lpstr>Using CSS for Page Layout Positioning with the CSS float and clear Properties</vt:lpstr>
      <vt:lpstr>Simple Page Layout Illustrated Display of float.html</vt:lpstr>
      <vt:lpstr>Simple Page Layout Illustrated Markup from float.html</vt:lpstr>
      <vt:lpstr>Simple Page Layout Illustrated CSS from float.css</vt:lpstr>
      <vt:lpstr>Simple Page Layout Illustrated Display of floatHTML5.html</vt:lpstr>
      <vt:lpstr>Simple Page Layout Illustrated Markup from floatHTML5.html</vt:lpstr>
      <vt:lpstr>Simple Page Layout Illustrated CSS from floatHTML5.css</vt:lpstr>
      <vt:lpstr>Other Positioning Properties</vt:lpstr>
      <vt:lpstr>CSS Reset (1 of 2)</vt:lpstr>
      <vt:lpstr>CSS Reset (2 of 2)</vt:lpstr>
      <vt:lpstr>A Simple Home Page Styled with CSS Display of nature1/index.html</vt:lpstr>
      <vt:lpstr>A Simple Home Page Styled with CSS: Markup from nature1/index.html</vt:lpstr>
      <vt:lpstr>Style Rules for the Simple Home Page: CSS from nature1/css/default.css (1 of 2)</vt:lpstr>
      <vt:lpstr>Style Rules for the Simple Home Page: CSS from nature1/css/default.css (2 of 2)</vt:lpstr>
      <vt:lpstr>Some Good Advice for What Follows</vt:lpstr>
      <vt:lpstr>Preamble for the Remaining Slides</vt:lpstr>
      <vt:lpstr>Display of nature2/index.html (note CSS-styled main menu and footer)</vt:lpstr>
      <vt:lpstr>Display of nature3/index.html (note re-designed menu and footer, and black border with rounded corners) (this is the “desktop view”)</vt:lpstr>
      <vt:lpstr>Display of nature3/pages/estore.html (“desktop view” of a page with no sub-menu links)</vt:lpstr>
      <vt:lpstr>Display of nature3/pages/products.html (“desktop view” of a page with several sub-menu links)</vt:lpstr>
      <vt:lpstr>Display of nature3/index.html (this is the “tablet view”)</vt:lpstr>
      <vt:lpstr>Display of nature3/pages/estore.html (“tablet view” of a page with no sub-menu links)</vt:lpstr>
      <vt:lpstr>Display of nature3/pages/products.html (“tablet view” of a page with several sub-menu links)</vt:lpstr>
      <vt:lpstr>Responsive Design</vt:lpstr>
      <vt:lpstr>Media Queries ch04/nature3/document_head.html</vt:lpstr>
      <vt:lpstr>Display of nature4/index.html (same as nature3/index.html except video replaces image)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CSS for Content Presentation</dc:title>
  <dc:creator>Porter Scobey</dc:creator>
  <cp:lastModifiedBy>Porter Scobey</cp:lastModifiedBy>
  <cp:revision>267</cp:revision>
  <cp:lastPrinted>2015-10-07T23:17:00Z</cp:lastPrinted>
  <dcterms:created xsi:type="dcterms:W3CDTF">2012-01-17T20:38:02Z</dcterms:created>
  <dcterms:modified xsi:type="dcterms:W3CDTF">2016-04-15T19:53:48Z</dcterms:modified>
</cp:coreProperties>
</file>