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handoutMasterIdLst>
    <p:handoutMasterId r:id="rId52"/>
  </p:handoutMasterIdLst>
  <p:sldIdLst>
    <p:sldId id="256" r:id="rId2"/>
    <p:sldId id="297" r:id="rId3"/>
    <p:sldId id="257" r:id="rId4"/>
    <p:sldId id="258" r:id="rId5"/>
    <p:sldId id="259" r:id="rId6"/>
    <p:sldId id="260" r:id="rId7"/>
    <p:sldId id="261" r:id="rId8"/>
    <p:sldId id="271" r:id="rId9"/>
    <p:sldId id="264" r:id="rId10"/>
    <p:sldId id="265" r:id="rId11"/>
    <p:sldId id="262" r:id="rId12"/>
    <p:sldId id="263" r:id="rId13"/>
    <p:sldId id="292" r:id="rId14"/>
    <p:sldId id="293" r:id="rId15"/>
    <p:sldId id="298" r:id="rId16"/>
    <p:sldId id="299" r:id="rId17"/>
    <p:sldId id="300" r:id="rId18"/>
    <p:sldId id="301" r:id="rId19"/>
    <p:sldId id="302" r:id="rId20"/>
    <p:sldId id="303" r:id="rId21"/>
    <p:sldId id="304" r:id="rId22"/>
    <p:sldId id="305" r:id="rId23"/>
    <p:sldId id="306" r:id="rId24"/>
    <p:sldId id="272" r:id="rId25"/>
    <p:sldId id="296" r:id="rId26"/>
    <p:sldId id="273" r:id="rId27"/>
    <p:sldId id="274" r:id="rId28"/>
    <p:sldId id="275" r:id="rId29"/>
    <p:sldId id="276" r:id="rId30"/>
    <p:sldId id="279" r:id="rId31"/>
    <p:sldId id="311" r:id="rId32"/>
    <p:sldId id="277" r:id="rId33"/>
    <p:sldId id="278" r:id="rId34"/>
    <p:sldId id="280" r:id="rId35"/>
    <p:sldId id="281" r:id="rId36"/>
    <p:sldId id="312" r:id="rId37"/>
    <p:sldId id="313" r:id="rId38"/>
    <p:sldId id="314" r:id="rId39"/>
    <p:sldId id="282" r:id="rId40"/>
    <p:sldId id="283" r:id="rId41"/>
    <p:sldId id="284" r:id="rId42"/>
    <p:sldId id="285" r:id="rId43"/>
    <p:sldId id="308" r:id="rId44"/>
    <p:sldId id="307" r:id="rId45"/>
    <p:sldId id="309" r:id="rId46"/>
    <p:sldId id="310" r:id="rId47"/>
    <p:sldId id="315" r:id="rId48"/>
    <p:sldId id="316" r:id="rId49"/>
    <p:sldId id="317" r:id="rId5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5" autoAdjust="0"/>
    <p:restoredTop sz="94737" autoAdjust="0"/>
  </p:normalViewPr>
  <p:slideViewPr>
    <p:cSldViewPr>
      <p:cViewPr varScale="1">
        <p:scale>
          <a:sx n="66" d="100"/>
          <a:sy n="66" d="100"/>
        </p:scale>
        <p:origin x="1280" y="40"/>
      </p:cViewPr>
      <p:guideLst>
        <p:guide orient="horz" pos="2160"/>
        <p:guide pos="2880"/>
      </p:guideLst>
    </p:cSldViewPr>
  </p:slideViewPr>
  <p:outlineViewPr>
    <p:cViewPr>
      <p:scale>
        <a:sx n="33" d="100"/>
        <a:sy n="33" d="100"/>
      </p:scale>
      <p:origin x="0" y="9043"/>
    </p:cViewPr>
  </p:outlineViewPr>
  <p:notesTextViewPr>
    <p:cViewPr>
      <p:scale>
        <a:sx n="1" d="1"/>
        <a:sy n="1" d="1"/>
      </p:scale>
      <p:origin x="0" y="0"/>
    </p:cViewPr>
  </p:notesTextViewPr>
  <p:sorterViewPr>
    <p:cViewPr>
      <p:scale>
        <a:sx n="100" d="100"/>
        <a:sy n="100" d="100"/>
      </p:scale>
      <p:origin x="0" y="5126"/>
    </p:cViewPr>
  </p:sorterViewPr>
  <p:notesViewPr>
    <p:cSldViewPr>
      <p:cViewPr varScale="1">
        <p:scale>
          <a:sx n="66" d="100"/>
          <a:sy n="66" d="100"/>
        </p:scale>
        <p:origin x="-3139" y="-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0939" y="0"/>
            <a:ext cx="3037840" cy="464820"/>
          </a:xfrm>
          <a:prstGeom prst="rect">
            <a:avLst/>
          </a:prstGeom>
        </p:spPr>
        <p:txBody>
          <a:bodyPr vert="horz" lIns="91427" tIns="45713" rIns="91427" bIns="45713" rtlCol="0"/>
          <a:lstStyle>
            <a:lvl1pPr algn="r">
              <a:defRPr sz="1200"/>
            </a:lvl1pPr>
          </a:lstStyle>
          <a:p>
            <a:fld id="{5A91902A-AE0B-4D3C-B2F3-8705E41C14AE}" type="datetimeFigureOut">
              <a:rPr lang="en-US" smtClean="0"/>
              <a:t>9/23/2016</a:t>
            </a:fld>
            <a:endParaRPr lang="en-US" dirty="0"/>
          </a:p>
        </p:txBody>
      </p:sp>
      <p:sp>
        <p:nvSpPr>
          <p:cNvPr id="5" name="Slide Number Placeholder 4"/>
          <p:cNvSpPr>
            <a:spLocks noGrp="1"/>
          </p:cNvSpPr>
          <p:nvPr>
            <p:ph type="sldNum" sz="quarter" idx="3"/>
          </p:nvPr>
        </p:nvSpPr>
        <p:spPr>
          <a:xfrm>
            <a:off x="3970939" y="8829968"/>
            <a:ext cx="3037840" cy="464820"/>
          </a:xfrm>
          <a:prstGeom prst="rect">
            <a:avLst/>
          </a:prstGeom>
        </p:spPr>
        <p:txBody>
          <a:bodyPr vert="horz" lIns="91427" tIns="45713" rIns="91427" bIns="45713" rtlCol="0" anchor="b"/>
          <a:lstStyle>
            <a:lvl1pPr algn="r">
              <a:defRPr sz="1200"/>
            </a:lvl1pPr>
          </a:lstStyle>
          <a:p>
            <a:fld id="{E97234CE-47E9-4537-805F-EB9706F2ABB1}" type="slidenum">
              <a:rPr lang="en-US" smtClean="0"/>
              <a:t>‹#›</a:t>
            </a:fld>
            <a:endParaRPr lang="en-US" dirty="0"/>
          </a:p>
        </p:txBody>
      </p:sp>
      <p:sp>
        <p:nvSpPr>
          <p:cNvPr id="6" name="Footer Placeholder 5"/>
          <p:cNvSpPr>
            <a:spLocks noGrp="1"/>
          </p:cNvSpPr>
          <p:nvPr>
            <p:ph type="ftr" sz="quarter" idx="2"/>
          </p:nvPr>
        </p:nvSpPr>
        <p:spPr>
          <a:xfrm>
            <a:off x="0" y="8829676"/>
            <a:ext cx="3037840" cy="465138"/>
          </a:xfrm>
          <a:prstGeom prst="rect">
            <a:avLst/>
          </a:prstGeom>
        </p:spPr>
        <p:txBody>
          <a:bodyPr vert="horz" lIns="91427" tIns="45713" rIns="91427" bIns="45713" rtlCol="0" anchor="b"/>
          <a:lstStyle>
            <a:lvl1pPr algn="l">
              <a:defRPr sz="1200"/>
            </a:lvl1pPr>
          </a:lstStyle>
          <a:p>
            <a:endParaRPr lang="en-US" dirty="0"/>
          </a:p>
        </p:txBody>
      </p:sp>
      <p:sp>
        <p:nvSpPr>
          <p:cNvPr id="7" name="Header Placeholder 6"/>
          <p:cNvSpPr>
            <a:spLocks noGrp="1"/>
          </p:cNvSpPr>
          <p:nvPr>
            <p:ph type="hdr" sz="quarter"/>
          </p:nvPr>
        </p:nvSpPr>
        <p:spPr>
          <a:xfrm>
            <a:off x="0" y="0"/>
            <a:ext cx="3037840" cy="465138"/>
          </a:xfrm>
          <a:prstGeom prst="rect">
            <a:avLst/>
          </a:prstGeom>
        </p:spPr>
        <p:txBody>
          <a:bodyPr vert="horz" lIns="91427" tIns="45713" rIns="91427" bIns="45713" rtlCol="0"/>
          <a:lstStyle>
            <a:lvl1pPr algn="l">
              <a:defRPr sz="1200"/>
            </a:lvl1pPr>
          </a:lstStyle>
          <a:p>
            <a:r>
              <a:rPr lang="en-US" dirty="0" smtClean="0"/>
              <a:t>Chapter 3: HTML for Content Structure</a:t>
            </a:r>
            <a:endParaRPr lang="en-US" dirty="0"/>
          </a:p>
        </p:txBody>
      </p:sp>
    </p:spTree>
    <p:extLst>
      <p:ext uri="{BB962C8B-B14F-4D97-AF65-F5344CB8AC3E}">
        <p14:creationId xmlns:p14="http://schemas.microsoft.com/office/powerpoint/2010/main" val="335196677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27" tIns="45713" rIns="91427" bIns="45713" rtlCol="0"/>
          <a:lstStyle>
            <a:lvl1pPr algn="l">
              <a:defRPr sz="1200"/>
            </a:lvl1pPr>
          </a:lstStyle>
          <a:p>
            <a:r>
              <a:rPr lang="en-US" dirty="0" smtClean="0"/>
              <a:t>Chapter 3: HTML for Content Structure</a:t>
            </a:r>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1427" tIns="45713" rIns="91427" bIns="45713" rtlCol="0"/>
          <a:lstStyle>
            <a:lvl1pPr algn="r">
              <a:defRPr sz="1200"/>
            </a:lvl1pPr>
          </a:lstStyle>
          <a:p>
            <a:fld id="{C4A8A2E2-451F-4C0F-AF0B-348957E4FAFF}" type="datetimeFigureOut">
              <a:rPr lang="en-US" smtClean="0"/>
              <a:t>9/23/2016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27" tIns="45713" rIns="91427" bIns="45713"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427" tIns="45713" rIns="91427" bIns="4571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4820"/>
          </a:xfrm>
          <a:prstGeom prst="rect">
            <a:avLst/>
          </a:prstGeom>
        </p:spPr>
        <p:txBody>
          <a:bodyPr vert="horz" lIns="91427" tIns="45713" rIns="91427" bIns="4571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1427" tIns="45713" rIns="91427" bIns="45713" rtlCol="0" anchor="b"/>
          <a:lstStyle>
            <a:lvl1pPr algn="r">
              <a:defRPr sz="1200"/>
            </a:lvl1pPr>
          </a:lstStyle>
          <a:p>
            <a:fld id="{2BDDAF0C-0D6F-4591-9A53-9A5DF7599FBA}" type="slidenum">
              <a:rPr lang="en-US" smtClean="0"/>
              <a:t>‹#›</a:t>
            </a:fld>
            <a:endParaRPr lang="en-US" dirty="0"/>
          </a:p>
        </p:txBody>
      </p:sp>
    </p:spTree>
    <p:extLst>
      <p:ext uri="{BB962C8B-B14F-4D97-AF65-F5344CB8AC3E}">
        <p14:creationId xmlns:p14="http://schemas.microsoft.com/office/powerpoint/2010/main" val="344890942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Chapter 3: HTML for Content Structure</a:t>
            </a:r>
            <a:endParaRPr lang="en-US" dirty="0"/>
          </a:p>
        </p:txBody>
      </p:sp>
      <p:sp>
        <p:nvSpPr>
          <p:cNvPr id="5" name="Slide Number Placeholder 4"/>
          <p:cNvSpPr>
            <a:spLocks noGrp="1"/>
          </p:cNvSpPr>
          <p:nvPr>
            <p:ph type="sldNum" sz="quarter" idx="11"/>
          </p:nvPr>
        </p:nvSpPr>
        <p:spPr/>
        <p:txBody>
          <a:bodyPr/>
          <a:lstStyle/>
          <a:p>
            <a:fld id="{2BDDAF0C-0D6F-4591-9A53-9A5DF7599FBA}" type="slidenum">
              <a:rPr lang="en-US" smtClean="0"/>
              <a:t>1</a:t>
            </a:fld>
            <a:endParaRPr lang="en-US" dirty="0"/>
          </a:p>
        </p:txBody>
      </p:sp>
    </p:spTree>
    <p:extLst>
      <p:ext uri="{BB962C8B-B14F-4D97-AF65-F5344CB8AC3E}">
        <p14:creationId xmlns:p14="http://schemas.microsoft.com/office/powerpoint/2010/main" val="139758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DAF0C-0D6F-4591-9A53-9A5DF7599FBA}" type="slidenum">
              <a:rPr lang="en-US" smtClean="0"/>
              <a:t>8</a:t>
            </a:fld>
            <a:endParaRPr lang="en-US" dirty="0"/>
          </a:p>
        </p:txBody>
      </p:sp>
      <p:sp>
        <p:nvSpPr>
          <p:cNvPr id="5" name="Header Placeholder 4"/>
          <p:cNvSpPr>
            <a:spLocks noGrp="1"/>
          </p:cNvSpPr>
          <p:nvPr>
            <p:ph type="hdr" sz="quarter" idx="11"/>
          </p:nvPr>
        </p:nvSpPr>
        <p:spPr/>
        <p:txBody>
          <a:bodyPr/>
          <a:lstStyle/>
          <a:p>
            <a:r>
              <a:rPr lang="en-US" dirty="0" smtClean="0"/>
              <a:t>Chapter 3: HTML for Content Structure</a:t>
            </a:r>
            <a:endParaRPr lang="en-US" dirty="0"/>
          </a:p>
        </p:txBody>
      </p:sp>
    </p:spTree>
    <p:extLst>
      <p:ext uri="{BB962C8B-B14F-4D97-AF65-F5344CB8AC3E}">
        <p14:creationId xmlns:p14="http://schemas.microsoft.com/office/powerpoint/2010/main" val="1656368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DAF0C-0D6F-4591-9A53-9A5DF7599FBA}" type="slidenum">
              <a:rPr lang="en-US" smtClean="0"/>
              <a:t>9</a:t>
            </a:fld>
            <a:endParaRPr lang="en-US" dirty="0"/>
          </a:p>
        </p:txBody>
      </p:sp>
      <p:sp>
        <p:nvSpPr>
          <p:cNvPr id="5" name="Header Placeholder 4"/>
          <p:cNvSpPr>
            <a:spLocks noGrp="1"/>
          </p:cNvSpPr>
          <p:nvPr>
            <p:ph type="hdr" sz="quarter" idx="11"/>
          </p:nvPr>
        </p:nvSpPr>
        <p:spPr/>
        <p:txBody>
          <a:bodyPr/>
          <a:lstStyle/>
          <a:p>
            <a:r>
              <a:rPr lang="en-US" dirty="0" smtClean="0"/>
              <a:t>Chapter 3: HTML for Content Structure</a:t>
            </a:r>
            <a:endParaRPr lang="en-US" dirty="0"/>
          </a:p>
        </p:txBody>
      </p:sp>
    </p:spTree>
    <p:extLst>
      <p:ext uri="{BB962C8B-B14F-4D97-AF65-F5344CB8AC3E}">
        <p14:creationId xmlns:p14="http://schemas.microsoft.com/office/powerpoint/2010/main" val="1795094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F990E5-E040-49D0-A2AC-2163E8DFEB05}" type="datetime1">
              <a:rPr lang="en-US" smtClean="0"/>
              <a:t>9/23/2016</a:t>
            </a:fld>
            <a:endParaRPr lang="en-US" dirty="0"/>
          </a:p>
        </p:txBody>
      </p:sp>
      <p:sp>
        <p:nvSpPr>
          <p:cNvPr id="5" name="Footer Placeholder 4"/>
          <p:cNvSpPr>
            <a:spLocks noGrp="1"/>
          </p:cNvSpPr>
          <p:nvPr>
            <p:ph type="ftr" sz="quarter" idx="11"/>
          </p:nvPr>
        </p:nvSpPr>
        <p:spPr/>
        <p:txBody>
          <a:bodyPr/>
          <a:lstStyle/>
          <a:p>
            <a:r>
              <a:rPr lang="en-US" dirty="0" smtClean="0"/>
              <a:t>Chapter 3: HTML for Content Structure</a:t>
            </a:r>
            <a:endParaRPr lang="en-US" dirty="0"/>
          </a:p>
        </p:txBody>
      </p:sp>
      <p:sp>
        <p:nvSpPr>
          <p:cNvPr id="6" name="Slide Number Placeholder 5"/>
          <p:cNvSpPr>
            <a:spLocks noGrp="1"/>
          </p:cNvSpPr>
          <p:nvPr>
            <p:ph type="sldNum" sz="quarter" idx="12"/>
          </p:nvPr>
        </p:nvSpPr>
        <p:spPr/>
        <p:txBody>
          <a:bodyPr/>
          <a:lstStyle/>
          <a:p>
            <a:fld id="{2596D5C0-7E4C-40D4-91EC-1A0612F542C7}" type="slidenum">
              <a:rPr lang="en-US" smtClean="0"/>
              <a:t>‹#›</a:t>
            </a:fld>
            <a:endParaRPr lang="en-US" dirty="0"/>
          </a:p>
        </p:txBody>
      </p:sp>
    </p:spTree>
    <p:extLst>
      <p:ext uri="{BB962C8B-B14F-4D97-AF65-F5344CB8AC3E}">
        <p14:creationId xmlns:p14="http://schemas.microsoft.com/office/powerpoint/2010/main" val="3107442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68E5B5-D54C-4977-A790-567303160EB1}" type="datetime1">
              <a:rPr lang="en-US" smtClean="0"/>
              <a:t>9/23/2016</a:t>
            </a:fld>
            <a:endParaRPr lang="en-US" dirty="0"/>
          </a:p>
        </p:txBody>
      </p:sp>
      <p:sp>
        <p:nvSpPr>
          <p:cNvPr id="5" name="Footer Placeholder 4"/>
          <p:cNvSpPr>
            <a:spLocks noGrp="1"/>
          </p:cNvSpPr>
          <p:nvPr>
            <p:ph type="ftr" sz="quarter" idx="11"/>
          </p:nvPr>
        </p:nvSpPr>
        <p:spPr/>
        <p:txBody>
          <a:bodyPr/>
          <a:lstStyle/>
          <a:p>
            <a:r>
              <a:rPr lang="en-US" dirty="0" smtClean="0"/>
              <a:t>Chapter 3: HTML for Content Structure</a:t>
            </a:r>
            <a:endParaRPr lang="en-US" dirty="0"/>
          </a:p>
        </p:txBody>
      </p:sp>
      <p:sp>
        <p:nvSpPr>
          <p:cNvPr id="6" name="Slide Number Placeholder 5"/>
          <p:cNvSpPr>
            <a:spLocks noGrp="1"/>
          </p:cNvSpPr>
          <p:nvPr>
            <p:ph type="sldNum" sz="quarter" idx="12"/>
          </p:nvPr>
        </p:nvSpPr>
        <p:spPr/>
        <p:txBody>
          <a:bodyPr/>
          <a:lstStyle/>
          <a:p>
            <a:fld id="{2596D5C0-7E4C-40D4-91EC-1A0612F542C7}" type="slidenum">
              <a:rPr lang="en-US" smtClean="0"/>
              <a:t>‹#›</a:t>
            </a:fld>
            <a:endParaRPr lang="en-US" dirty="0"/>
          </a:p>
        </p:txBody>
      </p:sp>
    </p:spTree>
    <p:extLst>
      <p:ext uri="{BB962C8B-B14F-4D97-AF65-F5344CB8AC3E}">
        <p14:creationId xmlns:p14="http://schemas.microsoft.com/office/powerpoint/2010/main" val="1636380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A483D1-96E0-4CC9-AD17-D360A8F987C5}" type="datetime1">
              <a:rPr lang="en-US" smtClean="0"/>
              <a:t>9/23/2016</a:t>
            </a:fld>
            <a:endParaRPr lang="en-US" dirty="0"/>
          </a:p>
        </p:txBody>
      </p:sp>
      <p:sp>
        <p:nvSpPr>
          <p:cNvPr id="5" name="Footer Placeholder 4"/>
          <p:cNvSpPr>
            <a:spLocks noGrp="1"/>
          </p:cNvSpPr>
          <p:nvPr>
            <p:ph type="ftr" sz="quarter" idx="11"/>
          </p:nvPr>
        </p:nvSpPr>
        <p:spPr/>
        <p:txBody>
          <a:bodyPr/>
          <a:lstStyle/>
          <a:p>
            <a:r>
              <a:rPr lang="en-US" dirty="0" smtClean="0"/>
              <a:t>Chapter 3: HTML for Content Structure</a:t>
            </a:r>
            <a:endParaRPr lang="en-US" dirty="0"/>
          </a:p>
        </p:txBody>
      </p:sp>
      <p:sp>
        <p:nvSpPr>
          <p:cNvPr id="6" name="Slide Number Placeholder 5"/>
          <p:cNvSpPr>
            <a:spLocks noGrp="1"/>
          </p:cNvSpPr>
          <p:nvPr>
            <p:ph type="sldNum" sz="quarter" idx="12"/>
          </p:nvPr>
        </p:nvSpPr>
        <p:spPr/>
        <p:txBody>
          <a:bodyPr/>
          <a:lstStyle/>
          <a:p>
            <a:fld id="{2596D5C0-7E4C-40D4-91EC-1A0612F542C7}" type="slidenum">
              <a:rPr lang="en-US" smtClean="0"/>
              <a:t>‹#›</a:t>
            </a:fld>
            <a:endParaRPr lang="en-US" dirty="0"/>
          </a:p>
        </p:txBody>
      </p:sp>
    </p:spTree>
    <p:extLst>
      <p:ext uri="{BB962C8B-B14F-4D97-AF65-F5344CB8AC3E}">
        <p14:creationId xmlns:p14="http://schemas.microsoft.com/office/powerpoint/2010/main" val="1050623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888E10-1F99-4120-8A8C-CD266FCD0659}" type="datetime1">
              <a:rPr lang="en-US" smtClean="0"/>
              <a:t>9/23/2016</a:t>
            </a:fld>
            <a:endParaRPr lang="en-US" dirty="0"/>
          </a:p>
        </p:txBody>
      </p:sp>
      <p:sp>
        <p:nvSpPr>
          <p:cNvPr id="5" name="Footer Placeholder 4"/>
          <p:cNvSpPr>
            <a:spLocks noGrp="1"/>
          </p:cNvSpPr>
          <p:nvPr>
            <p:ph type="ftr" sz="quarter" idx="11"/>
          </p:nvPr>
        </p:nvSpPr>
        <p:spPr/>
        <p:txBody>
          <a:bodyPr/>
          <a:lstStyle/>
          <a:p>
            <a:r>
              <a:rPr lang="en-US" dirty="0" smtClean="0"/>
              <a:t>Chapter 3: HTML for Content Structure</a:t>
            </a:r>
            <a:endParaRPr lang="en-US" dirty="0"/>
          </a:p>
        </p:txBody>
      </p:sp>
      <p:sp>
        <p:nvSpPr>
          <p:cNvPr id="6" name="Slide Number Placeholder 5"/>
          <p:cNvSpPr>
            <a:spLocks noGrp="1"/>
          </p:cNvSpPr>
          <p:nvPr>
            <p:ph type="sldNum" sz="quarter" idx="12"/>
          </p:nvPr>
        </p:nvSpPr>
        <p:spPr/>
        <p:txBody>
          <a:bodyPr/>
          <a:lstStyle/>
          <a:p>
            <a:fld id="{2596D5C0-7E4C-40D4-91EC-1A0612F542C7}" type="slidenum">
              <a:rPr lang="en-US" smtClean="0"/>
              <a:t>‹#›</a:t>
            </a:fld>
            <a:endParaRPr lang="en-US" dirty="0"/>
          </a:p>
        </p:txBody>
      </p:sp>
    </p:spTree>
    <p:extLst>
      <p:ext uri="{BB962C8B-B14F-4D97-AF65-F5344CB8AC3E}">
        <p14:creationId xmlns:p14="http://schemas.microsoft.com/office/powerpoint/2010/main" val="13436025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E57F4C-236A-4359-9830-0196C8D9AFF9}" type="datetime1">
              <a:rPr lang="en-US" smtClean="0"/>
              <a:t>9/23/2016</a:t>
            </a:fld>
            <a:endParaRPr lang="en-US" dirty="0"/>
          </a:p>
        </p:txBody>
      </p:sp>
      <p:sp>
        <p:nvSpPr>
          <p:cNvPr id="5" name="Footer Placeholder 4"/>
          <p:cNvSpPr>
            <a:spLocks noGrp="1"/>
          </p:cNvSpPr>
          <p:nvPr>
            <p:ph type="ftr" sz="quarter" idx="11"/>
          </p:nvPr>
        </p:nvSpPr>
        <p:spPr/>
        <p:txBody>
          <a:bodyPr/>
          <a:lstStyle/>
          <a:p>
            <a:r>
              <a:rPr lang="en-US" dirty="0" smtClean="0"/>
              <a:t>Chapter 3: HTML for Content Structure</a:t>
            </a:r>
            <a:endParaRPr lang="en-US" dirty="0"/>
          </a:p>
        </p:txBody>
      </p:sp>
      <p:sp>
        <p:nvSpPr>
          <p:cNvPr id="6" name="Slide Number Placeholder 5"/>
          <p:cNvSpPr>
            <a:spLocks noGrp="1"/>
          </p:cNvSpPr>
          <p:nvPr>
            <p:ph type="sldNum" sz="quarter" idx="12"/>
          </p:nvPr>
        </p:nvSpPr>
        <p:spPr/>
        <p:txBody>
          <a:bodyPr/>
          <a:lstStyle/>
          <a:p>
            <a:fld id="{2596D5C0-7E4C-40D4-91EC-1A0612F542C7}" type="slidenum">
              <a:rPr lang="en-US" smtClean="0"/>
              <a:t>‹#›</a:t>
            </a:fld>
            <a:endParaRPr lang="en-US" dirty="0"/>
          </a:p>
        </p:txBody>
      </p:sp>
    </p:spTree>
    <p:extLst>
      <p:ext uri="{BB962C8B-B14F-4D97-AF65-F5344CB8AC3E}">
        <p14:creationId xmlns:p14="http://schemas.microsoft.com/office/powerpoint/2010/main" val="1095897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3E71DA-9CA3-4D94-B86F-DE1D761D2768}" type="datetime1">
              <a:rPr lang="en-US" smtClean="0"/>
              <a:t>9/23/2016</a:t>
            </a:fld>
            <a:endParaRPr lang="en-US" dirty="0"/>
          </a:p>
        </p:txBody>
      </p:sp>
      <p:sp>
        <p:nvSpPr>
          <p:cNvPr id="6" name="Footer Placeholder 5"/>
          <p:cNvSpPr>
            <a:spLocks noGrp="1"/>
          </p:cNvSpPr>
          <p:nvPr>
            <p:ph type="ftr" sz="quarter" idx="11"/>
          </p:nvPr>
        </p:nvSpPr>
        <p:spPr/>
        <p:txBody>
          <a:bodyPr/>
          <a:lstStyle/>
          <a:p>
            <a:r>
              <a:rPr lang="en-US" dirty="0" smtClean="0"/>
              <a:t>Chapter 3: HTML for Content Structure</a:t>
            </a:r>
            <a:endParaRPr lang="en-US" dirty="0"/>
          </a:p>
        </p:txBody>
      </p:sp>
      <p:sp>
        <p:nvSpPr>
          <p:cNvPr id="7" name="Slide Number Placeholder 6"/>
          <p:cNvSpPr>
            <a:spLocks noGrp="1"/>
          </p:cNvSpPr>
          <p:nvPr>
            <p:ph type="sldNum" sz="quarter" idx="12"/>
          </p:nvPr>
        </p:nvSpPr>
        <p:spPr/>
        <p:txBody>
          <a:bodyPr/>
          <a:lstStyle/>
          <a:p>
            <a:fld id="{2596D5C0-7E4C-40D4-91EC-1A0612F542C7}" type="slidenum">
              <a:rPr lang="en-US" smtClean="0"/>
              <a:t>‹#›</a:t>
            </a:fld>
            <a:endParaRPr lang="en-US" dirty="0"/>
          </a:p>
        </p:txBody>
      </p:sp>
    </p:spTree>
    <p:extLst>
      <p:ext uri="{BB962C8B-B14F-4D97-AF65-F5344CB8AC3E}">
        <p14:creationId xmlns:p14="http://schemas.microsoft.com/office/powerpoint/2010/main" val="12643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8883-926C-4F71-B43B-102F9005227D}" type="datetime1">
              <a:rPr lang="en-US" smtClean="0"/>
              <a:t>9/23/2016</a:t>
            </a:fld>
            <a:endParaRPr lang="en-US" dirty="0"/>
          </a:p>
        </p:txBody>
      </p:sp>
      <p:sp>
        <p:nvSpPr>
          <p:cNvPr id="8" name="Footer Placeholder 7"/>
          <p:cNvSpPr>
            <a:spLocks noGrp="1"/>
          </p:cNvSpPr>
          <p:nvPr>
            <p:ph type="ftr" sz="quarter" idx="11"/>
          </p:nvPr>
        </p:nvSpPr>
        <p:spPr/>
        <p:txBody>
          <a:bodyPr/>
          <a:lstStyle/>
          <a:p>
            <a:r>
              <a:rPr lang="en-US" dirty="0" smtClean="0"/>
              <a:t>Chapter 3: HTML for Content Structure</a:t>
            </a:r>
            <a:endParaRPr lang="en-US" dirty="0"/>
          </a:p>
        </p:txBody>
      </p:sp>
      <p:sp>
        <p:nvSpPr>
          <p:cNvPr id="9" name="Slide Number Placeholder 8"/>
          <p:cNvSpPr>
            <a:spLocks noGrp="1"/>
          </p:cNvSpPr>
          <p:nvPr>
            <p:ph type="sldNum" sz="quarter" idx="12"/>
          </p:nvPr>
        </p:nvSpPr>
        <p:spPr/>
        <p:txBody>
          <a:bodyPr/>
          <a:lstStyle/>
          <a:p>
            <a:fld id="{2596D5C0-7E4C-40D4-91EC-1A0612F542C7}" type="slidenum">
              <a:rPr lang="en-US" smtClean="0"/>
              <a:t>‹#›</a:t>
            </a:fld>
            <a:endParaRPr lang="en-US" dirty="0"/>
          </a:p>
        </p:txBody>
      </p:sp>
    </p:spTree>
    <p:extLst>
      <p:ext uri="{BB962C8B-B14F-4D97-AF65-F5344CB8AC3E}">
        <p14:creationId xmlns:p14="http://schemas.microsoft.com/office/powerpoint/2010/main" val="304247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2E2C70-A53C-4419-97A5-070B24F45D0B}" type="datetime1">
              <a:rPr lang="en-US" smtClean="0"/>
              <a:t>9/23/2016</a:t>
            </a:fld>
            <a:endParaRPr lang="en-US" dirty="0"/>
          </a:p>
        </p:txBody>
      </p:sp>
      <p:sp>
        <p:nvSpPr>
          <p:cNvPr id="4" name="Footer Placeholder 3"/>
          <p:cNvSpPr>
            <a:spLocks noGrp="1"/>
          </p:cNvSpPr>
          <p:nvPr>
            <p:ph type="ftr" sz="quarter" idx="11"/>
          </p:nvPr>
        </p:nvSpPr>
        <p:spPr/>
        <p:txBody>
          <a:bodyPr/>
          <a:lstStyle/>
          <a:p>
            <a:r>
              <a:rPr lang="en-US" dirty="0" smtClean="0"/>
              <a:t>Chapter 3: HTML for Content Structure</a:t>
            </a:r>
            <a:endParaRPr lang="en-US" dirty="0"/>
          </a:p>
        </p:txBody>
      </p:sp>
      <p:sp>
        <p:nvSpPr>
          <p:cNvPr id="5" name="Slide Number Placeholder 4"/>
          <p:cNvSpPr>
            <a:spLocks noGrp="1"/>
          </p:cNvSpPr>
          <p:nvPr>
            <p:ph type="sldNum" sz="quarter" idx="12"/>
          </p:nvPr>
        </p:nvSpPr>
        <p:spPr/>
        <p:txBody>
          <a:bodyPr/>
          <a:lstStyle/>
          <a:p>
            <a:fld id="{2596D5C0-7E4C-40D4-91EC-1A0612F542C7}" type="slidenum">
              <a:rPr lang="en-US" smtClean="0"/>
              <a:t>‹#›</a:t>
            </a:fld>
            <a:endParaRPr lang="en-US" dirty="0"/>
          </a:p>
        </p:txBody>
      </p:sp>
    </p:spTree>
    <p:extLst>
      <p:ext uri="{BB962C8B-B14F-4D97-AF65-F5344CB8AC3E}">
        <p14:creationId xmlns:p14="http://schemas.microsoft.com/office/powerpoint/2010/main" val="1945817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DDC6DE-2364-4701-BE4E-E5C743C17398}" type="datetime1">
              <a:rPr lang="en-US" smtClean="0"/>
              <a:t>9/23/2016</a:t>
            </a:fld>
            <a:endParaRPr lang="en-US" dirty="0"/>
          </a:p>
        </p:txBody>
      </p:sp>
      <p:sp>
        <p:nvSpPr>
          <p:cNvPr id="3" name="Footer Placeholder 2"/>
          <p:cNvSpPr>
            <a:spLocks noGrp="1"/>
          </p:cNvSpPr>
          <p:nvPr>
            <p:ph type="ftr" sz="quarter" idx="11"/>
          </p:nvPr>
        </p:nvSpPr>
        <p:spPr/>
        <p:txBody>
          <a:bodyPr/>
          <a:lstStyle/>
          <a:p>
            <a:r>
              <a:rPr lang="en-US" dirty="0" smtClean="0"/>
              <a:t>Chapter 3: HTML for Content Structure</a:t>
            </a:r>
            <a:endParaRPr lang="en-US" dirty="0"/>
          </a:p>
        </p:txBody>
      </p:sp>
      <p:sp>
        <p:nvSpPr>
          <p:cNvPr id="4" name="Slide Number Placeholder 3"/>
          <p:cNvSpPr>
            <a:spLocks noGrp="1"/>
          </p:cNvSpPr>
          <p:nvPr>
            <p:ph type="sldNum" sz="quarter" idx="12"/>
          </p:nvPr>
        </p:nvSpPr>
        <p:spPr/>
        <p:txBody>
          <a:bodyPr/>
          <a:lstStyle/>
          <a:p>
            <a:fld id="{2596D5C0-7E4C-40D4-91EC-1A0612F542C7}" type="slidenum">
              <a:rPr lang="en-US" smtClean="0"/>
              <a:t>‹#›</a:t>
            </a:fld>
            <a:endParaRPr lang="en-US" dirty="0"/>
          </a:p>
        </p:txBody>
      </p:sp>
    </p:spTree>
    <p:extLst>
      <p:ext uri="{BB962C8B-B14F-4D97-AF65-F5344CB8AC3E}">
        <p14:creationId xmlns:p14="http://schemas.microsoft.com/office/powerpoint/2010/main" val="392068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D639F7-7E9E-438A-8EFA-11A4D534B1FB}" type="datetime1">
              <a:rPr lang="en-US" smtClean="0"/>
              <a:t>9/23/2016</a:t>
            </a:fld>
            <a:endParaRPr lang="en-US" dirty="0"/>
          </a:p>
        </p:txBody>
      </p:sp>
      <p:sp>
        <p:nvSpPr>
          <p:cNvPr id="6" name="Footer Placeholder 5"/>
          <p:cNvSpPr>
            <a:spLocks noGrp="1"/>
          </p:cNvSpPr>
          <p:nvPr>
            <p:ph type="ftr" sz="quarter" idx="11"/>
          </p:nvPr>
        </p:nvSpPr>
        <p:spPr/>
        <p:txBody>
          <a:bodyPr/>
          <a:lstStyle/>
          <a:p>
            <a:r>
              <a:rPr lang="en-US" dirty="0" smtClean="0"/>
              <a:t>Chapter 3: HTML for Content Structure</a:t>
            </a:r>
            <a:endParaRPr lang="en-US" dirty="0"/>
          </a:p>
        </p:txBody>
      </p:sp>
      <p:sp>
        <p:nvSpPr>
          <p:cNvPr id="7" name="Slide Number Placeholder 6"/>
          <p:cNvSpPr>
            <a:spLocks noGrp="1"/>
          </p:cNvSpPr>
          <p:nvPr>
            <p:ph type="sldNum" sz="quarter" idx="12"/>
          </p:nvPr>
        </p:nvSpPr>
        <p:spPr/>
        <p:txBody>
          <a:bodyPr/>
          <a:lstStyle/>
          <a:p>
            <a:fld id="{2596D5C0-7E4C-40D4-91EC-1A0612F542C7}" type="slidenum">
              <a:rPr lang="en-US" smtClean="0"/>
              <a:t>‹#›</a:t>
            </a:fld>
            <a:endParaRPr lang="en-US" dirty="0"/>
          </a:p>
        </p:txBody>
      </p:sp>
    </p:spTree>
    <p:extLst>
      <p:ext uri="{BB962C8B-B14F-4D97-AF65-F5344CB8AC3E}">
        <p14:creationId xmlns:p14="http://schemas.microsoft.com/office/powerpoint/2010/main" val="1424654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857709-6FB6-4BEE-819C-0D5A3A091E79}" type="datetime1">
              <a:rPr lang="en-US" smtClean="0"/>
              <a:t>9/23/2016</a:t>
            </a:fld>
            <a:endParaRPr lang="en-US" dirty="0"/>
          </a:p>
        </p:txBody>
      </p:sp>
      <p:sp>
        <p:nvSpPr>
          <p:cNvPr id="6" name="Footer Placeholder 5"/>
          <p:cNvSpPr>
            <a:spLocks noGrp="1"/>
          </p:cNvSpPr>
          <p:nvPr>
            <p:ph type="ftr" sz="quarter" idx="11"/>
          </p:nvPr>
        </p:nvSpPr>
        <p:spPr/>
        <p:txBody>
          <a:bodyPr/>
          <a:lstStyle/>
          <a:p>
            <a:r>
              <a:rPr lang="en-US" dirty="0" smtClean="0"/>
              <a:t>Chapter 3: HTML for Content Structure</a:t>
            </a:r>
            <a:endParaRPr lang="en-US" dirty="0"/>
          </a:p>
        </p:txBody>
      </p:sp>
      <p:sp>
        <p:nvSpPr>
          <p:cNvPr id="7" name="Slide Number Placeholder 6"/>
          <p:cNvSpPr>
            <a:spLocks noGrp="1"/>
          </p:cNvSpPr>
          <p:nvPr>
            <p:ph type="sldNum" sz="quarter" idx="12"/>
          </p:nvPr>
        </p:nvSpPr>
        <p:spPr/>
        <p:txBody>
          <a:bodyPr/>
          <a:lstStyle/>
          <a:p>
            <a:fld id="{2596D5C0-7E4C-40D4-91EC-1A0612F542C7}" type="slidenum">
              <a:rPr lang="en-US" smtClean="0"/>
              <a:t>‹#›</a:t>
            </a:fld>
            <a:endParaRPr lang="en-US" dirty="0"/>
          </a:p>
        </p:txBody>
      </p:sp>
    </p:spTree>
    <p:extLst>
      <p:ext uri="{BB962C8B-B14F-4D97-AF65-F5344CB8AC3E}">
        <p14:creationId xmlns:p14="http://schemas.microsoft.com/office/powerpoint/2010/main" val="877396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FC00C0-5F31-4CA5-A326-9251C2D3BB61}" type="datetime1">
              <a:rPr lang="en-US" smtClean="0"/>
              <a:t>9/23/2016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Chapter 3: HTML for Content Structure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96D5C0-7E4C-40D4-91EC-1A0612F542C7}" type="slidenum">
              <a:rPr lang="en-US" smtClean="0"/>
              <a:t>‹#›</a:t>
            </a:fld>
            <a:endParaRPr lang="en-US" dirty="0"/>
          </a:p>
        </p:txBody>
      </p:sp>
    </p:spTree>
    <p:extLst>
      <p:ext uri="{BB962C8B-B14F-4D97-AF65-F5344CB8AC3E}">
        <p14:creationId xmlns:p14="http://schemas.microsoft.com/office/powerpoint/2010/main" val="1157562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HTML for Content Structure</a:t>
            </a:r>
            <a:endParaRPr lang="en-US" dirty="0"/>
          </a:p>
        </p:txBody>
      </p:sp>
      <p:sp>
        <p:nvSpPr>
          <p:cNvPr id="3" name="Subtitle 2"/>
          <p:cNvSpPr>
            <a:spLocks noGrp="1"/>
          </p:cNvSpPr>
          <p:nvPr>
            <p:ph type="subTitle" idx="1"/>
          </p:nvPr>
        </p:nvSpPr>
        <p:spPr/>
        <p:txBody>
          <a:bodyPr/>
          <a:lstStyle/>
          <a:p>
            <a:r>
              <a:rPr lang="en-US" dirty="0" smtClean="0"/>
              <a:t>Chapter 3</a:t>
            </a:r>
          </a:p>
        </p:txBody>
      </p:sp>
    </p:spTree>
    <p:extLst>
      <p:ext uri="{BB962C8B-B14F-4D97-AF65-F5344CB8AC3E}">
        <p14:creationId xmlns:p14="http://schemas.microsoft.com/office/powerpoint/2010/main" val="2980674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Basic HTML Markup Illustrated:</a:t>
            </a:r>
            <a:br>
              <a:rPr lang="en-US" sz="3600" dirty="0" smtClean="0"/>
            </a:br>
            <a:r>
              <a:rPr lang="en-US" sz="3600" dirty="0" smtClean="0">
                <a:latin typeface="Courier New" pitchFamily="49" charset="0"/>
                <a:cs typeface="Courier New" pitchFamily="49" charset="0"/>
              </a:rPr>
              <a:t>first.html</a:t>
            </a:r>
            <a:endParaRPr lang="en-US" sz="3600" dirty="0">
              <a:latin typeface="Courier New" pitchFamily="49" charset="0"/>
              <a:cs typeface="Courier New" pitchFamily="49" charset="0"/>
            </a:endParaRPr>
          </a:p>
        </p:txBody>
      </p:sp>
      <p:sp>
        <p:nvSpPr>
          <p:cNvPr id="3" name="Content Placeholder 2"/>
          <p:cNvSpPr>
            <a:spLocks noGrp="1"/>
          </p:cNvSpPr>
          <p:nvPr>
            <p:ph idx="1"/>
          </p:nvPr>
        </p:nvSpPr>
        <p:spPr/>
        <p:txBody>
          <a:bodyPr>
            <a:normAutofit fontScale="40000" lnSpcReduction="20000"/>
          </a:bodyPr>
          <a:lstStyle/>
          <a:p>
            <a:pPr marL="0" indent="0">
              <a:buNone/>
            </a:pPr>
            <a:r>
              <a:rPr lang="en-US" dirty="0">
                <a:latin typeface="Courier New" pitchFamily="49" charset="0"/>
                <a:cs typeface="Courier New" pitchFamily="49" charset="0"/>
              </a:rPr>
              <a:t>&lt;html&gt;</a:t>
            </a:r>
          </a:p>
          <a:p>
            <a:pPr marL="0" indent="0">
              <a:buNone/>
            </a:pPr>
            <a:r>
              <a:rPr lang="en-US" dirty="0">
                <a:latin typeface="Courier New" pitchFamily="49" charset="0"/>
                <a:cs typeface="Courier New" pitchFamily="49" charset="0"/>
              </a:rPr>
              <a:t>&lt;head&gt;</a:t>
            </a:r>
          </a:p>
          <a:p>
            <a:pPr marL="0" indent="0">
              <a:buNone/>
            </a:pPr>
            <a:r>
              <a:rPr lang="en-US" dirty="0">
                <a:latin typeface="Courier New" pitchFamily="49" charset="0"/>
                <a:cs typeface="Courier New" pitchFamily="49" charset="0"/>
              </a:rPr>
              <a:t>&lt;title&gt;Nature's Source&lt;/title&gt;</a:t>
            </a:r>
          </a:p>
          <a:p>
            <a:pPr marL="0" indent="0">
              <a:buNone/>
            </a:pPr>
            <a:r>
              <a:rPr lang="en-US" dirty="0">
                <a:latin typeface="Courier New" pitchFamily="49" charset="0"/>
                <a:cs typeface="Courier New" pitchFamily="49" charset="0"/>
              </a:rPr>
              <a:t>&lt;/head&gt;</a:t>
            </a:r>
          </a:p>
          <a:p>
            <a:pPr marL="0" indent="0">
              <a:buNone/>
            </a:pPr>
            <a:r>
              <a:rPr lang="en-US" dirty="0">
                <a:latin typeface="Courier New" pitchFamily="49" charset="0"/>
                <a:cs typeface="Courier New" pitchFamily="49" charset="0"/>
              </a:rPr>
              <a:t>&lt;body&gt;</a:t>
            </a:r>
          </a:p>
          <a:p>
            <a:pPr marL="0" indent="0">
              <a:buNone/>
            </a:pPr>
            <a:r>
              <a:rPr lang="en-US" dirty="0">
                <a:latin typeface="Courier New" pitchFamily="49" charset="0"/>
                <a:cs typeface="Courier New" pitchFamily="49" charset="0"/>
              </a:rPr>
              <a:t>&lt;h1&gt;</a:t>
            </a:r>
          </a:p>
          <a:p>
            <a:pPr marL="0" indent="0">
              <a:buNone/>
            </a:pPr>
            <a:r>
              <a:rPr lang="en-US" dirty="0">
                <a:latin typeface="Courier New" pitchFamily="49" charset="0"/>
                <a:cs typeface="Courier New" pitchFamily="49" charset="0"/>
              </a:rPr>
              <a:t>Welcome to the Website of Nature's Source</a:t>
            </a:r>
          </a:p>
          <a:p>
            <a:pPr marL="0" indent="0">
              <a:buNone/>
            </a:pPr>
            <a:r>
              <a:rPr lang="en-US" dirty="0">
                <a:latin typeface="Courier New" pitchFamily="49" charset="0"/>
                <a:cs typeface="Courier New" pitchFamily="49" charset="0"/>
              </a:rPr>
              <a:t>&lt;/h1&gt;</a:t>
            </a:r>
          </a:p>
          <a:p>
            <a:pPr marL="0" indent="0">
              <a:buNone/>
            </a:pPr>
            <a:r>
              <a:rPr lang="en-US" dirty="0">
                <a:latin typeface="Courier New" pitchFamily="49" charset="0"/>
                <a:cs typeface="Courier New" pitchFamily="49" charset="0"/>
              </a:rPr>
              <a:t>&lt;p&gt;</a:t>
            </a:r>
          </a:p>
          <a:p>
            <a:pPr marL="0" indent="0">
              <a:buNone/>
            </a:pPr>
            <a:r>
              <a:rPr lang="en-US" dirty="0">
                <a:latin typeface="Courier New" pitchFamily="49" charset="0"/>
                <a:cs typeface="Courier New" pitchFamily="49" charset="0"/>
              </a:rPr>
              <a:t>This is our first foray onto the World Wide Web.</a:t>
            </a:r>
          </a:p>
          <a:p>
            <a:pPr marL="0" indent="0">
              <a:buNone/>
            </a:pPr>
            <a:r>
              <a:rPr lang="en-US" dirty="0">
                <a:latin typeface="Courier New" pitchFamily="49" charset="0"/>
                <a:cs typeface="Courier New" pitchFamily="49" charset="0"/>
              </a:rPr>
              <a:t>We are a small company dedicated to the health</a:t>
            </a:r>
          </a:p>
          <a:p>
            <a:pPr marL="0" indent="0">
              <a:buNone/>
            </a:pPr>
            <a:r>
              <a:rPr lang="en-US" dirty="0">
                <a:latin typeface="Courier New" pitchFamily="49" charset="0"/>
                <a:cs typeface="Courier New" pitchFamily="49" charset="0"/>
              </a:rPr>
              <a:t>of our customers through natural remedies.</a:t>
            </a:r>
          </a:p>
          <a:p>
            <a:pPr marL="0" indent="0">
              <a:buNone/>
            </a:pPr>
            <a:r>
              <a:rPr lang="en-US" dirty="0">
                <a:latin typeface="Courier New" pitchFamily="49" charset="0"/>
                <a:cs typeface="Courier New" pitchFamily="49" charset="0"/>
              </a:rPr>
              <a:t>We have a wide range of products that include:</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  - books, and multimedia documents that help you get</a:t>
            </a:r>
          </a:p>
          <a:p>
            <a:pPr marL="0" indent="0">
              <a:buNone/>
            </a:pPr>
            <a:r>
              <a:rPr lang="en-US" dirty="0">
                <a:latin typeface="Courier New" pitchFamily="49" charset="0"/>
                <a:cs typeface="Courier New" pitchFamily="49" charset="0"/>
              </a:rPr>
              <a:t>    healthy and stay healthy</a:t>
            </a:r>
          </a:p>
          <a:p>
            <a:pPr marL="0" indent="0">
              <a:buNone/>
            </a:pPr>
            <a:r>
              <a:rPr lang="en-US" dirty="0">
                <a:latin typeface="Courier New" pitchFamily="49" charset="0"/>
                <a:cs typeface="Courier New" pitchFamily="49" charset="0"/>
              </a:rPr>
              <a:t>  - herbal medicines</a:t>
            </a:r>
          </a:p>
          <a:p>
            <a:pPr marL="0" indent="0">
              <a:buNone/>
            </a:pPr>
            <a:r>
              <a:rPr lang="en-US" dirty="0">
                <a:latin typeface="Courier New" pitchFamily="49" charset="0"/>
                <a:cs typeface="Courier New" pitchFamily="49" charset="0"/>
              </a:rPr>
              <a:t>  - equipment for injury free body toning exercises</a:t>
            </a:r>
          </a:p>
          <a:p>
            <a:pPr marL="0" indent="0">
              <a:buNone/>
            </a:pPr>
            <a:r>
              <a:rPr lang="en-US" dirty="0">
                <a:latin typeface="Courier New" pitchFamily="49" charset="0"/>
                <a:cs typeface="Courier New" pitchFamily="49" charset="0"/>
              </a:rPr>
              <a:t>&lt;/p&gt;</a:t>
            </a:r>
          </a:p>
          <a:p>
            <a:pPr marL="0" indent="0">
              <a:buNone/>
            </a:pPr>
            <a:r>
              <a:rPr lang="en-US" dirty="0">
                <a:latin typeface="Courier New" pitchFamily="49" charset="0"/>
                <a:cs typeface="Courier New" pitchFamily="49" charset="0"/>
              </a:rPr>
              <a:t>&lt;/body&gt;</a:t>
            </a:r>
          </a:p>
          <a:p>
            <a:pPr marL="0" indent="0">
              <a:buNone/>
            </a:pPr>
            <a:r>
              <a:rPr lang="en-US" dirty="0">
                <a:latin typeface="Courier New" pitchFamily="49" charset="0"/>
                <a:cs typeface="Courier New" pitchFamily="49" charset="0"/>
              </a:rPr>
              <a:t>&lt;/html&gt;</a:t>
            </a:r>
          </a:p>
        </p:txBody>
      </p:sp>
      <p:sp>
        <p:nvSpPr>
          <p:cNvPr id="4" name="Footer Placeholder 3"/>
          <p:cNvSpPr>
            <a:spLocks noGrp="1"/>
          </p:cNvSpPr>
          <p:nvPr>
            <p:ph type="ftr" sz="quarter" idx="11"/>
          </p:nvPr>
        </p:nvSpPr>
        <p:spPr/>
        <p:txBody>
          <a:bodyPr/>
          <a:lstStyle/>
          <a:p>
            <a:r>
              <a:rPr lang="en-US" dirty="0" smtClean="0"/>
              <a:t>Chapter 3: HTML for Content Structure</a:t>
            </a:r>
            <a:endParaRPr lang="en-US" dirty="0"/>
          </a:p>
        </p:txBody>
      </p:sp>
      <p:sp>
        <p:nvSpPr>
          <p:cNvPr id="5" name="Slide Number Placeholder 4"/>
          <p:cNvSpPr>
            <a:spLocks noGrp="1"/>
          </p:cNvSpPr>
          <p:nvPr>
            <p:ph type="sldNum" sz="quarter" idx="12"/>
          </p:nvPr>
        </p:nvSpPr>
        <p:spPr/>
        <p:txBody>
          <a:bodyPr/>
          <a:lstStyle/>
          <a:p>
            <a:fld id="{2596D5C0-7E4C-40D4-91EC-1A0612F542C7}" type="slidenum">
              <a:rPr lang="en-US" smtClean="0"/>
              <a:t>10</a:t>
            </a:fld>
            <a:endParaRPr lang="en-US" dirty="0"/>
          </a:p>
        </p:txBody>
      </p:sp>
    </p:spTree>
    <p:extLst>
      <p:ext uri="{BB962C8B-B14F-4D97-AF65-F5344CB8AC3E}">
        <p14:creationId xmlns:p14="http://schemas.microsoft.com/office/powerpoint/2010/main" val="736778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Basic </a:t>
            </a:r>
            <a:r>
              <a:rPr lang="en-US" sz="3600" dirty="0" smtClean="0"/>
              <a:t>HTML </a:t>
            </a:r>
            <a:r>
              <a:rPr lang="en-US" sz="3600" dirty="0"/>
              <a:t>Markup </a:t>
            </a:r>
            <a:r>
              <a:rPr lang="en-US" sz="3600" dirty="0" smtClean="0"/>
              <a:t>Displayed:</a:t>
            </a:r>
            <a:br>
              <a:rPr lang="en-US" sz="3600" dirty="0" smtClean="0"/>
            </a:br>
            <a:r>
              <a:rPr lang="en-US" sz="3600" dirty="0" smtClean="0">
                <a:latin typeface="Courier New" pitchFamily="49" charset="0"/>
                <a:cs typeface="Courier New" pitchFamily="49" charset="0"/>
              </a:rPr>
              <a:t>first.html</a:t>
            </a:r>
            <a:endParaRPr lang="en-US" sz="3600" dirty="0">
              <a:latin typeface="Courier New" pitchFamily="49" charset="0"/>
              <a:cs typeface="Courier New" pitchFamily="49" charset="0"/>
            </a:endParaRPr>
          </a:p>
        </p:txBody>
      </p:sp>
      <p:sp>
        <p:nvSpPr>
          <p:cNvPr id="4" name="Footer Placeholder 3"/>
          <p:cNvSpPr>
            <a:spLocks noGrp="1"/>
          </p:cNvSpPr>
          <p:nvPr>
            <p:ph type="ftr" sz="quarter" idx="11"/>
          </p:nvPr>
        </p:nvSpPr>
        <p:spPr/>
        <p:txBody>
          <a:bodyPr/>
          <a:lstStyle/>
          <a:p>
            <a:r>
              <a:rPr lang="en-US" dirty="0" smtClean="0"/>
              <a:t>Chapter 3: HTML for Content Structure</a:t>
            </a:r>
            <a:endParaRPr lang="en-US" dirty="0"/>
          </a:p>
        </p:txBody>
      </p:sp>
      <p:sp>
        <p:nvSpPr>
          <p:cNvPr id="5" name="Slide Number Placeholder 4"/>
          <p:cNvSpPr>
            <a:spLocks noGrp="1"/>
          </p:cNvSpPr>
          <p:nvPr>
            <p:ph type="sldNum" sz="quarter" idx="12"/>
          </p:nvPr>
        </p:nvSpPr>
        <p:spPr/>
        <p:txBody>
          <a:bodyPr/>
          <a:lstStyle/>
          <a:p>
            <a:fld id="{2596D5C0-7E4C-40D4-91EC-1A0612F542C7}" type="slidenum">
              <a:rPr lang="en-US" smtClean="0"/>
              <a:t>11</a:t>
            </a:fld>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4908" y="1600200"/>
            <a:ext cx="7013695" cy="2743200"/>
          </a:xfrm>
        </p:spPr>
      </p:pic>
      <p:sp>
        <p:nvSpPr>
          <p:cNvPr id="12" name="Right Arrow 11"/>
          <p:cNvSpPr/>
          <p:nvPr/>
        </p:nvSpPr>
        <p:spPr>
          <a:xfrm rot="19683081">
            <a:off x="1265023" y="4376065"/>
            <a:ext cx="3505200" cy="1752600"/>
          </a:xfrm>
          <a:prstGeom prst="rightArrow">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Note how the text from the file loses its formatting when displayed in the browser </a:t>
            </a:r>
            <a:endParaRPr lang="en-US" dirty="0"/>
          </a:p>
        </p:txBody>
      </p:sp>
    </p:spTree>
    <p:extLst>
      <p:ext uri="{BB962C8B-B14F-4D97-AF65-F5344CB8AC3E}">
        <p14:creationId xmlns:p14="http://schemas.microsoft.com/office/powerpoint/2010/main" val="22612622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Empty Elements: </a:t>
            </a:r>
            <a:r>
              <a:rPr lang="en-US" sz="3600" dirty="0" smtClean="0">
                <a:latin typeface="Courier New" panose="02070309020205020404" pitchFamily="49" charset="0"/>
                <a:cs typeface="Courier New" panose="02070309020205020404" pitchFamily="49" charset="0"/>
              </a:rPr>
              <a:t>br</a:t>
            </a:r>
            <a:r>
              <a:rPr lang="en-US" sz="3600" dirty="0" smtClean="0"/>
              <a:t> for Line Breaks and</a:t>
            </a:r>
            <a:br>
              <a:rPr lang="en-US" sz="3600" dirty="0" smtClean="0"/>
            </a:br>
            <a:r>
              <a:rPr lang="en-US" sz="3600" dirty="0" smtClean="0">
                <a:latin typeface="Courier New" panose="02070309020205020404" pitchFamily="49" charset="0"/>
                <a:cs typeface="Courier New" panose="02070309020205020404" pitchFamily="49" charset="0"/>
              </a:rPr>
              <a:t>hr</a:t>
            </a:r>
            <a:r>
              <a:rPr lang="en-US" sz="3600" dirty="0" smtClean="0"/>
              <a:t> for a Horizontal Dividing Line</a:t>
            </a:r>
            <a:endParaRPr lang="en-US" sz="3600" dirty="0"/>
          </a:p>
        </p:txBody>
      </p:sp>
      <p:sp>
        <p:nvSpPr>
          <p:cNvPr id="3" name="Content Placeholder 2"/>
          <p:cNvSpPr>
            <a:spLocks noGrp="1"/>
          </p:cNvSpPr>
          <p:nvPr>
            <p:ph idx="1"/>
          </p:nvPr>
        </p:nvSpPr>
        <p:spPr/>
        <p:txBody>
          <a:bodyPr>
            <a:normAutofit/>
          </a:bodyPr>
          <a:lstStyle/>
          <a:p>
            <a:r>
              <a:rPr lang="en-US" dirty="0" smtClean="0"/>
              <a:t>Not all elements have content.</a:t>
            </a:r>
          </a:p>
          <a:p>
            <a:r>
              <a:rPr lang="en-US" dirty="0" smtClean="0"/>
              <a:t>Elements with no content are called “empty elements” and have a special syntax.</a:t>
            </a:r>
          </a:p>
          <a:p>
            <a:r>
              <a:rPr lang="en-US" dirty="0" smtClean="0"/>
              <a:t>The line break element </a:t>
            </a:r>
            <a:r>
              <a:rPr lang="en-US" sz="2400" dirty="0" smtClean="0">
                <a:latin typeface="Courier New" pitchFamily="49" charset="0"/>
                <a:cs typeface="Courier New" pitchFamily="49" charset="0"/>
              </a:rPr>
              <a:t>&lt;br&gt;</a:t>
            </a:r>
            <a:r>
              <a:rPr lang="en-US" dirty="0" smtClean="0"/>
              <a:t> is one of these.</a:t>
            </a:r>
          </a:p>
          <a:p>
            <a:r>
              <a:rPr lang="en-US" dirty="0" smtClean="0"/>
              <a:t>It causes the following text to appear on the next line but with no additional spacing.</a:t>
            </a:r>
          </a:p>
          <a:p>
            <a:r>
              <a:rPr lang="en-US" dirty="0" smtClean="0"/>
              <a:t>It has just a single tag (that is, an opening tag but no closing tag)</a:t>
            </a:r>
            <a:endParaRPr lang="en-US" dirty="0"/>
          </a:p>
        </p:txBody>
      </p:sp>
      <p:sp>
        <p:nvSpPr>
          <p:cNvPr id="4" name="Footer Placeholder 3"/>
          <p:cNvSpPr>
            <a:spLocks noGrp="1"/>
          </p:cNvSpPr>
          <p:nvPr>
            <p:ph type="ftr" sz="quarter" idx="11"/>
          </p:nvPr>
        </p:nvSpPr>
        <p:spPr/>
        <p:txBody>
          <a:bodyPr/>
          <a:lstStyle/>
          <a:p>
            <a:r>
              <a:rPr lang="en-US" dirty="0" smtClean="0"/>
              <a:t>Chapter 3: HTML for Content Structure</a:t>
            </a:r>
            <a:endParaRPr lang="en-US" dirty="0"/>
          </a:p>
        </p:txBody>
      </p:sp>
      <p:sp>
        <p:nvSpPr>
          <p:cNvPr id="5" name="Slide Number Placeholder 4"/>
          <p:cNvSpPr>
            <a:spLocks noGrp="1"/>
          </p:cNvSpPr>
          <p:nvPr>
            <p:ph type="sldNum" sz="quarter" idx="12"/>
          </p:nvPr>
        </p:nvSpPr>
        <p:spPr/>
        <p:txBody>
          <a:bodyPr/>
          <a:lstStyle/>
          <a:p>
            <a:fld id="{2596D5C0-7E4C-40D4-91EC-1A0612F542C7}" type="slidenum">
              <a:rPr lang="en-US" smtClean="0"/>
              <a:t>12</a:t>
            </a:fld>
            <a:endParaRPr lang="en-US" dirty="0"/>
          </a:p>
        </p:txBody>
      </p:sp>
    </p:spTree>
    <p:extLst>
      <p:ext uri="{BB962C8B-B14F-4D97-AF65-F5344CB8AC3E}">
        <p14:creationId xmlns:p14="http://schemas.microsoft.com/office/powerpoint/2010/main" val="1370157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More HTML Markup Illustrated: </a:t>
            </a:r>
            <a:r>
              <a:rPr lang="en-US" dirty="0" smtClean="0">
                <a:latin typeface="Courier New" pitchFamily="49" charset="0"/>
                <a:cs typeface="Courier New" pitchFamily="49" charset="0"/>
              </a:rPr>
              <a:t>second.html</a:t>
            </a:r>
            <a:endParaRPr lang="en-US" dirty="0">
              <a:latin typeface="Courier New" pitchFamily="49" charset="0"/>
              <a:cs typeface="Courier New" pitchFamily="49" charset="0"/>
            </a:endParaRPr>
          </a:p>
        </p:txBody>
      </p:sp>
      <p:sp>
        <p:nvSpPr>
          <p:cNvPr id="3" name="Content Placeholder 2"/>
          <p:cNvSpPr>
            <a:spLocks noGrp="1"/>
          </p:cNvSpPr>
          <p:nvPr>
            <p:ph idx="1"/>
          </p:nvPr>
        </p:nvSpPr>
        <p:spPr/>
        <p:txBody>
          <a:bodyPr>
            <a:normAutofit fontScale="40000" lnSpcReduction="20000"/>
          </a:bodyPr>
          <a:lstStyle/>
          <a:p>
            <a:pPr marL="0" indent="0">
              <a:buNone/>
            </a:pPr>
            <a:r>
              <a:rPr lang="en-US" dirty="0">
                <a:latin typeface="Courier New" pitchFamily="49" charset="0"/>
                <a:cs typeface="Courier New" pitchFamily="49" charset="0"/>
              </a:rPr>
              <a:t>&lt;!-- second.html --&gt;</a:t>
            </a:r>
          </a:p>
          <a:p>
            <a:pPr marL="0" indent="0">
              <a:buNone/>
            </a:pPr>
            <a:r>
              <a:rPr lang="en-US" dirty="0">
                <a:latin typeface="Courier New" pitchFamily="49" charset="0"/>
                <a:cs typeface="Courier New" pitchFamily="49" charset="0"/>
              </a:rPr>
              <a:t>&lt;html&gt;</a:t>
            </a:r>
          </a:p>
          <a:p>
            <a:pPr marL="0" indent="0">
              <a:buNone/>
            </a:pPr>
            <a:r>
              <a:rPr lang="en-US" dirty="0">
                <a:latin typeface="Courier New" pitchFamily="49" charset="0"/>
                <a:cs typeface="Courier New" pitchFamily="49" charset="0"/>
              </a:rPr>
              <a:t>  &lt;head&gt;</a:t>
            </a:r>
          </a:p>
          <a:p>
            <a:pPr marL="0" indent="0">
              <a:buNone/>
            </a:pPr>
            <a:r>
              <a:rPr lang="en-US" dirty="0">
                <a:latin typeface="Courier New" pitchFamily="49" charset="0"/>
                <a:cs typeface="Courier New" pitchFamily="49" charset="0"/>
              </a:rPr>
              <a:t>    &lt;title&gt;Nature's Source&lt;/title&gt;</a:t>
            </a:r>
          </a:p>
          <a:p>
            <a:pPr marL="0" indent="0">
              <a:buNone/>
            </a:pPr>
            <a:r>
              <a:rPr lang="en-US" dirty="0">
                <a:latin typeface="Courier New" pitchFamily="49" charset="0"/>
                <a:cs typeface="Courier New" pitchFamily="49" charset="0"/>
              </a:rPr>
              <a:t>  &lt;/head&gt;</a:t>
            </a:r>
          </a:p>
          <a:p>
            <a:pPr marL="0" indent="0">
              <a:buNone/>
            </a:pPr>
            <a:r>
              <a:rPr lang="en-US" dirty="0">
                <a:latin typeface="Courier New" pitchFamily="49" charset="0"/>
                <a:cs typeface="Courier New" pitchFamily="49" charset="0"/>
              </a:rPr>
              <a:t>  &lt;body&gt;</a:t>
            </a:r>
          </a:p>
          <a:p>
            <a:pPr marL="0" indent="0">
              <a:buNone/>
            </a:pPr>
            <a:r>
              <a:rPr lang="en-US" dirty="0">
                <a:latin typeface="Courier New" pitchFamily="49" charset="0"/>
                <a:cs typeface="Courier New" pitchFamily="49" charset="0"/>
              </a:rPr>
              <a:t>    &lt;h1&gt;Welcome to the Website of Nature's Source!&lt;/h1&gt;</a:t>
            </a:r>
          </a:p>
          <a:p>
            <a:pPr marL="0" indent="0">
              <a:buNone/>
            </a:pPr>
            <a:r>
              <a:rPr lang="en-US" dirty="0">
                <a:latin typeface="Courier New" pitchFamily="49" charset="0"/>
                <a:cs typeface="Courier New" pitchFamily="49" charset="0"/>
              </a:rPr>
              <a:t>    &lt;p&gt;This is our first foray onto the World Wide Web. We are a small</a:t>
            </a:r>
          </a:p>
          <a:p>
            <a:pPr marL="0" indent="0">
              <a:buNone/>
            </a:pPr>
            <a:r>
              <a:rPr lang="en-US" dirty="0">
                <a:latin typeface="Courier New" pitchFamily="49" charset="0"/>
                <a:cs typeface="Courier New" pitchFamily="49" charset="0"/>
              </a:rPr>
              <a:t>    company dedicated to the health of our customers through natural</a:t>
            </a:r>
          </a:p>
          <a:p>
            <a:pPr marL="0" indent="0">
              <a:buNone/>
            </a:pPr>
            <a:r>
              <a:rPr lang="en-US" dirty="0">
                <a:latin typeface="Courier New" pitchFamily="49" charset="0"/>
                <a:cs typeface="Courier New" pitchFamily="49" charset="0"/>
              </a:rPr>
              <a:t>    remedies.</a:t>
            </a:r>
          </a:p>
          <a:p>
            <a:pPr marL="0" indent="0">
              <a:buNone/>
            </a:pPr>
            <a:r>
              <a:rPr lang="en-US" dirty="0">
                <a:latin typeface="Courier New" pitchFamily="49" charset="0"/>
                <a:cs typeface="Courier New" pitchFamily="49" charset="0"/>
              </a:rPr>
              <a:t>    &lt;br&gt;</a:t>
            </a:r>
          </a:p>
          <a:p>
            <a:pPr marL="0" indent="0">
              <a:buNone/>
            </a:pPr>
            <a:r>
              <a:rPr lang="en-US" dirty="0">
                <a:latin typeface="Courier New" pitchFamily="49" charset="0"/>
                <a:cs typeface="Courier New" pitchFamily="49" charset="0"/>
              </a:rPr>
              <a:t>    We have a wide range of products that include:&lt;/p&gt;</a:t>
            </a:r>
          </a:p>
          <a:p>
            <a:pPr marL="0" indent="0">
              <a:buNone/>
            </a:pPr>
            <a:r>
              <a:rPr lang="en-US" dirty="0">
                <a:latin typeface="Courier New" pitchFamily="49" charset="0"/>
                <a:cs typeface="Courier New" pitchFamily="49" charset="0"/>
              </a:rPr>
              <a:t>    &lt;ul&gt;</a:t>
            </a:r>
          </a:p>
          <a:p>
            <a:pPr marL="0" indent="0">
              <a:buNone/>
            </a:pPr>
            <a:r>
              <a:rPr lang="en-US" dirty="0">
                <a:latin typeface="Courier New" pitchFamily="49" charset="0"/>
                <a:cs typeface="Courier New" pitchFamily="49" charset="0"/>
              </a:rPr>
              <a:t>      &lt;li&gt;books, and multimedia documents that help you get healthy and</a:t>
            </a:r>
          </a:p>
          <a:p>
            <a:pPr marL="0" indent="0">
              <a:buNone/>
            </a:pPr>
            <a:r>
              <a:rPr lang="en-US" dirty="0">
                <a:latin typeface="Courier New" pitchFamily="49" charset="0"/>
                <a:cs typeface="Courier New" pitchFamily="49" charset="0"/>
              </a:rPr>
              <a:t>      stay healthy&lt;/li&gt;</a:t>
            </a:r>
          </a:p>
          <a:p>
            <a:pPr marL="0" indent="0">
              <a:buNone/>
            </a:pPr>
            <a:r>
              <a:rPr lang="en-US" dirty="0">
                <a:latin typeface="Courier New" pitchFamily="49" charset="0"/>
                <a:cs typeface="Courier New" pitchFamily="49" charset="0"/>
              </a:rPr>
              <a:t>      &lt;li&gt;herbal medicines&lt;/li&gt;</a:t>
            </a:r>
          </a:p>
          <a:p>
            <a:pPr marL="0" indent="0">
              <a:buNone/>
            </a:pPr>
            <a:r>
              <a:rPr lang="en-US" dirty="0">
                <a:latin typeface="Courier New" pitchFamily="49" charset="0"/>
                <a:cs typeface="Courier New" pitchFamily="49" charset="0"/>
              </a:rPr>
              <a:t>      &lt;li&gt;equipment for injury free body toning exercises&lt;/li&gt;</a:t>
            </a:r>
          </a:p>
          <a:p>
            <a:pPr marL="0" indent="0">
              <a:buNone/>
            </a:pPr>
            <a:r>
              <a:rPr lang="en-US" dirty="0">
                <a:latin typeface="Courier New" pitchFamily="49" charset="0"/>
                <a:cs typeface="Courier New" pitchFamily="49" charset="0"/>
              </a:rPr>
              <a:t>    &lt;/ul&gt;</a:t>
            </a:r>
          </a:p>
          <a:p>
            <a:pPr marL="0" indent="0">
              <a:buNone/>
            </a:pPr>
            <a:r>
              <a:rPr lang="en-US" dirty="0">
                <a:latin typeface="Courier New" pitchFamily="49" charset="0"/>
                <a:cs typeface="Courier New" pitchFamily="49" charset="0"/>
              </a:rPr>
              <a:t>  &lt;/body&gt;</a:t>
            </a:r>
          </a:p>
          <a:p>
            <a:pPr marL="0" indent="0">
              <a:buNone/>
            </a:pPr>
            <a:r>
              <a:rPr lang="en-US" dirty="0">
                <a:latin typeface="Courier New" pitchFamily="49" charset="0"/>
                <a:cs typeface="Courier New" pitchFamily="49" charset="0"/>
              </a:rPr>
              <a:t>&lt;/html&gt;</a:t>
            </a:r>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Chapter 3: HTML for Content Structure</a:t>
            </a:r>
            <a:endParaRPr lang="en-US" dirty="0"/>
          </a:p>
        </p:txBody>
      </p:sp>
      <p:sp>
        <p:nvSpPr>
          <p:cNvPr id="5" name="Slide Number Placeholder 4"/>
          <p:cNvSpPr>
            <a:spLocks noGrp="1"/>
          </p:cNvSpPr>
          <p:nvPr>
            <p:ph type="sldNum" sz="quarter" idx="12"/>
          </p:nvPr>
        </p:nvSpPr>
        <p:spPr/>
        <p:txBody>
          <a:bodyPr/>
          <a:lstStyle/>
          <a:p>
            <a:fld id="{2596D5C0-7E4C-40D4-91EC-1A0612F542C7}" type="slidenum">
              <a:rPr lang="en-US" smtClean="0"/>
              <a:t>13</a:t>
            </a:fld>
            <a:endParaRPr lang="en-US" dirty="0"/>
          </a:p>
        </p:txBody>
      </p:sp>
    </p:spTree>
    <p:extLst>
      <p:ext uri="{BB962C8B-B14F-4D97-AF65-F5344CB8AC3E}">
        <p14:creationId xmlns:p14="http://schemas.microsoft.com/office/powerpoint/2010/main" val="23616856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More HTML Markup Displayed: </a:t>
            </a:r>
            <a:r>
              <a:rPr lang="en-US" dirty="0" smtClean="0">
                <a:latin typeface="Courier New" pitchFamily="49" charset="0"/>
                <a:cs typeface="Courier New" pitchFamily="49" charset="0"/>
              </a:rPr>
              <a:t>second.html</a:t>
            </a:r>
            <a:endParaRPr lang="en-US" dirty="0">
              <a:latin typeface="Courier New" pitchFamily="49" charset="0"/>
              <a:cs typeface="Courier New" pitchFamily="49"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2363" y="1828800"/>
            <a:ext cx="7324541" cy="3581400"/>
          </a:xfrm>
        </p:spPr>
      </p:pic>
      <p:sp>
        <p:nvSpPr>
          <p:cNvPr id="4" name="Footer Placeholder 3"/>
          <p:cNvSpPr>
            <a:spLocks noGrp="1"/>
          </p:cNvSpPr>
          <p:nvPr>
            <p:ph type="ftr" sz="quarter" idx="11"/>
          </p:nvPr>
        </p:nvSpPr>
        <p:spPr/>
        <p:txBody>
          <a:bodyPr/>
          <a:lstStyle/>
          <a:p>
            <a:r>
              <a:rPr lang="en-US" dirty="0" smtClean="0"/>
              <a:t>Chapter 3: HTML for Content Structure</a:t>
            </a:r>
            <a:endParaRPr lang="en-US" dirty="0"/>
          </a:p>
        </p:txBody>
      </p:sp>
      <p:sp>
        <p:nvSpPr>
          <p:cNvPr id="5" name="Slide Number Placeholder 4"/>
          <p:cNvSpPr>
            <a:spLocks noGrp="1"/>
          </p:cNvSpPr>
          <p:nvPr>
            <p:ph type="sldNum" sz="quarter" idx="12"/>
          </p:nvPr>
        </p:nvSpPr>
        <p:spPr/>
        <p:txBody>
          <a:bodyPr/>
          <a:lstStyle/>
          <a:p>
            <a:fld id="{2596D5C0-7E4C-40D4-91EC-1A0612F542C7}" type="slidenum">
              <a:rPr lang="en-US" smtClean="0"/>
              <a:t>14</a:t>
            </a:fld>
            <a:endParaRPr lang="en-US" dirty="0"/>
          </a:p>
        </p:txBody>
      </p:sp>
    </p:spTree>
    <p:extLst>
      <p:ext uri="{BB962C8B-B14F-4D97-AF65-F5344CB8AC3E}">
        <p14:creationId xmlns:p14="http://schemas.microsoft.com/office/powerpoint/2010/main" val="38650251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a “valid” web page?</a:t>
            </a:r>
            <a:endParaRPr lang="en-US" dirty="0"/>
          </a:p>
        </p:txBody>
      </p:sp>
      <p:sp>
        <p:nvSpPr>
          <p:cNvPr id="3" name="Content Placeholder 2"/>
          <p:cNvSpPr>
            <a:spLocks noGrp="1"/>
          </p:cNvSpPr>
          <p:nvPr>
            <p:ph idx="1"/>
          </p:nvPr>
        </p:nvSpPr>
        <p:spPr/>
        <p:txBody>
          <a:bodyPr>
            <a:normAutofit/>
          </a:bodyPr>
          <a:lstStyle/>
          <a:p>
            <a:r>
              <a:rPr lang="en-US" sz="2800" dirty="0" smtClean="0"/>
              <a:t>A </a:t>
            </a:r>
            <a:r>
              <a:rPr lang="en-US" sz="2800" i="1" dirty="0" smtClean="0"/>
              <a:t>valid</a:t>
            </a:r>
            <a:r>
              <a:rPr lang="en-US" sz="2800" dirty="0" smtClean="0"/>
              <a:t> web page is one that conforms to one of several possible standards.</a:t>
            </a:r>
          </a:p>
          <a:p>
            <a:r>
              <a:rPr lang="en-US" sz="2800" dirty="0" smtClean="0"/>
              <a:t>The standard against which the page will be validated is determined by a DOCTYPE</a:t>
            </a:r>
            <a:r>
              <a:rPr lang="en-US" sz="2800" i="1" dirty="0" smtClean="0"/>
              <a:t> declaration</a:t>
            </a:r>
            <a:r>
              <a:rPr lang="en-US" sz="2800" dirty="0" smtClean="0"/>
              <a:t> in the web page.</a:t>
            </a:r>
          </a:p>
          <a:p>
            <a:r>
              <a:rPr lang="en-US" sz="2800" dirty="0" smtClean="0"/>
              <a:t>We </a:t>
            </a:r>
            <a:r>
              <a:rPr lang="en-US" sz="2800" smtClean="0"/>
              <a:t>use this (HTML5) </a:t>
            </a:r>
            <a:r>
              <a:rPr lang="en-US" sz="2800" dirty="0" smtClean="0"/>
              <a:t>DOCTYPE declaration as the first line of a file:</a:t>
            </a:r>
            <a:r>
              <a:rPr lang="en-US" sz="2800" dirty="0"/>
              <a:t/>
            </a:r>
            <a:br>
              <a:rPr lang="en-US" sz="2800" dirty="0"/>
            </a:br>
            <a:r>
              <a:rPr lang="en-US" sz="1800" dirty="0">
                <a:latin typeface="Courier New" pitchFamily="49" charset="0"/>
                <a:cs typeface="Courier New" pitchFamily="49" charset="0"/>
              </a:rPr>
              <a:t>&lt;!DOCTYPE </a:t>
            </a:r>
            <a:r>
              <a:rPr lang="en-US" sz="1800" dirty="0" smtClean="0">
                <a:latin typeface="Courier New" pitchFamily="49" charset="0"/>
                <a:cs typeface="Courier New" pitchFamily="49" charset="0"/>
              </a:rPr>
              <a:t>html&gt;</a:t>
            </a:r>
            <a:endParaRPr lang="en-US" sz="1800" dirty="0">
              <a:latin typeface="Courier New" pitchFamily="49" charset="0"/>
              <a:cs typeface="Courier New" pitchFamily="49" charset="0"/>
            </a:endParaRPr>
          </a:p>
        </p:txBody>
      </p:sp>
      <p:sp>
        <p:nvSpPr>
          <p:cNvPr id="4" name="Footer Placeholder 3"/>
          <p:cNvSpPr>
            <a:spLocks noGrp="1"/>
          </p:cNvSpPr>
          <p:nvPr>
            <p:ph type="ftr" sz="quarter" idx="11"/>
          </p:nvPr>
        </p:nvSpPr>
        <p:spPr/>
        <p:txBody>
          <a:bodyPr/>
          <a:lstStyle/>
          <a:p>
            <a:r>
              <a:rPr lang="en-US" dirty="0" smtClean="0"/>
              <a:t>Chapter 3: HTML for Content Structure</a:t>
            </a:r>
            <a:endParaRPr lang="en-US" dirty="0"/>
          </a:p>
        </p:txBody>
      </p:sp>
      <p:sp>
        <p:nvSpPr>
          <p:cNvPr id="5" name="Slide Number Placeholder 4"/>
          <p:cNvSpPr>
            <a:spLocks noGrp="1"/>
          </p:cNvSpPr>
          <p:nvPr>
            <p:ph type="sldNum" sz="quarter" idx="12"/>
          </p:nvPr>
        </p:nvSpPr>
        <p:spPr/>
        <p:txBody>
          <a:bodyPr/>
          <a:lstStyle/>
          <a:p>
            <a:fld id="{2596D5C0-7E4C-40D4-91EC-1A0612F542C7}" type="slidenum">
              <a:rPr lang="en-US" smtClean="0"/>
              <a:t>15</a:t>
            </a:fld>
            <a:endParaRPr lang="en-US" dirty="0"/>
          </a:p>
        </p:txBody>
      </p:sp>
    </p:spTree>
    <p:extLst>
      <p:ext uri="{BB962C8B-B14F-4D97-AF65-F5344CB8AC3E}">
        <p14:creationId xmlns:p14="http://schemas.microsoft.com/office/powerpoint/2010/main" val="12629194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HTML “Boilerplate”</a:t>
            </a:r>
            <a:endParaRPr lang="en-US" dirty="0"/>
          </a:p>
        </p:txBody>
      </p:sp>
      <p:sp>
        <p:nvSpPr>
          <p:cNvPr id="3" name="Content Placeholder 2"/>
          <p:cNvSpPr>
            <a:spLocks noGrp="1"/>
          </p:cNvSpPr>
          <p:nvPr>
            <p:ph idx="1"/>
          </p:nvPr>
        </p:nvSpPr>
        <p:spPr/>
        <p:txBody>
          <a:bodyPr>
            <a:normAutofit fontScale="92500"/>
          </a:bodyPr>
          <a:lstStyle/>
          <a:p>
            <a:r>
              <a:rPr lang="en-US" dirty="0" smtClean="0"/>
              <a:t>The term </a:t>
            </a:r>
            <a:r>
              <a:rPr lang="en-US" i="1" dirty="0" smtClean="0"/>
              <a:t>boilerplate</a:t>
            </a:r>
            <a:r>
              <a:rPr lang="en-US" dirty="0" smtClean="0"/>
              <a:t> refers to markup that we can use “as is” on every page, and we need some when we attempt to validate a web page.</a:t>
            </a:r>
          </a:p>
          <a:p>
            <a:r>
              <a:rPr lang="en-US" dirty="0" smtClean="0"/>
              <a:t>The first boilerplate item is the DOCTYPE itself.</a:t>
            </a:r>
          </a:p>
          <a:p>
            <a:r>
              <a:rPr lang="en-US" dirty="0" smtClean="0"/>
              <a:t>The second is the attribute of the </a:t>
            </a:r>
            <a:r>
              <a:rPr lang="en-US" dirty="0" smtClean="0">
                <a:latin typeface="Courier New" panose="02070309020205020404" pitchFamily="49" charset="0"/>
                <a:cs typeface="Courier New" panose="02070309020205020404" pitchFamily="49" charset="0"/>
              </a:rPr>
              <a:t>html</a:t>
            </a:r>
            <a:r>
              <a:rPr lang="en-US" dirty="0" smtClean="0"/>
              <a:t> tag:</a:t>
            </a:r>
            <a:br>
              <a:rPr lang="en-US" dirty="0" smtClean="0"/>
            </a:br>
            <a:r>
              <a:rPr lang="en-US" sz="2400" dirty="0">
                <a:latin typeface="Courier New" pitchFamily="49" charset="0"/>
                <a:cs typeface="Courier New" pitchFamily="49" charset="0"/>
              </a:rPr>
              <a:t>lang</a:t>
            </a:r>
            <a:r>
              <a:rPr lang="en-US" sz="2400" dirty="0" smtClean="0">
                <a:latin typeface="Courier New" pitchFamily="49" charset="0"/>
                <a:cs typeface="Courier New" pitchFamily="49" charset="0"/>
              </a:rPr>
              <a:t>="en</a:t>
            </a:r>
            <a:r>
              <a:rPr lang="en-US" sz="2400" dirty="0">
                <a:latin typeface="Courier New" pitchFamily="49" charset="0"/>
                <a:cs typeface="Courier New" pitchFamily="49" charset="0"/>
              </a:rPr>
              <a:t>"</a:t>
            </a:r>
            <a:endParaRPr lang="en-US" sz="2400" dirty="0" smtClean="0"/>
          </a:p>
          <a:p>
            <a:r>
              <a:rPr lang="en-US" dirty="0" smtClean="0"/>
              <a:t>The third is the (empty) meta element within head element:</a:t>
            </a:r>
            <a:br>
              <a:rPr lang="en-US" dirty="0" smtClean="0"/>
            </a:br>
            <a:r>
              <a:rPr lang="en-US" sz="2600" dirty="0">
                <a:latin typeface="Courier New" pitchFamily="49" charset="0"/>
                <a:cs typeface="Courier New" pitchFamily="49" charset="0"/>
              </a:rPr>
              <a:t>&lt;meta charset</a:t>
            </a:r>
            <a:r>
              <a:rPr lang="en-US" sz="2600" dirty="0" smtClean="0">
                <a:latin typeface="Courier New" pitchFamily="49" charset="0"/>
                <a:cs typeface="Courier New" pitchFamily="49" charset="0"/>
              </a:rPr>
              <a:t>="utf-8"&gt;</a:t>
            </a:r>
            <a:endParaRPr lang="en-US" sz="2600" dirty="0" smtClean="0"/>
          </a:p>
        </p:txBody>
      </p:sp>
      <p:sp>
        <p:nvSpPr>
          <p:cNvPr id="4" name="Footer Placeholder 3"/>
          <p:cNvSpPr>
            <a:spLocks noGrp="1"/>
          </p:cNvSpPr>
          <p:nvPr>
            <p:ph type="ftr" sz="quarter" idx="11"/>
          </p:nvPr>
        </p:nvSpPr>
        <p:spPr/>
        <p:txBody>
          <a:bodyPr/>
          <a:lstStyle/>
          <a:p>
            <a:r>
              <a:rPr lang="en-US" dirty="0" smtClean="0"/>
              <a:t>Chapter 3: HTML for Content Structure</a:t>
            </a:r>
            <a:endParaRPr lang="en-US" dirty="0"/>
          </a:p>
        </p:txBody>
      </p:sp>
      <p:sp>
        <p:nvSpPr>
          <p:cNvPr id="5" name="Slide Number Placeholder 4"/>
          <p:cNvSpPr>
            <a:spLocks noGrp="1"/>
          </p:cNvSpPr>
          <p:nvPr>
            <p:ph type="sldNum" sz="quarter" idx="12"/>
          </p:nvPr>
        </p:nvSpPr>
        <p:spPr/>
        <p:txBody>
          <a:bodyPr/>
          <a:lstStyle/>
          <a:p>
            <a:fld id="{2596D5C0-7E4C-40D4-91EC-1A0612F542C7}" type="slidenum">
              <a:rPr lang="en-US" smtClean="0"/>
              <a:t>16</a:t>
            </a:fld>
            <a:endParaRPr lang="en-US" dirty="0"/>
          </a:p>
        </p:txBody>
      </p:sp>
    </p:spTree>
    <p:extLst>
      <p:ext uri="{BB962C8B-B14F-4D97-AF65-F5344CB8AC3E}">
        <p14:creationId xmlns:p14="http://schemas.microsoft.com/office/powerpoint/2010/main" val="39114547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HTML5 </a:t>
            </a:r>
            <a:r>
              <a:rPr lang="en-US" dirty="0" smtClean="0"/>
              <a:t>Markup Guidelines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Use lowercase for all tag names.</a:t>
            </a:r>
          </a:p>
          <a:p>
            <a:r>
              <a:rPr lang="en-US" dirty="0" smtClean="0"/>
              <a:t>Ensure all tag pairs are properly nested.</a:t>
            </a:r>
          </a:p>
          <a:p>
            <a:r>
              <a:rPr lang="en-US" dirty="0" smtClean="0"/>
              <a:t>Give any non-empty element both an opening tag and a closing tag.</a:t>
            </a:r>
          </a:p>
          <a:p>
            <a:r>
              <a:rPr lang="en-US" dirty="0" smtClean="0"/>
              <a:t>Use lowercase for attribute names and enclose attribute values in quotes.</a:t>
            </a:r>
          </a:p>
          <a:p>
            <a:r>
              <a:rPr lang="en-US" dirty="0" smtClean="0"/>
              <a:t>Remember: block elements may contain block or inline elements, inline elements only other inline elements.</a:t>
            </a:r>
          </a:p>
          <a:p>
            <a:endParaRPr lang="en-US" dirty="0"/>
          </a:p>
        </p:txBody>
      </p:sp>
      <p:sp>
        <p:nvSpPr>
          <p:cNvPr id="4" name="Footer Placeholder 3"/>
          <p:cNvSpPr>
            <a:spLocks noGrp="1"/>
          </p:cNvSpPr>
          <p:nvPr>
            <p:ph type="ftr" sz="quarter" idx="11"/>
          </p:nvPr>
        </p:nvSpPr>
        <p:spPr/>
        <p:txBody>
          <a:bodyPr/>
          <a:lstStyle/>
          <a:p>
            <a:r>
              <a:rPr lang="en-US" dirty="0" smtClean="0"/>
              <a:t>Chapter 3: HTML for Content Structure</a:t>
            </a:r>
            <a:endParaRPr lang="en-US" dirty="0"/>
          </a:p>
        </p:txBody>
      </p:sp>
      <p:sp>
        <p:nvSpPr>
          <p:cNvPr id="5" name="Slide Number Placeholder 4"/>
          <p:cNvSpPr>
            <a:spLocks noGrp="1"/>
          </p:cNvSpPr>
          <p:nvPr>
            <p:ph type="sldNum" sz="quarter" idx="12"/>
          </p:nvPr>
        </p:nvSpPr>
        <p:spPr/>
        <p:txBody>
          <a:bodyPr/>
          <a:lstStyle/>
          <a:p>
            <a:fld id="{2596D5C0-7E4C-40D4-91EC-1A0612F542C7}" type="slidenum">
              <a:rPr lang="en-US" smtClean="0"/>
              <a:t>17</a:t>
            </a:fld>
            <a:endParaRPr lang="en-US" dirty="0"/>
          </a:p>
        </p:txBody>
      </p:sp>
    </p:spTree>
    <p:extLst>
      <p:ext uri="{BB962C8B-B14F-4D97-AF65-F5344CB8AC3E}">
        <p14:creationId xmlns:p14="http://schemas.microsoft.com/office/powerpoint/2010/main" val="28189984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HTML5 </a:t>
            </a:r>
            <a:r>
              <a:rPr lang="en-US" dirty="0" smtClean="0"/>
              <a:t>Markup Best Practice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Make sure your page has </a:t>
            </a:r>
            <a:r>
              <a:rPr lang="en-US" smtClean="0"/>
              <a:t>the HTML5 </a:t>
            </a:r>
            <a:r>
              <a:rPr lang="en-US" dirty="0" smtClean="0">
                <a:cs typeface="Courier New" panose="02070309020205020404" pitchFamily="49" charset="0"/>
              </a:rPr>
              <a:t>DOCTYPE</a:t>
            </a:r>
            <a:r>
              <a:rPr lang="en-US" dirty="0" smtClean="0"/>
              <a:t> and all of these HTML elements in their correct order, properly nested:</a:t>
            </a:r>
          </a:p>
          <a:p>
            <a:pPr marL="457200" lvl="1" indent="0">
              <a:buNone/>
            </a:pPr>
            <a:r>
              <a:rPr lang="en-US" dirty="0">
                <a:latin typeface="Courier New" pitchFamily="49" charset="0"/>
                <a:cs typeface="Courier New" pitchFamily="49" charset="0"/>
              </a:rPr>
              <a:t>h</a:t>
            </a:r>
            <a:r>
              <a:rPr lang="en-US" dirty="0" smtClean="0">
                <a:latin typeface="Courier New" pitchFamily="49" charset="0"/>
                <a:cs typeface="Courier New" pitchFamily="49" charset="0"/>
              </a:rPr>
              <a:t>tml</a:t>
            </a:r>
          </a:p>
          <a:p>
            <a:pPr marL="457200" lvl="1" indent="0">
              <a:buNone/>
            </a:pPr>
            <a:r>
              <a:rPr lang="en-US" dirty="0" smtClean="0">
                <a:latin typeface="Courier New" pitchFamily="49" charset="0"/>
                <a:cs typeface="Courier New" pitchFamily="49" charset="0"/>
              </a:rPr>
              <a:t>	head</a:t>
            </a:r>
          </a:p>
          <a:p>
            <a:pPr marL="457200" lvl="1" indent="0">
              <a:buNone/>
            </a:pPr>
            <a:r>
              <a:rPr lang="en-US" dirty="0" smtClean="0">
                <a:latin typeface="Courier New" pitchFamily="49" charset="0"/>
                <a:cs typeface="Courier New" pitchFamily="49" charset="0"/>
              </a:rPr>
              <a:t>	  meta</a:t>
            </a:r>
          </a:p>
          <a:p>
            <a:pPr marL="457200" lvl="1" indent="0">
              <a:buNone/>
            </a:pPr>
            <a:r>
              <a:rPr lang="en-US" dirty="0" smtClean="0">
                <a:latin typeface="Courier New" pitchFamily="49" charset="0"/>
                <a:cs typeface="Courier New" pitchFamily="49" charset="0"/>
              </a:rPr>
              <a:t>	  title</a:t>
            </a:r>
          </a:p>
          <a:p>
            <a:pPr marL="457200" lvl="1" indent="0">
              <a:buNone/>
            </a:pPr>
            <a:r>
              <a:rPr lang="en-US" dirty="0">
                <a:latin typeface="Courier New" pitchFamily="49" charset="0"/>
                <a:cs typeface="Courier New" pitchFamily="49" charset="0"/>
              </a:rPr>
              <a:t>	</a:t>
            </a:r>
            <a:r>
              <a:rPr lang="en-US" dirty="0" smtClean="0">
                <a:latin typeface="Courier New" pitchFamily="49" charset="0"/>
                <a:cs typeface="Courier New" pitchFamily="49" charset="0"/>
              </a:rPr>
              <a:t>body</a:t>
            </a:r>
            <a:endParaRPr lang="en-US" dirty="0">
              <a:latin typeface="Courier New" pitchFamily="49" charset="0"/>
              <a:cs typeface="Courier New" pitchFamily="49" charset="0"/>
            </a:endParaRPr>
          </a:p>
          <a:p>
            <a:r>
              <a:rPr lang="en-US" dirty="0" smtClean="0"/>
              <a:t>Don’t use any elements that are </a:t>
            </a:r>
            <a:r>
              <a:rPr lang="en-US" i="1" dirty="0" smtClean="0"/>
              <a:t>deprecated</a:t>
            </a:r>
            <a:r>
              <a:rPr lang="en-US" dirty="0" smtClean="0"/>
              <a:t> by the </a:t>
            </a:r>
            <a:r>
              <a:rPr lang="en-US" dirty="0" smtClean="0">
                <a:cs typeface="Courier New" panose="02070309020205020404" pitchFamily="49" charset="0"/>
              </a:rPr>
              <a:t>DOCTYPE</a:t>
            </a:r>
            <a:r>
              <a:rPr lang="en-US" dirty="0" smtClean="0"/>
              <a:t> against which you are validating.</a:t>
            </a:r>
          </a:p>
        </p:txBody>
      </p:sp>
      <p:sp>
        <p:nvSpPr>
          <p:cNvPr id="4" name="Footer Placeholder 3"/>
          <p:cNvSpPr>
            <a:spLocks noGrp="1"/>
          </p:cNvSpPr>
          <p:nvPr>
            <p:ph type="ftr" sz="quarter" idx="11"/>
          </p:nvPr>
        </p:nvSpPr>
        <p:spPr/>
        <p:txBody>
          <a:bodyPr/>
          <a:lstStyle/>
          <a:p>
            <a:r>
              <a:rPr lang="en-US" dirty="0" smtClean="0"/>
              <a:t>Chapter 3: HTML for Content Structure</a:t>
            </a:r>
            <a:endParaRPr lang="en-US" dirty="0"/>
          </a:p>
        </p:txBody>
      </p:sp>
      <p:sp>
        <p:nvSpPr>
          <p:cNvPr id="5" name="Slide Number Placeholder 4"/>
          <p:cNvSpPr>
            <a:spLocks noGrp="1"/>
          </p:cNvSpPr>
          <p:nvPr>
            <p:ph type="sldNum" sz="quarter" idx="12"/>
          </p:nvPr>
        </p:nvSpPr>
        <p:spPr/>
        <p:txBody>
          <a:bodyPr/>
          <a:lstStyle/>
          <a:p>
            <a:fld id="{2596D5C0-7E4C-40D4-91EC-1A0612F542C7}" type="slidenum">
              <a:rPr lang="en-US" smtClean="0"/>
              <a:t>18</a:t>
            </a:fld>
            <a:endParaRPr lang="en-US" dirty="0"/>
          </a:p>
        </p:txBody>
      </p:sp>
    </p:spTree>
    <p:extLst>
      <p:ext uri="{BB962C8B-B14F-4D97-AF65-F5344CB8AC3E}">
        <p14:creationId xmlns:p14="http://schemas.microsoft.com/office/powerpoint/2010/main" val="42901062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Simple Valid Web Page: </a:t>
            </a:r>
            <a:r>
              <a:rPr lang="en-US" dirty="0" smtClean="0">
                <a:latin typeface="Courier New" pitchFamily="49" charset="0"/>
                <a:cs typeface="Courier New" pitchFamily="49" charset="0"/>
              </a:rPr>
              <a:t>third.html</a:t>
            </a:r>
            <a:endParaRPr lang="en-US" dirty="0">
              <a:latin typeface="Courier New" pitchFamily="49" charset="0"/>
              <a:cs typeface="Courier New" pitchFamily="49" charset="0"/>
            </a:endParaRPr>
          </a:p>
        </p:txBody>
      </p:sp>
      <p:sp>
        <p:nvSpPr>
          <p:cNvPr id="3" name="Content Placeholder 2"/>
          <p:cNvSpPr>
            <a:spLocks noGrp="1"/>
          </p:cNvSpPr>
          <p:nvPr>
            <p:ph idx="1"/>
          </p:nvPr>
        </p:nvSpPr>
        <p:spPr/>
        <p:txBody>
          <a:bodyPr>
            <a:normAutofit fontScale="32500" lnSpcReduction="20000"/>
          </a:bodyPr>
          <a:lstStyle/>
          <a:p>
            <a:pPr marL="0" indent="0">
              <a:buNone/>
            </a:pPr>
            <a:r>
              <a:rPr lang="en-US" sz="3700" dirty="0">
                <a:latin typeface="Courier New" pitchFamily="49" charset="0"/>
                <a:cs typeface="Courier New" pitchFamily="49" charset="0"/>
              </a:rPr>
              <a:t>&lt;!DOCTYPE html&gt;</a:t>
            </a:r>
          </a:p>
          <a:p>
            <a:pPr marL="0" indent="0">
              <a:buNone/>
            </a:pPr>
            <a:r>
              <a:rPr lang="en-US" sz="3700" dirty="0">
                <a:latin typeface="Courier New" pitchFamily="49" charset="0"/>
                <a:cs typeface="Courier New" pitchFamily="49" charset="0"/>
              </a:rPr>
              <a:t>&lt;!-- third.html --&gt;</a:t>
            </a:r>
          </a:p>
          <a:p>
            <a:pPr marL="0" indent="0">
              <a:buNone/>
            </a:pPr>
            <a:r>
              <a:rPr lang="en-US" sz="3700" dirty="0">
                <a:latin typeface="Courier New" pitchFamily="49" charset="0"/>
                <a:cs typeface="Courier New" pitchFamily="49" charset="0"/>
              </a:rPr>
              <a:t>&lt;html lang="en"&gt;</a:t>
            </a:r>
          </a:p>
          <a:p>
            <a:pPr marL="0" indent="0">
              <a:buNone/>
            </a:pPr>
            <a:r>
              <a:rPr lang="en-US" sz="3700" dirty="0">
                <a:latin typeface="Courier New" pitchFamily="49" charset="0"/>
                <a:cs typeface="Courier New" pitchFamily="49" charset="0"/>
              </a:rPr>
              <a:t>  &lt;head&gt;</a:t>
            </a:r>
          </a:p>
          <a:p>
            <a:pPr marL="0" indent="0">
              <a:buNone/>
            </a:pPr>
            <a:r>
              <a:rPr lang="en-US" sz="3700" dirty="0">
                <a:latin typeface="Courier New" pitchFamily="49" charset="0"/>
                <a:cs typeface="Courier New" pitchFamily="49" charset="0"/>
              </a:rPr>
              <a:t>    &lt;meta charset="utf-8"&gt;</a:t>
            </a:r>
          </a:p>
          <a:p>
            <a:pPr marL="0" indent="0">
              <a:buNone/>
            </a:pPr>
            <a:r>
              <a:rPr lang="en-US" sz="3700" dirty="0">
                <a:latin typeface="Courier New" pitchFamily="49" charset="0"/>
                <a:cs typeface="Courier New" pitchFamily="49" charset="0"/>
              </a:rPr>
              <a:t>    &lt;title&gt;Nature's Source&lt;/title&gt;</a:t>
            </a:r>
          </a:p>
          <a:p>
            <a:pPr marL="0" indent="0">
              <a:buNone/>
            </a:pPr>
            <a:r>
              <a:rPr lang="en-US" sz="3700" dirty="0">
                <a:latin typeface="Courier New" pitchFamily="49" charset="0"/>
                <a:cs typeface="Courier New" pitchFamily="49" charset="0"/>
              </a:rPr>
              <a:t>  &lt;/head&gt;</a:t>
            </a:r>
          </a:p>
          <a:p>
            <a:pPr marL="0" indent="0">
              <a:buNone/>
            </a:pPr>
            <a:r>
              <a:rPr lang="en-US" sz="3700" dirty="0">
                <a:latin typeface="Courier New" pitchFamily="49" charset="0"/>
                <a:cs typeface="Courier New" pitchFamily="49" charset="0"/>
              </a:rPr>
              <a:t>  &lt;body&gt;</a:t>
            </a:r>
          </a:p>
          <a:p>
            <a:pPr marL="0" indent="0">
              <a:buNone/>
            </a:pPr>
            <a:r>
              <a:rPr lang="en-US" sz="3700" dirty="0">
                <a:latin typeface="Courier New" pitchFamily="49" charset="0"/>
                <a:cs typeface="Courier New" pitchFamily="49" charset="0"/>
              </a:rPr>
              <a:t>    &lt;h1&gt;Welcome to the Website of Nature's Source!&lt;/h1&gt;</a:t>
            </a:r>
          </a:p>
          <a:p>
            <a:pPr marL="0" indent="0">
              <a:buNone/>
            </a:pPr>
            <a:r>
              <a:rPr lang="en-US" sz="3700" dirty="0">
                <a:latin typeface="Courier New" pitchFamily="49" charset="0"/>
                <a:cs typeface="Courier New" pitchFamily="49" charset="0"/>
              </a:rPr>
              <a:t>    &lt;p&gt;This is our first foray onto the World Wide Web. We are a small</a:t>
            </a:r>
          </a:p>
          <a:p>
            <a:pPr marL="0" indent="0">
              <a:buNone/>
            </a:pPr>
            <a:r>
              <a:rPr lang="en-US" sz="3700" dirty="0">
                <a:latin typeface="Courier New" pitchFamily="49" charset="0"/>
                <a:cs typeface="Courier New" pitchFamily="49" charset="0"/>
              </a:rPr>
              <a:t>    company dedicated to the health of our customers through natural</a:t>
            </a:r>
          </a:p>
          <a:p>
            <a:pPr marL="0" indent="0">
              <a:buNone/>
            </a:pPr>
            <a:r>
              <a:rPr lang="en-US" sz="3700" dirty="0">
                <a:latin typeface="Courier New" pitchFamily="49" charset="0"/>
                <a:cs typeface="Courier New" pitchFamily="49" charset="0"/>
              </a:rPr>
              <a:t>    remedies.</a:t>
            </a:r>
          </a:p>
          <a:p>
            <a:pPr marL="0" indent="0">
              <a:buNone/>
            </a:pPr>
            <a:r>
              <a:rPr lang="en-US" sz="3700" dirty="0">
                <a:latin typeface="Courier New" pitchFamily="49" charset="0"/>
                <a:cs typeface="Courier New" pitchFamily="49" charset="0"/>
              </a:rPr>
              <a:t>    &lt;br&gt;</a:t>
            </a:r>
          </a:p>
          <a:p>
            <a:pPr marL="0" indent="0">
              <a:buNone/>
            </a:pPr>
            <a:r>
              <a:rPr lang="en-US" sz="3700" dirty="0">
                <a:latin typeface="Courier New" pitchFamily="49" charset="0"/>
                <a:cs typeface="Courier New" pitchFamily="49" charset="0"/>
              </a:rPr>
              <a:t>    We have a wide range of products that include:&lt;/p&gt;</a:t>
            </a:r>
          </a:p>
          <a:p>
            <a:pPr marL="0" indent="0">
              <a:buNone/>
            </a:pPr>
            <a:r>
              <a:rPr lang="en-US" sz="3700" dirty="0">
                <a:latin typeface="Courier New" pitchFamily="49" charset="0"/>
                <a:cs typeface="Courier New" pitchFamily="49" charset="0"/>
              </a:rPr>
              <a:t>    &lt;ul&gt;</a:t>
            </a:r>
          </a:p>
          <a:p>
            <a:pPr marL="0" indent="0">
              <a:buNone/>
            </a:pPr>
            <a:r>
              <a:rPr lang="en-US" sz="3700" dirty="0">
                <a:latin typeface="Courier New" pitchFamily="49" charset="0"/>
                <a:cs typeface="Courier New" pitchFamily="49" charset="0"/>
              </a:rPr>
              <a:t>      &lt;li&gt;books, and multimedia documents that help you get healthy and</a:t>
            </a:r>
          </a:p>
          <a:p>
            <a:pPr marL="0" indent="0">
              <a:buNone/>
            </a:pPr>
            <a:r>
              <a:rPr lang="en-US" sz="3700" dirty="0">
                <a:latin typeface="Courier New" pitchFamily="49" charset="0"/>
                <a:cs typeface="Courier New" pitchFamily="49" charset="0"/>
              </a:rPr>
              <a:t>      stay healthy&lt;/li&gt;</a:t>
            </a:r>
          </a:p>
          <a:p>
            <a:pPr marL="0" indent="0">
              <a:buNone/>
            </a:pPr>
            <a:r>
              <a:rPr lang="en-US" sz="3700" dirty="0">
                <a:latin typeface="Courier New" pitchFamily="49" charset="0"/>
                <a:cs typeface="Courier New" pitchFamily="49" charset="0"/>
              </a:rPr>
              <a:t>      &lt;li&gt;herbal medicines&lt;/li&gt;</a:t>
            </a:r>
          </a:p>
          <a:p>
            <a:pPr marL="0" indent="0">
              <a:buNone/>
            </a:pPr>
            <a:r>
              <a:rPr lang="en-US" sz="3700" dirty="0">
                <a:latin typeface="Courier New" pitchFamily="49" charset="0"/>
                <a:cs typeface="Courier New" pitchFamily="49" charset="0"/>
              </a:rPr>
              <a:t>      &lt;li&gt;equipment for injury free body toning exercises&lt;/li&gt;</a:t>
            </a:r>
          </a:p>
          <a:p>
            <a:pPr marL="0" indent="0">
              <a:buNone/>
            </a:pPr>
            <a:r>
              <a:rPr lang="en-US" sz="3700" dirty="0">
                <a:latin typeface="Courier New" pitchFamily="49" charset="0"/>
                <a:cs typeface="Courier New" pitchFamily="49" charset="0"/>
              </a:rPr>
              <a:t>    &lt;/ul&gt;</a:t>
            </a:r>
          </a:p>
          <a:p>
            <a:pPr marL="0" indent="0">
              <a:buNone/>
            </a:pPr>
            <a:r>
              <a:rPr lang="en-US" sz="3700" dirty="0">
                <a:latin typeface="Courier New" pitchFamily="49" charset="0"/>
                <a:cs typeface="Courier New" pitchFamily="49" charset="0"/>
              </a:rPr>
              <a:t>  &lt;/body&gt;</a:t>
            </a:r>
          </a:p>
          <a:p>
            <a:pPr marL="0" indent="0">
              <a:buNone/>
            </a:pPr>
            <a:r>
              <a:rPr lang="en-US" sz="3700" dirty="0">
                <a:latin typeface="Courier New" pitchFamily="49" charset="0"/>
                <a:cs typeface="Courier New" pitchFamily="49" charset="0"/>
              </a:rPr>
              <a:t>&lt;/html&gt;</a:t>
            </a:r>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Chapter 3: HTML for Content Structure</a:t>
            </a:r>
            <a:endParaRPr lang="en-US" dirty="0"/>
          </a:p>
        </p:txBody>
      </p:sp>
      <p:sp>
        <p:nvSpPr>
          <p:cNvPr id="5" name="Slide Number Placeholder 4"/>
          <p:cNvSpPr>
            <a:spLocks noGrp="1"/>
          </p:cNvSpPr>
          <p:nvPr>
            <p:ph type="sldNum" sz="quarter" idx="12"/>
          </p:nvPr>
        </p:nvSpPr>
        <p:spPr/>
        <p:txBody>
          <a:bodyPr/>
          <a:lstStyle/>
          <a:p>
            <a:fld id="{2596D5C0-7E4C-40D4-91EC-1A0612F542C7}" type="slidenum">
              <a:rPr lang="en-US" smtClean="0"/>
              <a:t>19</a:t>
            </a:fld>
            <a:endParaRPr lang="en-US" dirty="0"/>
          </a:p>
        </p:txBody>
      </p:sp>
    </p:spTree>
    <p:extLst>
      <p:ext uri="{BB962C8B-B14F-4D97-AF65-F5344CB8AC3E}">
        <p14:creationId xmlns:p14="http://schemas.microsoft.com/office/powerpoint/2010/main" val="1649096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and Objectives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Discuss briefly the history of HTML and how we got </a:t>
            </a:r>
            <a:r>
              <a:rPr lang="en-US" smtClean="0"/>
              <a:t>to HTML5</a:t>
            </a:r>
            <a:endParaRPr lang="en-US" dirty="0" smtClean="0"/>
          </a:p>
          <a:p>
            <a:r>
              <a:rPr lang="en-US" dirty="0" smtClean="0"/>
              <a:t>Stress the importance of maintaining both a conceptual and a physical separation between the structure and presentation of a web page</a:t>
            </a:r>
          </a:p>
          <a:p>
            <a:r>
              <a:rPr lang="en-US" dirty="0" smtClean="0"/>
              <a:t>Discuss HTML tags and elements</a:t>
            </a:r>
          </a:p>
          <a:p>
            <a:r>
              <a:rPr lang="en-US" dirty="0" smtClean="0"/>
              <a:t>Discuss the basic structure of every web page</a:t>
            </a:r>
          </a:p>
          <a:p>
            <a:r>
              <a:rPr lang="en-US" dirty="0" smtClean="0"/>
              <a:t>Discuss </a:t>
            </a:r>
            <a:r>
              <a:rPr lang="en-US" smtClean="0"/>
              <a:t>the HTML5 </a:t>
            </a:r>
            <a:r>
              <a:rPr lang="en-US" dirty="0" smtClean="0"/>
              <a:t>DOCTYPE declaration and web page validation</a:t>
            </a:r>
          </a:p>
          <a:p>
            <a:r>
              <a:rPr lang="en-US" dirty="0" smtClean="0"/>
              <a:t>Discuss and illustrate all of the usual basic HTML markup, including headings, paragraphs, line breaks, lists, tables, images, comments, attributes and entities</a:t>
            </a:r>
          </a:p>
          <a:p>
            <a:r>
              <a:rPr lang="en-US" dirty="0" smtClean="0"/>
              <a:t>Discuss multipage websites and the links used to connect them</a:t>
            </a:r>
          </a:p>
          <a:p>
            <a:r>
              <a:rPr lang="en-US" dirty="0" smtClean="0"/>
              <a:t>Discuss the use of Server-Side Includes (SSI) which allow common markup used in many pages to be kept in one location</a:t>
            </a:r>
          </a:p>
        </p:txBody>
      </p:sp>
      <p:sp>
        <p:nvSpPr>
          <p:cNvPr id="4" name="Footer Placeholder 3"/>
          <p:cNvSpPr>
            <a:spLocks noGrp="1"/>
          </p:cNvSpPr>
          <p:nvPr>
            <p:ph type="ftr" sz="quarter" idx="11"/>
          </p:nvPr>
        </p:nvSpPr>
        <p:spPr/>
        <p:txBody>
          <a:bodyPr/>
          <a:lstStyle/>
          <a:p>
            <a:r>
              <a:rPr lang="en-US" dirty="0" smtClean="0"/>
              <a:t>Chapter 3: HTML for Content Structure</a:t>
            </a:r>
            <a:endParaRPr lang="en-US" dirty="0"/>
          </a:p>
        </p:txBody>
      </p:sp>
      <p:sp>
        <p:nvSpPr>
          <p:cNvPr id="5" name="Slide Number Placeholder 4"/>
          <p:cNvSpPr>
            <a:spLocks noGrp="1"/>
          </p:cNvSpPr>
          <p:nvPr>
            <p:ph type="sldNum" sz="quarter" idx="12"/>
          </p:nvPr>
        </p:nvSpPr>
        <p:spPr/>
        <p:txBody>
          <a:bodyPr/>
          <a:lstStyle/>
          <a:p>
            <a:fld id="{2596D5C0-7E4C-40D4-91EC-1A0612F542C7}" type="slidenum">
              <a:rPr lang="en-US" smtClean="0"/>
              <a:t>2</a:t>
            </a:fld>
            <a:endParaRPr lang="en-US" dirty="0"/>
          </a:p>
        </p:txBody>
      </p:sp>
    </p:spTree>
    <p:extLst>
      <p:ext uri="{BB962C8B-B14F-4D97-AF65-F5344CB8AC3E}">
        <p14:creationId xmlns:p14="http://schemas.microsoft.com/office/powerpoint/2010/main" val="27517383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validate a web page?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You can find a number of HTML validators on the web. The W3C itself provides this one:</a:t>
            </a:r>
          </a:p>
          <a:p>
            <a:pPr marL="457200" lvl="1" indent="0">
              <a:buNone/>
            </a:pPr>
            <a:r>
              <a:rPr lang="en-US" dirty="0"/>
              <a:t>http://validator.w3.org</a:t>
            </a:r>
            <a:r>
              <a:rPr lang="en-US" dirty="0" smtClean="0"/>
              <a:t>/</a:t>
            </a:r>
          </a:p>
          <a:p>
            <a:r>
              <a:rPr lang="en-US" dirty="0" smtClean="0"/>
              <a:t>You can enter the URL of the page you want validated directly into the validator and click</a:t>
            </a:r>
            <a:br>
              <a:rPr lang="en-US" dirty="0" smtClean="0"/>
            </a:br>
            <a:r>
              <a:rPr lang="en-US" dirty="0" smtClean="0"/>
              <a:t>on a button to validate it.</a:t>
            </a:r>
          </a:p>
          <a:p>
            <a:r>
              <a:rPr lang="en-US" dirty="0" smtClean="0"/>
              <a:t>Many other ways are possible: For example, the Firefox Web Developer add-on lets you validate the web page you are viewing from a dropdown menu.</a:t>
            </a:r>
          </a:p>
        </p:txBody>
      </p:sp>
      <p:sp>
        <p:nvSpPr>
          <p:cNvPr id="4" name="Footer Placeholder 3"/>
          <p:cNvSpPr>
            <a:spLocks noGrp="1"/>
          </p:cNvSpPr>
          <p:nvPr>
            <p:ph type="ftr" sz="quarter" idx="11"/>
          </p:nvPr>
        </p:nvSpPr>
        <p:spPr/>
        <p:txBody>
          <a:bodyPr/>
          <a:lstStyle/>
          <a:p>
            <a:r>
              <a:rPr lang="en-US" dirty="0" smtClean="0"/>
              <a:t>Chapter 3: HTML for Content Structure</a:t>
            </a:r>
            <a:endParaRPr lang="en-US" dirty="0"/>
          </a:p>
        </p:txBody>
      </p:sp>
      <p:sp>
        <p:nvSpPr>
          <p:cNvPr id="5" name="Slide Number Placeholder 4"/>
          <p:cNvSpPr>
            <a:spLocks noGrp="1"/>
          </p:cNvSpPr>
          <p:nvPr>
            <p:ph type="sldNum" sz="quarter" idx="12"/>
          </p:nvPr>
        </p:nvSpPr>
        <p:spPr/>
        <p:txBody>
          <a:bodyPr/>
          <a:lstStyle/>
          <a:p>
            <a:fld id="{2596D5C0-7E4C-40D4-91EC-1A0612F542C7}" type="slidenum">
              <a:rPr lang="en-US" smtClean="0"/>
              <a:t>20</a:t>
            </a:fld>
            <a:endParaRPr lang="en-US" dirty="0"/>
          </a:p>
        </p:txBody>
      </p:sp>
    </p:spTree>
    <p:extLst>
      <p:ext uri="{BB962C8B-B14F-4D97-AF65-F5344CB8AC3E}">
        <p14:creationId xmlns:p14="http://schemas.microsoft.com/office/powerpoint/2010/main" val="4229959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Validating </a:t>
            </a:r>
            <a:r>
              <a:rPr lang="en-US" dirty="0" smtClean="0">
                <a:latin typeface="Courier New" pitchFamily="49" charset="0"/>
                <a:cs typeface="Courier New" pitchFamily="49" charset="0"/>
              </a:rPr>
              <a:t>third.html</a:t>
            </a:r>
            <a:endParaRPr lang="en-US" dirty="0">
              <a:latin typeface="Courier New" pitchFamily="49" charset="0"/>
              <a:cs typeface="Courier New" pitchFamily="49"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37227" y="1886468"/>
            <a:ext cx="4269545" cy="3953427"/>
          </a:xfrm>
        </p:spPr>
      </p:pic>
      <p:sp>
        <p:nvSpPr>
          <p:cNvPr id="4" name="Footer Placeholder 3"/>
          <p:cNvSpPr>
            <a:spLocks noGrp="1"/>
          </p:cNvSpPr>
          <p:nvPr>
            <p:ph type="ftr" sz="quarter" idx="11"/>
          </p:nvPr>
        </p:nvSpPr>
        <p:spPr/>
        <p:txBody>
          <a:bodyPr/>
          <a:lstStyle/>
          <a:p>
            <a:r>
              <a:rPr lang="en-US" dirty="0" smtClean="0"/>
              <a:t>Chapter 3: HTML for Content Structure</a:t>
            </a:r>
            <a:endParaRPr lang="en-US" dirty="0"/>
          </a:p>
        </p:txBody>
      </p:sp>
      <p:sp>
        <p:nvSpPr>
          <p:cNvPr id="5" name="Slide Number Placeholder 4"/>
          <p:cNvSpPr>
            <a:spLocks noGrp="1"/>
          </p:cNvSpPr>
          <p:nvPr>
            <p:ph type="sldNum" sz="quarter" idx="12"/>
          </p:nvPr>
        </p:nvSpPr>
        <p:spPr/>
        <p:txBody>
          <a:bodyPr/>
          <a:lstStyle/>
          <a:p>
            <a:fld id="{2596D5C0-7E4C-40D4-91EC-1A0612F542C7}" type="slidenum">
              <a:rPr lang="en-US" smtClean="0"/>
              <a:t>21</a:t>
            </a:fld>
            <a:endParaRPr lang="en-US" dirty="0"/>
          </a:p>
        </p:txBody>
      </p:sp>
    </p:spTree>
    <p:extLst>
      <p:ext uri="{BB962C8B-B14F-4D97-AF65-F5344CB8AC3E}">
        <p14:creationId xmlns:p14="http://schemas.microsoft.com/office/powerpoint/2010/main" val="9859530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Validation Report for </a:t>
            </a:r>
            <a:r>
              <a:rPr lang="en-US" dirty="0" smtClean="0">
                <a:latin typeface="Courier New" pitchFamily="49" charset="0"/>
                <a:cs typeface="Courier New" pitchFamily="49" charset="0"/>
              </a:rPr>
              <a:t>third.html</a:t>
            </a:r>
            <a:endParaRPr lang="en-US" dirty="0">
              <a:latin typeface="Courier New" pitchFamily="49" charset="0"/>
              <a:cs typeface="Courier New" pitchFamily="49"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9528" y="1600200"/>
            <a:ext cx="4944943" cy="4525963"/>
          </a:xfrm>
        </p:spPr>
      </p:pic>
      <p:sp>
        <p:nvSpPr>
          <p:cNvPr id="4" name="Footer Placeholder 3"/>
          <p:cNvSpPr>
            <a:spLocks noGrp="1"/>
          </p:cNvSpPr>
          <p:nvPr>
            <p:ph type="ftr" sz="quarter" idx="11"/>
          </p:nvPr>
        </p:nvSpPr>
        <p:spPr/>
        <p:txBody>
          <a:bodyPr/>
          <a:lstStyle/>
          <a:p>
            <a:r>
              <a:rPr lang="en-US" dirty="0" smtClean="0"/>
              <a:t>Chapter 3: HTML for Content Structure</a:t>
            </a:r>
            <a:endParaRPr lang="en-US" dirty="0"/>
          </a:p>
        </p:txBody>
      </p:sp>
      <p:sp>
        <p:nvSpPr>
          <p:cNvPr id="5" name="Slide Number Placeholder 4"/>
          <p:cNvSpPr>
            <a:spLocks noGrp="1"/>
          </p:cNvSpPr>
          <p:nvPr>
            <p:ph type="sldNum" sz="quarter" idx="12"/>
          </p:nvPr>
        </p:nvSpPr>
        <p:spPr/>
        <p:txBody>
          <a:bodyPr/>
          <a:lstStyle/>
          <a:p>
            <a:fld id="{2596D5C0-7E4C-40D4-91EC-1A0612F542C7}" type="slidenum">
              <a:rPr lang="en-US" smtClean="0"/>
              <a:t>22</a:t>
            </a:fld>
            <a:endParaRPr lang="en-US" dirty="0"/>
          </a:p>
        </p:txBody>
      </p:sp>
    </p:spTree>
    <p:extLst>
      <p:ext uri="{BB962C8B-B14F-4D97-AF65-F5344CB8AC3E}">
        <p14:creationId xmlns:p14="http://schemas.microsoft.com/office/powerpoint/2010/main" val="34154993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Web Developer Add-on</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26852"/>
            <a:ext cx="8229600" cy="3272659"/>
          </a:xfrm>
        </p:spPr>
      </p:pic>
      <p:sp>
        <p:nvSpPr>
          <p:cNvPr id="4" name="Footer Placeholder 3"/>
          <p:cNvSpPr>
            <a:spLocks noGrp="1"/>
          </p:cNvSpPr>
          <p:nvPr>
            <p:ph type="ftr" sz="quarter" idx="11"/>
          </p:nvPr>
        </p:nvSpPr>
        <p:spPr/>
        <p:txBody>
          <a:bodyPr/>
          <a:lstStyle/>
          <a:p>
            <a:r>
              <a:rPr lang="en-US" dirty="0" smtClean="0"/>
              <a:t>Chapter 3: HTML for Content Structure</a:t>
            </a:r>
            <a:endParaRPr lang="en-US" dirty="0"/>
          </a:p>
        </p:txBody>
      </p:sp>
      <p:sp>
        <p:nvSpPr>
          <p:cNvPr id="5" name="Slide Number Placeholder 4"/>
          <p:cNvSpPr>
            <a:spLocks noGrp="1"/>
          </p:cNvSpPr>
          <p:nvPr>
            <p:ph type="sldNum" sz="quarter" idx="12"/>
          </p:nvPr>
        </p:nvSpPr>
        <p:spPr/>
        <p:txBody>
          <a:bodyPr/>
          <a:lstStyle/>
          <a:p>
            <a:fld id="{2596D5C0-7E4C-40D4-91EC-1A0612F542C7}" type="slidenum">
              <a:rPr lang="en-US" smtClean="0"/>
              <a:t>23</a:t>
            </a:fld>
            <a:endParaRPr lang="en-US" dirty="0"/>
          </a:p>
        </p:txBody>
      </p:sp>
    </p:spTree>
    <p:extLst>
      <p:ext uri="{BB962C8B-B14F-4D97-AF65-F5344CB8AC3E}">
        <p14:creationId xmlns:p14="http://schemas.microsoft.com/office/powerpoint/2010/main" val="4861810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Empty </a:t>
            </a:r>
            <a:r>
              <a:rPr lang="en-US" dirty="0" smtClean="0">
                <a:latin typeface="Courier New" panose="02070309020205020404" pitchFamily="49" charset="0"/>
                <a:cs typeface="Courier New" panose="02070309020205020404" pitchFamily="49" charset="0"/>
              </a:rPr>
              <a:t>img</a:t>
            </a:r>
            <a:r>
              <a:rPr lang="en-US" dirty="0" smtClean="0">
                <a:latin typeface="+mn-lt"/>
                <a:cs typeface="Courier New" pitchFamily="49" charset="0"/>
              </a:rPr>
              <a:t> </a:t>
            </a:r>
            <a:r>
              <a:rPr lang="en-US" dirty="0" smtClean="0">
                <a:latin typeface="+mn-lt"/>
              </a:rPr>
              <a:t>Element</a:t>
            </a:r>
            <a:r>
              <a:rPr lang="en-US" dirty="0" smtClean="0"/>
              <a:t> for Images,</a:t>
            </a:r>
            <a:br>
              <a:rPr lang="en-US" dirty="0" smtClean="0"/>
            </a:br>
            <a:r>
              <a:rPr lang="en-US" dirty="0" smtClean="0"/>
              <a:t>and Two Required Tag Attributes</a:t>
            </a:r>
            <a:endParaRPr lang="en-US" dirty="0"/>
          </a:p>
        </p:txBody>
      </p:sp>
      <p:sp>
        <p:nvSpPr>
          <p:cNvPr id="3" name="Content Placeholder 2"/>
          <p:cNvSpPr>
            <a:spLocks noGrp="1"/>
          </p:cNvSpPr>
          <p:nvPr>
            <p:ph idx="1"/>
          </p:nvPr>
        </p:nvSpPr>
        <p:spPr/>
        <p:txBody>
          <a:bodyPr>
            <a:normAutofit/>
          </a:bodyPr>
          <a:lstStyle/>
          <a:p>
            <a:r>
              <a:rPr lang="en-US" sz="2800" dirty="0" smtClean="0"/>
              <a:t>The (empty) </a:t>
            </a:r>
            <a:r>
              <a:rPr lang="en-US" sz="2800" dirty="0" smtClean="0">
                <a:latin typeface="Courier New" pitchFamily="49" charset="0"/>
                <a:cs typeface="Courier New" pitchFamily="49" charset="0"/>
              </a:rPr>
              <a:t>img</a:t>
            </a:r>
            <a:r>
              <a:rPr lang="en-US" sz="2800" dirty="0" smtClean="0"/>
              <a:t> element lets us place an image on a web page.</a:t>
            </a:r>
          </a:p>
          <a:p>
            <a:r>
              <a:rPr lang="en-US" sz="2800" dirty="0" smtClean="0"/>
              <a:t>A typical image element:</a:t>
            </a:r>
            <a:br>
              <a:rPr lang="en-US" sz="2800" dirty="0" smtClean="0"/>
            </a:br>
            <a:r>
              <a:rPr lang="en-US" sz="2400" dirty="0">
                <a:latin typeface="Courier New" pitchFamily="49" charset="0"/>
                <a:cs typeface="Courier New" pitchFamily="49" charset="0"/>
              </a:rPr>
              <a:t>&lt;img </a:t>
            </a:r>
            <a:r>
              <a:rPr lang="en-US" sz="2400">
                <a:latin typeface="Courier New" pitchFamily="49" charset="0"/>
                <a:cs typeface="Courier New" pitchFamily="49" charset="0"/>
              </a:rPr>
              <a:t>src</a:t>
            </a:r>
            <a:r>
              <a:rPr lang="en-US" sz="2400" dirty="0">
                <a:latin typeface="Courier New" pitchFamily="49" charset="0"/>
                <a:cs typeface="Courier New" pitchFamily="49" charset="0"/>
              </a:rPr>
              <a:t>="images/naturelogo.gif"</a:t>
            </a:r>
            <a:br>
              <a:rPr lang="en-US" sz="2400" dirty="0">
                <a:latin typeface="Courier New" pitchFamily="49" charset="0"/>
                <a:cs typeface="Courier New" pitchFamily="49" charset="0"/>
              </a:rPr>
            </a:br>
            <a:r>
              <a:rPr lang="en-US" sz="2400" dirty="0">
                <a:latin typeface="Courier New" pitchFamily="49" charset="0"/>
                <a:cs typeface="Courier New" pitchFamily="49" charset="0"/>
              </a:rPr>
              <a:t>     </a:t>
            </a:r>
            <a:r>
              <a:rPr lang="en-US" sz="2400" dirty="0" smtClean="0">
                <a:latin typeface="Courier New" pitchFamily="49" charset="0"/>
                <a:cs typeface="Courier New" pitchFamily="49" charset="0"/>
              </a:rPr>
              <a:t>alt</a:t>
            </a:r>
            <a:r>
              <a:rPr lang="en-US" sz="2400" dirty="0">
                <a:latin typeface="Courier New" pitchFamily="49" charset="0"/>
                <a:cs typeface="Courier New" pitchFamily="49" charset="0"/>
              </a:rPr>
              <a:t>="</a:t>
            </a:r>
            <a:r>
              <a:rPr lang="en-US" sz="2400" dirty="0" smtClean="0">
                <a:latin typeface="Courier New" pitchFamily="49" charset="0"/>
                <a:cs typeface="Courier New" pitchFamily="49" charset="0"/>
              </a:rPr>
              <a:t>Nature′s </a:t>
            </a:r>
            <a:r>
              <a:rPr lang="en-US" sz="2400" dirty="0">
                <a:latin typeface="Courier New" pitchFamily="49" charset="0"/>
                <a:cs typeface="Courier New" pitchFamily="49" charset="0"/>
              </a:rPr>
              <a:t>Source Logo</a:t>
            </a:r>
            <a:r>
              <a:rPr lang="en-US" sz="2400" dirty="0" smtClean="0">
                <a:latin typeface="Courier New" pitchFamily="49" charset="0"/>
                <a:cs typeface="Courier New" pitchFamily="49" charset="0"/>
              </a:rPr>
              <a:t>"&gt;</a:t>
            </a:r>
            <a:endParaRPr lang="en-US" sz="2400" dirty="0">
              <a:latin typeface="Courier New" pitchFamily="49" charset="0"/>
              <a:cs typeface="Courier New" pitchFamily="49" charset="0"/>
            </a:endParaRPr>
          </a:p>
          <a:p>
            <a:r>
              <a:rPr lang="en-US" sz="2800" smtClean="0">
                <a:latin typeface="Courier New" pitchFamily="49" charset="0"/>
                <a:cs typeface="Courier New" pitchFamily="49" charset="0"/>
              </a:rPr>
              <a:t>src</a:t>
            </a:r>
            <a:r>
              <a:rPr lang="en-US" sz="2800" dirty="0" smtClean="0"/>
              <a:t> and </a:t>
            </a:r>
            <a:r>
              <a:rPr lang="en-US" sz="2800" dirty="0" smtClean="0">
                <a:latin typeface="Courier New" pitchFamily="49" charset="0"/>
                <a:cs typeface="Courier New" pitchFamily="49" charset="0"/>
              </a:rPr>
              <a:t>alt</a:t>
            </a:r>
            <a:r>
              <a:rPr lang="en-US" sz="2800" dirty="0" smtClean="0"/>
              <a:t> are called </a:t>
            </a:r>
            <a:r>
              <a:rPr lang="en-US" sz="2800" i="1" dirty="0" smtClean="0"/>
              <a:t>attributes</a:t>
            </a:r>
            <a:r>
              <a:rPr lang="en-US" sz="2800" dirty="0" smtClean="0"/>
              <a:t>.</a:t>
            </a:r>
          </a:p>
          <a:p>
            <a:r>
              <a:rPr lang="en-US" sz="2800" dirty="0" smtClean="0"/>
              <a:t>The value of </a:t>
            </a:r>
            <a:r>
              <a:rPr lang="en-US" sz="2800">
                <a:latin typeface="Courier New" pitchFamily="49" charset="0"/>
                <a:cs typeface="Courier New" pitchFamily="49" charset="0"/>
              </a:rPr>
              <a:t>src</a:t>
            </a:r>
            <a:r>
              <a:rPr lang="en-US" sz="2800" dirty="0" smtClean="0"/>
              <a:t> is the location of the image file.</a:t>
            </a:r>
          </a:p>
          <a:p>
            <a:r>
              <a:rPr lang="en-US" sz="2800" dirty="0" smtClean="0"/>
              <a:t>The value of </a:t>
            </a:r>
            <a:r>
              <a:rPr lang="en-US" sz="2800" dirty="0">
                <a:latin typeface="Courier New" pitchFamily="49" charset="0"/>
                <a:cs typeface="Courier New" pitchFamily="49" charset="0"/>
              </a:rPr>
              <a:t>alt</a:t>
            </a:r>
            <a:r>
              <a:rPr lang="en-US" sz="2800" dirty="0" smtClean="0"/>
              <a:t> is the text to display if no image.</a:t>
            </a:r>
          </a:p>
          <a:p>
            <a:r>
              <a:rPr lang="en-US" sz="2800" dirty="0" smtClean="0"/>
              <a:t>Attribute values are enclosed in quotes.</a:t>
            </a:r>
            <a:endParaRPr lang="en-US" sz="2800" dirty="0"/>
          </a:p>
        </p:txBody>
      </p:sp>
      <p:sp>
        <p:nvSpPr>
          <p:cNvPr id="4" name="Footer Placeholder 3"/>
          <p:cNvSpPr>
            <a:spLocks noGrp="1"/>
          </p:cNvSpPr>
          <p:nvPr>
            <p:ph type="ftr" sz="quarter" idx="11"/>
          </p:nvPr>
        </p:nvSpPr>
        <p:spPr/>
        <p:txBody>
          <a:bodyPr/>
          <a:lstStyle/>
          <a:p>
            <a:r>
              <a:rPr lang="en-US" dirty="0" smtClean="0"/>
              <a:t>Chapter 3: HTML for Content Structure</a:t>
            </a:r>
            <a:endParaRPr lang="en-US" dirty="0"/>
          </a:p>
        </p:txBody>
      </p:sp>
      <p:sp>
        <p:nvSpPr>
          <p:cNvPr id="5" name="Slide Number Placeholder 4"/>
          <p:cNvSpPr>
            <a:spLocks noGrp="1"/>
          </p:cNvSpPr>
          <p:nvPr>
            <p:ph type="sldNum" sz="quarter" idx="12"/>
          </p:nvPr>
        </p:nvSpPr>
        <p:spPr/>
        <p:txBody>
          <a:bodyPr/>
          <a:lstStyle/>
          <a:p>
            <a:fld id="{2596D5C0-7E4C-40D4-91EC-1A0612F542C7}" type="slidenum">
              <a:rPr lang="en-US" smtClean="0"/>
              <a:t>24</a:t>
            </a:fld>
            <a:endParaRPr lang="en-US" dirty="0"/>
          </a:p>
        </p:txBody>
      </p:sp>
    </p:spTree>
    <p:extLst>
      <p:ext uri="{BB962C8B-B14F-4D97-AF65-F5344CB8AC3E}">
        <p14:creationId xmlns:p14="http://schemas.microsoft.com/office/powerpoint/2010/main" val="38034530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Best Practice for Images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A </a:t>
            </a:r>
            <a:r>
              <a:rPr lang="en-US" i="1" dirty="0"/>
              <a:t>pixel</a:t>
            </a:r>
            <a:r>
              <a:rPr lang="en-US" dirty="0"/>
              <a:t> </a:t>
            </a:r>
            <a:r>
              <a:rPr lang="en-US" dirty="0" smtClean="0"/>
              <a:t>is a very small area </a:t>
            </a:r>
            <a:r>
              <a:rPr lang="en-US" dirty="0"/>
              <a:t>of illumination on a display screen, one of many from which an image is composed</a:t>
            </a:r>
            <a:r>
              <a:rPr lang="en-US" dirty="0" smtClean="0"/>
              <a:t>.</a:t>
            </a:r>
          </a:p>
          <a:p>
            <a:r>
              <a:rPr lang="en-US" dirty="0" smtClean="0"/>
              <a:t>The </a:t>
            </a:r>
            <a:r>
              <a:rPr lang="en-US" dirty="0" smtClean="0">
                <a:latin typeface="Courier New" pitchFamily="49" charset="0"/>
                <a:cs typeface="Courier New" pitchFamily="49" charset="0"/>
              </a:rPr>
              <a:t>img</a:t>
            </a:r>
            <a:r>
              <a:rPr lang="en-US" dirty="0" smtClean="0"/>
              <a:t> tag has two optional attributes, </a:t>
            </a:r>
            <a:r>
              <a:rPr lang="en-US" dirty="0" smtClean="0">
                <a:latin typeface="Courier New" pitchFamily="49" charset="0"/>
                <a:cs typeface="Courier New" pitchFamily="49" charset="0"/>
              </a:rPr>
              <a:t>width</a:t>
            </a:r>
            <a:r>
              <a:rPr lang="en-US" dirty="0" smtClean="0"/>
              <a:t> and </a:t>
            </a:r>
            <a:r>
              <a:rPr lang="en-US" dirty="0" smtClean="0">
                <a:latin typeface="Courier New" pitchFamily="49" charset="0"/>
                <a:cs typeface="Courier New" pitchFamily="49" charset="0"/>
              </a:rPr>
              <a:t>height</a:t>
            </a:r>
            <a:r>
              <a:rPr lang="en-US" dirty="0" smtClean="0"/>
              <a:t>, whose values in number of pixels give the size of an image.</a:t>
            </a:r>
          </a:p>
          <a:p>
            <a:r>
              <a:rPr lang="en-US" dirty="0" smtClean="0"/>
              <a:t>A browser will scale the image to that size, but it is better to make the image the size you want in an external program and then specify the exact size in your </a:t>
            </a:r>
            <a:r>
              <a:rPr lang="en-US" dirty="0" smtClean="0">
                <a:latin typeface="Courier New" pitchFamily="49" charset="0"/>
                <a:cs typeface="Courier New" pitchFamily="49" charset="0"/>
              </a:rPr>
              <a:t>img</a:t>
            </a:r>
            <a:r>
              <a:rPr lang="en-US" dirty="0" smtClean="0"/>
              <a:t> tag. Then … no scaling required.</a:t>
            </a:r>
            <a:endParaRPr lang="en-US" dirty="0"/>
          </a:p>
        </p:txBody>
      </p:sp>
      <p:sp>
        <p:nvSpPr>
          <p:cNvPr id="4" name="Footer Placeholder 3"/>
          <p:cNvSpPr>
            <a:spLocks noGrp="1"/>
          </p:cNvSpPr>
          <p:nvPr>
            <p:ph type="ftr" sz="quarter" idx="11"/>
          </p:nvPr>
        </p:nvSpPr>
        <p:spPr/>
        <p:txBody>
          <a:bodyPr/>
          <a:lstStyle/>
          <a:p>
            <a:r>
              <a:rPr lang="en-US" dirty="0" smtClean="0"/>
              <a:t>Chapter 3: HTML for Content Structure</a:t>
            </a:r>
            <a:endParaRPr lang="en-US" dirty="0"/>
          </a:p>
        </p:txBody>
      </p:sp>
      <p:sp>
        <p:nvSpPr>
          <p:cNvPr id="5" name="Slide Number Placeholder 4"/>
          <p:cNvSpPr>
            <a:spLocks noGrp="1"/>
          </p:cNvSpPr>
          <p:nvPr>
            <p:ph type="sldNum" sz="quarter" idx="12"/>
          </p:nvPr>
        </p:nvSpPr>
        <p:spPr/>
        <p:txBody>
          <a:bodyPr/>
          <a:lstStyle/>
          <a:p>
            <a:fld id="{2596D5C0-7E4C-40D4-91EC-1A0612F542C7}" type="slidenum">
              <a:rPr lang="en-US" smtClean="0"/>
              <a:t>25</a:t>
            </a:fld>
            <a:endParaRPr lang="en-US" dirty="0"/>
          </a:p>
        </p:txBody>
      </p:sp>
    </p:spTree>
    <p:extLst>
      <p:ext uri="{BB962C8B-B14F-4D97-AF65-F5344CB8AC3E}">
        <p14:creationId xmlns:p14="http://schemas.microsoft.com/office/powerpoint/2010/main" val="40409988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Elements vs. Inline Elements</a:t>
            </a:r>
            <a:endParaRPr lang="en-US" dirty="0"/>
          </a:p>
        </p:txBody>
      </p:sp>
      <p:sp>
        <p:nvSpPr>
          <p:cNvPr id="3" name="Content Placeholder 2"/>
          <p:cNvSpPr>
            <a:spLocks noGrp="1"/>
          </p:cNvSpPr>
          <p:nvPr>
            <p:ph idx="1"/>
          </p:nvPr>
        </p:nvSpPr>
        <p:spPr>
          <a:xfrm>
            <a:off x="457200" y="1524000"/>
            <a:ext cx="8229600" cy="4648200"/>
          </a:xfrm>
        </p:spPr>
        <p:txBody>
          <a:bodyPr>
            <a:noAutofit/>
          </a:bodyPr>
          <a:lstStyle/>
          <a:p>
            <a:r>
              <a:rPr lang="en-US" sz="2800" dirty="0" smtClean="0"/>
              <a:t>Some HTML elements are </a:t>
            </a:r>
            <a:r>
              <a:rPr lang="en-US" sz="2800" i="1" dirty="0" smtClean="0"/>
              <a:t>block elements</a:t>
            </a:r>
            <a:r>
              <a:rPr lang="en-US" sz="2800" dirty="0" smtClean="0"/>
              <a:t>, others are </a:t>
            </a:r>
            <a:r>
              <a:rPr lang="en-US" sz="2800" i="1" dirty="0" smtClean="0"/>
              <a:t>inline elements</a:t>
            </a:r>
            <a:r>
              <a:rPr lang="en-US" sz="2800" dirty="0" smtClean="0"/>
              <a:t>.</a:t>
            </a:r>
          </a:p>
          <a:p>
            <a:r>
              <a:rPr lang="en-US" sz="2800" dirty="0" smtClean="0"/>
              <a:t>Block elements (headings, paragraphs and lists, for example) flow from top to bottom of a web page, with a browser-dependent amount of vertical whitespace before and after the element.</a:t>
            </a:r>
          </a:p>
          <a:p>
            <a:r>
              <a:rPr lang="en-US" sz="2800" dirty="0" smtClean="0"/>
              <a:t>Inline elements (the </a:t>
            </a:r>
            <a:r>
              <a:rPr lang="en-US" sz="2800" dirty="0" smtClean="0">
                <a:latin typeface="Courier New" pitchFamily="49" charset="0"/>
                <a:cs typeface="Courier New" pitchFamily="49" charset="0"/>
              </a:rPr>
              <a:t>img</a:t>
            </a:r>
            <a:r>
              <a:rPr lang="en-US" sz="2800" dirty="0" smtClean="0"/>
              <a:t> element, for example) flow from left to right, wrapping to the next line as necessary, with no horizontal spacing surrounding the element.</a:t>
            </a:r>
          </a:p>
        </p:txBody>
      </p:sp>
      <p:sp>
        <p:nvSpPr>
          <p:cNvPr id="4" name="Footer Placeholder 3"/>
          <p:cNvSpPr>
            <a:spLocks noGrp="1"/>
          </p:cNvSpPr>
          <p:nvPr>
            <p:ph type="ftr" sz="quarter" idx="11"/>
          </p:nvPr>
        </p:nvSpPr>
        <p:spPr/>
        <p:txBody>
          <a:bodyPr/>
          <a:lstStyle/>
          <a:p>
            <a:r>
              <a:rPr lang="en-US" dirty="0" smtClean="0"/>
              <a:t>Chapter 3: HTML for Content Structure</a:t>
            </a:r>
            <a:endParaRPr lang="en-US" dirty="0"/>
          </a:p>
        </p:txBody>
      </p:sp>
      <p:sp>
        <p:nvSpPr>
          <p:cNvPr id="5" name="Slide Number Placeholder 4"/>
          <p:cNvSpPr>
            <a:spLocks noGrp="1"/>
          </p:cNvSpPr>
          <p:nvPr>
            <p:ph type="sldNum" sz="quarter" idx="12"/>
          </p:nvPr>
        </p:nvSpPr>
        <p:spPr/>
        <p:txBody>
          <a:bodyPr/>
          <a:lstStyle/>
          <a:p>
            <a:fld id="{2596D5C0-7E4C-40D4-91EC-1A0612F542C7}" type="slidenum">
              <a:rPr lang="en-US" smtClean="0"/>
              <a:t>26</a:t>
            </a:fld>
            <a:endParaRPr lang="en-US" dirty="0"/>
          </a:p>
        </p:txBody>
      </p:sp>
    </p:spTree>
    <p:extLst>
      <p:ext uri="{BB962C8B-B14F-4D97-AF65-F5344CB8AC3E}">
        <p14:creationId xmlns:p14="http://schemas.microsoft.com/office/powerpoint/2010/main" val="35992256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Tables in General</a:t>
            </a:r>
            <a:endParaRPr lang="en-US" dirty="0"/>
          </a:p>
        </p:txBody>
      </p:sp>
      <p:sp>
        <p:nvSpPr>
          <p:cNvPr id="3" name="Content Placeholder 2"/>
          <p:cNvSpPr>
            <a:spLocks noGrp="1"/>
          </p:cNvSpPr>
          <p:nvPr>
            <p:ph idx="1"/>
          </p:nvPr>
        </p:nvSpPr>
        <p:spPr/>
        <p:txBody>
          <a:bodyPr/>
          <a:lstStyle/>
          <a:p>
            <a:r>
              <a:rPr lang="en-US" dirty="0" smtClean="0"/>
              <a:t>Tables have rows and columns.</a:t>
            </a:r>
          </a:p>
          <a:p>
            <a:r>
              <a:rPr lang="en-US" dirty="0" smtClean="0"/>
              <a:t>Tables are best used to display data that lends itself to rows and columns.</a:t>
            </a:r>
          </a:p>
          <a:p>
            <a:r>
              <a:rPr lang="en-US" dirty="0" smtClean="0"/>
              <a:t>Example: A table of 28 temperatures with 4 rows (weeks) and 7 columns (week days)</a:t>
            </a:r>
          </a:p>
          <a:p>
            <a:r>
              <a:rPr lang="en-US" dirty="0" smtClean="0"/>
              <a:t>A table can be used to lay out a very simple web page, but Cascading Style Sheets are much preferred for web page layout.</a:t>
            </a:r>
            <a:endParaRPr lang="en-US" dirty="0"/>
          </a:p>
        </p:txBody>
      </p:sp>
      <p:sp>
        <p:nvSpPr>
          <p:cNvPr id="4" name="Footer Placeholder 3"/>
          <p:cNvSpPr>
            <a:spLocks noGrp="1"/>
          </p:cNvSpPr>
          <p:nvPr>
            <p:ph type="ftr" sz="quarter" idx="11"/>
          </p:nvPr>
        </p:nvSpPr>
        <p:spPr/>
        <p:txBody>
          <a:bodyPr/>
          <a:lstStyle/>
          <a:p>
            <a:r>
              <a:rPr lang="en-US" dirty="0" smtClean="0"/>
              <a:t>Chapter 3: HTML for Content Structure</a:t>
            </a:r>
            <a:endParaRPr lang="en-US" dirty="0"/>
          </a:p>
        </p:txBody>
      </p:sp>
      <p:sp>
        <p:nvSpPr>
          <p:cNvPr id="5" name="Slide Number Placeholder 4"/>
          <p:cNvSpPr>
            <a:spLocks noGrp="1"/>
          </p:cNvSpPr>
          <p:nvPr>
            <p:ph type="sldNum" sz="quarter" idx="12"/>
          </p:nvPr>
        </p:nvSpPr>
        <p:spPr/>
        <p:txBody>
          <a:bodyPr/>
          <a:lstStyle/>
          <a:p>
            <a:fld id="{2596D5C0-7E4C-40D4-91EC-1A0612F542C7}" type="slidenum">
              <a:rPr lang="en-US" smtClean="0"/>
              <a:t>27</a:t>
            </a:fld>
            <a:endParaRPr lang="en-US" dirty="0"/>
          </a:p>
        </p:txBody>
      </p:sp>
    </p:spTree>
    <p:extLst>
      <p:ext uri="{BB962C8B-B14F-4D97-AF65-F5344CB8AC3E}">
        <p14:creationId xmlns:p14="http://schemas.microsoft.com/office/powerpoint/2010/main" val="7478931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HTML Basic Table Elements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 table element with two rows and two columns (two table data cells) in each row:</a:t>
            </a:r>
            <a:br>
              <a:rPr lang="en-US" dirty="0" smtClean="0"/>
            </a:br>
            <a:r>
              <a:rPr lang="en-US" sz="2400" dirty="0" smtClean="0">
                <a:latin typeface="Courier New" pitchFamily="49" charset="0"/>
                <a:cs typeface="Courier New" pitchFamily="49" charset="0"/>
              </a:rPr>
              <a:t>&lt;table summary</a:t>
            </a:r>
            <a:r>
              <a:rPr lang="en-US" sz="2400" dirty="0">
                <a:latin typeface="Courier New" pitchFamily="49" charset="0"/>
                <a:cs typeface="Courier New" pitchFamily="49" charset="0"/>
              </a:rPr>
              <a:t>="A </a:t>
            </a:r>
            <a:r>
              <a:rPr lang="en-US" sz="2400" dirty="0" smtClean="0">
                <a:latin typeface="Courier New" pitchFamily="49" charset="0"/>
                <a:cs typeface="Courier New" pitchFamily="49" charset="0"/>
              </a:rPr>
              <a:t>simple </a:t>
            </a:r>
            <a:r>
              <a:rPr lang="en-US" sz="2400" dirty="0">
                <a:latin typeface="Courier New" pitchFamily="49" charset="0"/>
                <a:cs typeface="Courier New" pitchFamily="49" charset="0"/>
              </a:rPr>
              <a:t>table"&gt;</a:t>
            </a:r>
            <a:r>
              <a:rPr lang="en-US" sz="2400" dirty="0" smtClean="0">
                <a:latin typeface="Courier New" pitchFamily="49" charset="0"/>
                <a:cs typeface="Courier New" pitchFamily="49" charset="0"/>
              </a:rPr>
              <a:t/>
            </a:r>
            <a:br>
              <a:rPr lang="en-US" sz="2400" dirty="0" smtClean="0">
                <a:latin typeface="Courier New" pitchFamily="49" charset="0"/>
                <a:cs typeface="Courier New" pitchFamily="49" charset="0"/>
              </a:rPr>
            </a:br>
            <a:r>
              <a:rPr lang="en-US" sz="2400" dirty="0" smtClean="0">
                <a:latin typeface="Courier New" pitchFamily="49" charset="0"/>
                <a:cs typeface="Courier New" pitchFamily="49" charset="0"/>
              </a:rPr>
              <a:t>  &lt;</a:t>
            </a:r>
            <a:r>
              <a:rPr lang="en-US" sz="2400" smtClean="0">
                <a:latin typeface="Courier New" pitchFamily="49" charset="0"/>
                <a:cs typeface="Courier New" pitchFamily="49" charset="0"/>
              </a:rPr>
              <a:t>tr</a:t>
            </a:r>
            <a:r>
              <a:rPr lang="en-US" sz="2400" dirty="0" smtClean="0">
                <a:latin typeface="Courier New" pitchFamily="49" charset="0"/>
                <a:cs typeface="Courier New" pitchFamily="49" charset="0"/>
              </a:rPr>
              <a:t>&gt;</a:t>
            </a:r>
            <a:br>
              <a:rPr lang="en-US" sz="2400" dirty="0" smtClean="0">
                <a:latin typeface="Courier New" pitchFamily="49" charset="0"/>
                <a:cs typeface="Courier New" pitchFamily="49" charset="0"/>
              </a:rPr>
            </a:br>
            <a:r>
              <a:rPr lang="en-US" sz="2400" dirty="0">
                <a:latin typeface="Courier New" pitchFamily="49" charset="0"/>
                <a:cs typeface="Courier New" pitchFamily="49" charset="0"/>
              </a:rPr>
              <a:t> </a:t>
            </a:r>
            <a:r>
              <a:rPr lang="en-US" sz="2400" dirty="0" smtClean="0">
                <a:latin typeface="Courier New" pitchFamily="49" charset="0"/>
                <a:cs typeface="Courier New" pitchFamily="49" charset="0"/>
              </a:rPr>
              <a:t>    &lt;</a:t>
            </a:r>
            <a:r>
              <a:rPr lang="en-US" sz="2400" dirty="0">
                <a:latin typeface="Courier New" pitchFamily="49" charset="0"/>
                <a:cs typeface="Courier New" pitchFamily="49" charset="0"/>
              </a:rPr>
              <a:t>td&gt;top-left&lt;/td&gt;&lt;td&gt;top-right&lt;/td</a:t>
            </a:r>
            <a:r>
              <a:rPr lang="en-US" sz="2400" dirty="0" smtClean="0">
                <a:latin typeface="Courier New" pitchFamily="49" charset="0"/>
                <a:cs typeface="Courier New" pitchFamily="49" charset="0"/>
              </a:rPr>
              <a:t>&gt;</a:t>
            </a:r>
            <a:br>
              <a:rPr lang="en-US" sz="2400" dirty="0" smtClean="0">
                <a:latin typeface="Courier New" pitchFamily="49" charset="0"/>
                <a:cs typeface="Courier New" pitchFamily="49" charset="0"/>
              </a:rPr>
            </a:br>
            <a:r>
              <a:rPr lang="en-US" sz="2400" dirty="0" smtClean="0">
                <a:latin typeface="Courier New" pitchFamily="49" charset="0"/>
                <a:cs typeface="Courier New" pitchFamily="49" charset="0"/>
              </a:rPr>
              <a:t>  &lt;/</a:t>
            </a:r>
            <a:r>
              <a:rPr lang="en-US" sz="2400" smtClean="0">
                <a:latin typeface="Courier New" pitchFamily="49" charset="0"/>
                <a:cs typeface="Courier New" pitchFamily="49" charset="0"/>
              </a:rPr>
              <a:t>tr</a:t>
            </a:r>
            <a:r>
              <a:rPr lang="en-US" sz="2400" dirty="0" smtClean="0">
                <a:latin typeface="Courier New" pitchFamily="49" charset="0"/>
                <a:cs typeface="Courier New" pitchFamily="49" charset="0"/>
              </a:rPr>
              <a:t>&gt;</a:t>
            </a:r>
            <a:br>
              <a:rPr lang="en-US" sz="2400" dirty="0" smtClean="0">
                <a:latin typeface="Courier New" pitchFamily="49" charset="0"/>
                <a:cs typeface="Courier New" pitchFamily="49" charset="0"/>
              </a:rPr>
            </a:br>
            <a:r>
              <a:rPr lang="en-US" sz="2400" dirty="0" smtClean="0">
                <a:latin typeface="Courier New" pitchFamily="49" charset="0"/>
                <a:cs typeface="Courier New" pitchFamily="49" charset="0"/>
              </a:rPr>
              <a:t>  &lt;</a:t>
            </a:r>
            <a:r>
              <a:rPr lang="en-US" sz="2400" smtClean="0">
                <a:latin typeface="Courier New" pitchFamily="49" charset="0"/>
                <a:cs typeface="Courier New" pitchFamily="49" charset="0"/>
              </a:rPr>
              <a:t>tr</a:t>
            </a:r>
            <a:r>
              <a:rPr lang="en-US" sz="2400" dirty="0" smtClean="0">
                <a:latin typeface="Courier New" pitchFamily="49" charset="0"/>
                <a:cs typeface="Courier New" pitchFamily="49" charset="0"/>
              </a:rPr>
              <a:t>&gt;</a:t>
            </a:r>
            <a:br>
              <a:rPr lang="en-US" sz="2400" dirty="0" smtClean="0">
                <a:latin typeface="Courier New" pitchFamily="49" charset="0"/>
                <a:cs typeface="Courier New" pitchFamily="49" charset="0"/>
              </a:rPr>
            </a:br>
            <a:r>
              <a:rPr lang="en-US" sz="2400" dirty="0" smtClean="0">
                <a:latin typeface="Courier New" pitchFamily="49" charset="0"/>
                <a:cs typeface="Courier New" pitchFamily="49" charset="0"/>
              </a:rPr>
              <a:t>    &lt;</a:t>
            </a:r>
            <a:r>
              <a:rPr lang="en-US" sz="2400" dirty="0">
                <a:latin typeface="Courier New" pitchFamily="49" charset="0"/>
                <a:cs typeface="Courier New" pitchFamily="49" charset="0"/>
              </a:rPr>
              <a:t>td&gt;top-left&lt;/td&gt;&lt;td&gt;top-right&lt;/td</a:t>
            </a:r>
            <a:r>
              <a:rPr lang="en-US" sz="2400" dirty="0" smtClean="0">
                <a:latin typeface="Courier New" pitchFamily="49" charset="0"/>
                <a:cs typeface="Courier New" pitchFamily="49" charset="0"/>
              </a:rPr>
              <a:t>&gt;</a:t>
            </a:r>
            <a:br>
              <a:rPr lang="en-US" sz="2400" dirty="0" smtClean="0">
                <a:latin typeface="Courier New" pitchFamily="49" charset="0"/>
                <a:cs typeface="Courier New" pitchFamily="49" charset="0"/>
              </a:rPr>
            </a:br>
            <a:r>
              <a:rPr lang="en-US" sz="2400" dirty="0" smtClean="0">
                <a:latin typeface="Courier New" pitchFamily="49" charset="0"/>
                <a:cs typeface="Courier New" pitchFamily="49" charset="0"/>
              </a:rPr>
              <a:t>  &lt;/</a:t>
            </a:r>
            <a:r>
              <a:rPr lang="en-US" sz="2400" smtClean="0">
                <a:latin typeface="Courier New" pitchFamily="49" charset="0"/>
                <a:cs typeface="Courier New" pitchFamily="49" charset="0"/>
              </a:rPr>
              <a:t>tr</a:t>
            </a:r>
            <a:r>
              <a:rPr lang="en-US" sz="2400" dirty="0" smtClean="0">
                <a:latin typeface="Courier New" pitchFamily="49" charset="0"/>
                <a:cs typeface="Courier New" pitchFamily="49" charset="0"/>
              </a:rPr>
              <a:t>&gt;</a:t>
            </a:r>
            <a:br>
              <a:rPr lang="en-US" sz="2400" dirty="0" smtClean="0">
                <a:latin typeface="Courier New" pitchFamily="49" charset="0"/>
                <a:cs typeface="Courier New" pitchFamily="49" charset="0"/>
              </a:rPr>
            </a:br>
            <a:r>
              <a:rPr lang="en-US" sz="2400" dirty="0" smtClean="0">
                <a:latin typeface="Courier New" pitchFamily="49" charset="0"/>
                <a:cs typeface="Courier New" pitchFamily="49" charset="0"/>
              </a:rPr>
              <a:t>&lt;/table&gt;</a:t>
            </a:r>
          </a:p>
        </p:txBody>
      </p:sp>
      <p:sp>
        <p:nvSpPr>
          <p:cNvPr id="4" name="Footer Placeholder 3"/>
          <p:cNvSpPr>
            <a:spLocks noGrp="1"/>
          </p:cNvSpPr>
          <p:nvPr>
            <p:ph type="ftr" sz="quarter" idx="11"/>
          </p:nvPr>
        </p:nvSpPr>
        <p:spPr/>
        <p:txBody>
          <a:bodyPr/>
          <a:lstStyle/>
          <a:p>
            <a:r>
              <a:rPr lang="en-US" dirty="0" smtClean="0"/>
              <a:t>Chapter 3: HTML for Content Structure</a:t>
            </a:r>
            <a:endParaRPr lang="en-US" dirty="0"/>
          </a:p>
        </p:txBody>
      </p:sp>
      <p:sp>
        <p:nvSpPr>
          <p:cNvPr id="5" name="Slide Number Placeholder 4"/>
          <p:cNvSpPr>
            <a:spLocks noGrp="1"/>
          </p:cNvSpPr>
          <p:nvPr>
            <p:ph type="sldNum" sz="quarter" idx="12"/>
          </p:nvPr>
        </p:nvSpPr>
        <p:spPr/>
        <p:txBody>
          <a:bodyPr/>
          <a:lstStyle/>
          <a:p>
            <a:fld id="{2596D5C0-7E4C-40D4-91EC-1A0612F542C7}" type="slidenum">
              <a:rPr lang="en-US" smtClean="0"/>
              <a:t>28</a:t>
            </a:fld>
            <a:endParaRPr lang="en-US" dirty="0"/>
          </a:p>
        </p:txBody>
      </p:sp>
    </p:spTree>
    <p:extLst>
      <p:ext uri="{BB962C8B-B14F-4D97-AF65-F5344CB8AC3E}">
        <p14:creationId xmlns:p14="http://schemas.microsoft.com/office/powerpoint/2010/main" val="41549102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Table Features</a:t>
            </a:r>
            <a:endParaRPr lang="en-US" dirty="0"/>
          </a:p>
        </p:txBody>
      </p:sp>
      <p:sp>
        <p:nvSpPr>
          <p:cNvPr id="3" name="Content Placeholder 2"/>
          <p:cNvSpPr>
            <a:spLocks noGrp="1"/>
          </p:cNvSpPr>
          <p:nvPr>
            <p:ph idx="1"/>
          </p:nvPr>
        </p:nvSpPr>
        <p:spPr/>
        <p:txBody>
          <a:bodyPr>
            <a:normAutofit lnSpcReduction="10000"/>
          </a:bodyPr>
          <a:lstStyle/>
          <a:p>
            <a:r>
              <a:rPr lang="en-US" dirty="0" smtClean="0"/>
              <a:t>Content of a </a:t>
            </a:r>
            <a:r>
              <a:rPr lang="en-US" dirty="0" smtClean="0">
                <a:latin typeface="Courier New" pitchFamily="49" charset="0"/>
                <a:cs typeface="Courier New" pitchFamily="49" charset="0"/>
              </a:rPr>
              <a:t>td</a:t>
            </a:r>
            <a:r>
              <a:rPr lang="en-US" dirty="0" smtClean="0"/>
              <a:t> (table data) element is displayed left-justified by default.</a:t>
            </a:r>
          </a:p>
          <a:p>
            <a:r>
              <a:rPr lang="en-US" dirty="0" smtClean="0"/>
              <a:t>Content of a </a:t>
            </a:r>
            <a:r>
              <a:rPr lang="en-US" dirty="0" smtClean="0">
                <a:latin typeface="Courier New" pitchFamily="49" charset="0"/>
                <a:cs typeface="Courier New" pitchFamily="49" charset="0"/>
              </a:rPr>
              <a:t>th</a:t>
            </a:r>
            <a:r>
              <a:rPr lang="en-US" dirty="0" smtClean="0"/>
              <a:t> (table header) element is displayed bold and centered by default.</a:t>
            </a:r>
          </a:p>
          <a:p>
            <a:r>
              <a:rPr lang="en-US" dirty="0" smtClean="0">
                <a:latin typeface="Courier New" pitchFamily="49" charset="0"/>
                <a:cs typeface="Courier New" pitchFamily="49" charset="0"/>
              </a:rPr>
              <a:t>td</a:t>
            </a:r>
            <a:r>
              <a:rPr lang="en-US" dirty="0" smtClean="0"/>
              <a:t> and </a:t>
            </a:r>
            <a:r>
              <a:rPr lang="en-US" dirty="0">
                <a:latin typeface="Courier New" pitchFamily="49" charset="0"/>
                <a:cs typeface="Courier New" pitchFamily="49" charset="0"/>
              </a:rPr>
              <a:t>th</a:t>
            </a:r>
            <a:r>
              <a:rPr lang="en-US" dirty="0" smtClean="0"/>
              <a:t> tags can take have </a:t>
            </a:r>
            <a:r>
              <a:rPr lang="en-US" dirty="0">
                <a:latin typeface="Courier New" pitchFamily="49" charset="0"/>
                <a:cs typeface="Courier New" pitchFamily="49" charset="0"/>
              </a:rPr>
              <a:t>rowspan="</a:t>
            </a:r>
            <a:r>
              <a:rPr lang="en-US" dirty="0" smtClean="0">
                <a:latin typeface="Courier New" pitchFamily="49" charset="0"/>
                <a:cs typeface="Courier New" pitchFamily="49" charset="0"/>
              </a:rPr>
              <a:t>n</a:t>
            </a:r>
            <a:r>
              <a:rPr lang="en-US" dirty="0">
                <a:latin typeface="Courier New" pitchFamily="49" charset="0"/>
                <a:cs typeface="Courier New" pitchFamily="49" charset="0"/>
              </a:rPr>
              <a:t>" </a:t>
            </a:r>
            <a:r>
              <a:rPr lang="en-US" dirty="0" smtClean="0"/>
              <a:t>and </a:t>
            </a:r>
            <a:r>
              <a:rPr lang="en-US" smtClean="0">
                <a:latin typeface="Courier New" pitchFamily="49" charset="0"/>
                <a:cs typeface="Courier New" pitchFamily="49" charset="0"/>
              </a:rPr>
              <a:t>colspan</a:t>
            </a:r>
            <a:r>
              <a:rPr lang="en-US" dirty="0">
                <a:latin typeface="Courier New" pitchFamily="49" charset="0"/>
                <a:cs typeface="Courier New" pitchFamily="49" charset="0"/>
              </a:rPr>
              <a:t>="</a:t>
            </a:r>
            <a:r>
              <a:rPr lang="en-US" dirty="0" smtClean="0">
                <a:latin typeface="Courier New" pitchFamily="49" charset="0"/>
                <a:cs typeface="Courier New" pitchFamily="49" charset="0"/>
              </a:rPr>
              <a:t>n</a:t>
            </a:r>
            <a:r>
              <a:rPr lang="en-US" dirty="0">
                <a:latin typeface="Courier New" pitchFamily="49" charset="0"/>
                <a:cs typeface="Courier New" pitchFamily="49" charset="0"/>
              </a:rPr>
              <a:t>" </a:t>
            </a:r>
            <a:r>
              <a:rPr lang="en-US" dirty="0" smtClean="0"/>
              <a:t>attributes to permit one cell to span multiple rows and/or columns</a:t>
            </a:r>
          </a:p>
          <a:p>
            <a:r>
              <a:rPr lang="en-US" dirty="0" smtClean="0"/>
              <a:t>Place a </a:t>
            </a:r>
            <a:r>
              <a:rPr lang="en-US" dirty="0" smtClean="0">
                <a:latin typeface="Courier New" panose="02070309020205020404" pitchFamily="49" charset="0"/>
                <a:cs typeface="Courier New" panose="02070309020205020404" pitchFamily="49" charset="0"/>
              </a:rPr>
              <a:t>caption</a:t>
            </a:r>
            <a:r>
              <a:rPr lang="en-US" dirty="0" smtClean="0"/>
              <a:t> element after the opening </a:t>
            </a:r>
            <a:r>
              <a:rPr lang="en-US" dirty="0" smtClean="0">
                <a:latin typeface="Courier New" panose="02070309020205020404" pitchFamily="49" charset="0"/>
                <a:cs typeface="Courier New" panose="02070309020205020404" pitchFamily="49" charset="0"/>
              </a:rPr>
              <a:t>table</a:t>
            </a:r>
            <a:r>
              <a:rPr lang="en-US" dirty="0" smtClean="0"/>
              <a:t> tag to give a table a caption</a:t>
            </a:r>
            <a:endParaRPr lang="en-US" dirty="0"/>
          </a:p>
        </p:txBody>
      </p:sp>
      <p:sp>
        <p:nvSpPr>
          <p:cNvPr id="4" name="Footer Placeholder 3"/>
          <p:cNvSpPr>
            <a:spLocks noGrp="1"/>
          </p:cNvSpPr>
          <p:nvPr>
            <p:ph type="ftr" sz="quarter" idx="11"/>
          </p:nvPr>
        </p:nvSpPr>
        <p:spPr/>
        <p:txBody>
          <a:bodyPr/>
          <a:lstStyle/>
          <a:p>
            <a:r>
              <a:rPr lang="en-US" dirty="0" smtClean="0"/>
              <a:t>Chapter 3: HTML for Content Structure</a:t>
            </a:r>
            <a:endParaRPr lang="en-US" dirty="0"/>
          </a:p>
        </p:txBody>
      </p:sp>
      <p:sp>
        <p:nvSpPr>
          <p:cNvPr id="5" name="Slide Number Placeholder 4"/>
          <p:cNvSpPr>
            <a:spLocks noGrp="1"/>
          </p:cNvSpPr>
          <p:nvPr>
            <p:ph type="sldNum" sz="quarter" idx="12"/>
          </p:nvPr>
        </p:nvSpPr>
        <p:spPr/>
        <p:txBody>
          <a:bodyPr/>
          <a:lstStyle/>
          <a:p>
            <a:fld id="{2596D5C0-7E4C-40D4-91EC-1A0612F542C7}" type="slidenum">
              <a:rPr lang="en-US" smtClean="0"/>
              <a:t>29</a:t>
            </a:fld>
            <a:endParaRPr lang="en-US" dirty="0"/>
          </a:p>
        </p:txBody>
      </p:sp>
    </p:spTree>
    <p:extLst>
      <p:ext uri="{BB962C8B-B14F-4D97-AF65-F5344CB8AC3E}">
        <p14:creationId xmlns:p14="http://schemas.microsoft.com/office/powerpoint/2010/main" val="2427056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HTML?</a:t>
            </a:r>
            <a:endParaRPr lang="en-US" dirty="0"/>
          </a:p>
        </p:txBody>
      </p:sp>
      <p:sp>
        <p:nvSpPr>
          <p:cNvPr id="3" name="Content Placeholder 2"/>
          <p:cNvSpPr>
            <a:spLocks noGrp="1"/>
          </p:cNvSpPr>
          <p:nvPr>
            <p:ph idx="1"/>
          </p:nvPr>
        </p:nvSpPr>
        <p:spPr/>
        <p:txBody>
          <a:bodyPr>
            <a:normAutofit/>
          </a:bodyPr>
          <a:lstStyle/>
          <a:p>
            <a:r>
              <a:rPr lang="en-US" sz="2800" dirty="0" smtClean="0"/>
              <a:t>A markup language, </a:t>
            </a:r>
            <a:r>
              <a:rPr lang="en-US" sz="2800" i="1" dirty="0" smtClean="0"/>
              <a:t>not</a:t>
            </a:r>
            <a:r>
              <a:rPr lang="en-US" sz="2800" dirty="0" smtClean="0"/>
              <a:t> a programming language</a:t>
            </a:r>
          </a:p>
          <a:p>
            <a:r>
              <a:rPr lang="en-US" sz="2800" dirty="0" smtClean="0"/>
              <a:t>Uses markers called “tags” to designate the structural elements of a web page, such as:</a:t>
            </a:r>
          </a:p>
          <a:p>
            <a:pPr lvl="1"/>
            <a:r>
              <a:rPr lang="en-US" sz="2400" dirty="0" smtClean="0"/>
              <a:t>headings</a:t>
            </a:r>
          </a:p>
          <a:p>
            <a:pPr lvl="1"/>
            <a:r>
              <a:rPr lang="en-US" sz="2400" dirty="0"/>
              <a:t>p</a:t>
            </a:r>
            <a:r>
              <a:rPr lang="en-US" sz="2400" dirty="0" smtClean="0"/>
              <a:t>aragraphs</a:t>
            </a:r>
          </a:p>
          <a:p>
            <a:pPr lvl="1"/>
            <a:r>
              <a:rPr lang="en-US" sz="2400" dirty="0" smtClean="0"/>
              <a:t>lists</a:t>
            </a:r>
          </a:p>
          <a:p>
            <a:r>
              <a:rPr lang="en-US" sz="2800" dirty="0" smtClean="0"/>
              <a:t>Derives from SGML (Standard Generalized Markup Language)</a:t>
            </a:r>
          </a:p>
        </p:txBody>
      </p:sp>
      <p:sp>
        <p:nvSpPr>
          <p:cNvPr id="8" name="Footer Placeholder 7"/>
          <p:cNvSpPr>
            <a:spLocks noGrp="1"/>
          </p:cNvSpPr>
          <p:nvPr>
            <p:ph type="ftr" sz="quarter" idx="11"/>
          </p:nvPr>
        </p:nvSpPr>
        <p:spPr/>
        <p:txBody>
          <a:bodyPr/>
          <a:lstStyle/>
          <a:p>
            <a:r>
              <a:rPr lang="en-US" dirty="0" smtClean="0"/>
              <a:t>Chapter 3: HTML for Content Structure</a:t>
            </a:r>
            <a:endParaRPr lang="en-US" dirty="0"/>
          </a:p>
        </p:txBody>
      </p:sp>
      <p:sp>
        <p:nvSpPr>
          <p:cNvPr id="4" name="Slide Number Placeholder 3"/>
          <p:cNvSpPr>
            <a:spLocks noGrp="1"/>
          </p:cNvSpPr>
          <p:nvPr>
            <p:ph type="sldNum" sz="quarter" idx="12"/>
          </p:nvPr>
        </p:nvSpPr>
        <p:spPr/>
        <p:txBody>
          <a:bodyPr/>
          <a:lstStyle/>
          <a:p>
            <a:fld id="{2596D5C0-7E4C-40D4-91EC-1A0612F542C7}" type="slidenum">
              <a:rPr lang="en-US" smtClean="0"/>
              <a:t>3</a:t>
            </a:fld>
            <a:endParaRPr lang="en-US" dirty="0"/>
          </a:p>
        </p:txBody>
      </p:sp>
    </p:spTree>
    <p:extLst>
      <p:ext uri="{BB962C8B-B14F-4D97-AF65-F5344CB8AC3E}">
        <p14:creationId xmlns:p14="http://schemas.microsoft.com/office/powerpoint/2010/main" val="29998910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Simple Table Layout in </a:t>
            </a:r>
            <a:r>
              <a:rPr lang="en-US" sz="3200" dirty="0" smtClean="0">
                <a:latin typeface="Courier New" pitchFamily="49" charset="0"/>
                <a:cs typeface="Courier New" pitchFamily="49" charset="0"/>
              </a:rPr>
              <a:t>index.html</a:t>
            </a:r>
            <a:r>
              <a:rPr lang="en-US" sz="3200" dirty="0" smtClean="0"/>
              <a:t/>
            </a:r>
            <a:br>
              <a:rPr lang="en-US" sz="3200" dirty="0" smtClean="0"/>
            </a:br>
            <a:r>
              <a:rPr lang="en-US" sz="3200" dirty="0" smtClean="0"/>
              <a:t>from </a:t>
            </a:r>
            <a:r>
              <a:rPr lang="en-US" sz="3200" dirty="0" smtClean="0">
                <a:latin typeface="Courier New" pitchFamily="49" charset="0"/>
                <a:cs typeface="Courier New" pitchFamily="49" charset="0"/>
              </a:rPr>
              <a:t>nature1</a:t>
            </a:r>
            <a:r>
              <a:rPr lang="en-US" sz="3200" dirty="0" smtClean="0"/>
              <a:t> (two rows and two columns)</a:t>
            </a:r>
            <a:endParaRPr lang="en-US" sz="32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0092" y="2238942"/>
            <a:ext cx="6343815" cy="3248479"/>
          </a:xfrm>
        </p:spPr>
      </p:pic>
      <p:sp>
        <p:nvSpPr>
          <p:cNvPr id="4" name="Footer Placeholder 3"/>
          <p:cNvSpPr>
            <a:spLocks noGrp="1"/>
          </p:cNvSpPr>
          <p:nvPr>
            <p:ph type="ftr" sz="quarter" idx="11"/>
          </p:nvPr>
        </p:nvSpPr>
        <p:spPr/>
        <p:txBody>
          <a:bodyPr/>
          <a:lstStyle/>
          <a:p>
            <a:r>
              <a:rPr lang="en-US" dirty="0" smtClean="0"/>
              <a:t>Chapter 3: HTML for Content Structure</a:t>
            </a:r>
            <a:endParaRPr lang="en-US" dirty="0"/>
          </a:p>
        </p:txBody>
      </p:sp>
      <p:sp>
        <p:nvSpPr>
          <p:cNvPr id="5" name="Slide Number Placeholder 4"/>
          <p:cNvSpPr>
            <a:spLocks noGrp="1"/>
          </p:cNvSpPr>
          <p:nvPr>
            <p:ph type="sldNum" sz="quarter" idx="12"/>
          </p:nvPr>
        </p:nvSpPr>
        <p:spPr/>
        <p:txBody>
          <a:bodyPr/>
          <a:lstStyle/>
          <a:p>
            <a:fld id="{2596D5C0-7E4C-40D4-91EC-1A0612F542C7}" type="slidenum">
              <a:rPr lang="en-US" smtClean="0"/>
              <a:t>30</a:t>
            </a:fld>
            <a:endParaRPr lang="en-US" dirty="0"/>
          </a:p>
        </p:txBody>
      </p:sp>
    </p:spTree>
    <p:extLst>
      <p:ext uri="{BB962C8B-B14F-4D97-AF65-F5344CB8AC3E}">
        <p14:creationId xmlns:p14="http://schemas.microsoft.com/office/powerpoint/2010/main" val="551963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ch03/nature1/index.html</a:t>
            </a:r>
            <a:endParaRPr lang="en-US" dirty="0"/>
          </a:p>
        </p:txBody>
      </p:sp>
      <p:sp>
        <p:nvSpPr>
          <p:cNvPr id="3" name="Content Placeholder 2"/>
          <p:cNvSpPr>
            <a:spLocks noGrp="1"/>
          </p:cNvSpPr>
          <p:nvPr>
            <p:ph idx="1"/>
          </p:nvPr>
        </p:nvSpPr>
        <p:spPr/>
        <p:txBody>
          <a:bodyPr>
            <a:normAutofit fontScale="25000" lnSpcReduction="20000"/>
          </a:bodyPr>
          <a:lstStyle/>
          <a:p>
            <a:pPr marL="0" indent="0">
              <a:buNone/>
            </a:pPr>
            <a:r>
              <a:rPr lang="en-US" dirty="0"/>
              <a:t>&lt;!DOCTYPE html&gt;</a:t>
            </a:r>
          </a:p>
          <a:p>
            <a:pPr marL="0" indent="0">
              <a:buNone/>
            </a:pPr>
            <a:r>
              <a:rPr lang="en-US" sz="3600" dirty="0">
                <a:latin typeface="Courier New" panose="02070309020205020404" pitchFamily="49" charset="0"/>
                <a:cs typeface="Courier New" panose="02070309020205020404" pitchFamily="49" charset="0"/>
              </a:rPr>
              <a:t>&lt;!-- index.html for ch03/nature1 --&gt;</a:t>
            </a:r>
          </a:p>
          <a:p>
            <a:pPr marL="0" indent="0">
              <a:buNone/>
            </a:pPr>
            <a:r>
              <a:rPr lang="en-US" sz="3600" dirty="0">
                <a:latin typeface="Courier New" panose="02070309020205020404" pitchFamily="49" charset="0"/>
                <a:cs typeface="Courier New" panose="02070309020205020404" pitchFamily="49" charset="0"/>
              </a:rPr>
              <a:t>&lt;html lang="en"&gt;</a:t>
            </a:r>
          </a:p>
          <a:p>
            <a:pPr marL="0" indent="0">
              <a:buNone/>
            </a:pPr>
            <a:r>
              <a:rPr lang="en-US" sz="3600" dirty="0">
                <a:latin typeface="Courier New" panose="02070309020205020404" pitchFamily="49" charset="0"/>
                <a:cs typeface="Courier New" panose="02070309020205020404" pitchFamily="49" charset="0"/>
              </a:rPr>
              <a:t>&lt;head&gt;</a:t>
            </a:r>
          </a:p>
          <a:p>
            <a:pPr marL="0" indent="0">
              <a:buNone/>
            </a:pPr>
            <a:r>
              <a:rPr lang="en-US" sz="3600" dirty="0">
                <a:latin typeface="Courier New" panose="02070309020205020404" pitchFamily="49" charset="0"/>
                <a:cs typeface="Courier New" panose="02070309020205020404" pitchFamily="49" charset="0"/>
              </a:rPr>
              <a:t>  &lt;meta charset="utf-8"&gt;</a:t>
            </a:r>
          </a:p>
          <a:p>
            <a:pPr marL="0" indent="0">
              <a:buNone/>
            </a:pPr>
            <a:r>
              <a:rPr lang="en-US" sz="3600" dirty="0">
                <a:latin typeface="Courier New" panose="02070309020205020404" pitchFamily="49" charset="0"/>
                <a:cs typeface="Courier New" panose="02070309020205020404" pitchFamily="49" charset="0"/>
              </a:rPr>
              <a:t>  &lt;title&gt;Nature's Source - Canada's largest specialty vitamin store&lt;/title&gt;</a:t>
            </a:r>
          </a:p>
          <a:p>
            <a:pPr marL="0" indent="0">
              <a:buNone/>
            </a:pPr>
            <a:r>
              <a:rPr lang="en-US" sz="3600" dirty="0">
                <a:latin typeface="Courier New" panose="02070309020205020404" pitchFamily="49" charset="0"/>
                <a:cs typeface="Courier New" panose="02070309020205020404" pitchFamily="49" charset="0"/>
              </a:rPr>
              <a:t>&lt;/head&gt;</a:t>
            </a:r>
          </a:p>
          <a:p>
            <a:pPr marL="0" indent="0">
              <a:buNone/>
            </a:pPr>
            <a:endParaRPr lang="en-US" sz="3600" dirty="0">
              <a:latin typeface="Courier New" panose="02070309020205020404" pitchFamily="49" charset="0"/>
              <a:cs typeface="Courier New" panose="02070309020205020404" pitchFamily="49" charset="0"/>
            </a:endParaRPr>
          </a:p>
          <a:p>
            <a:pPr marL="0" indent="0">
              <a:buNone/>
            </a:pPr>
            <a:r>
              <a:rPr lang="en-US" sz="3600" dirty="0">
                <a:latin typeface="Courier New" panose="02070309020205020404" pitchFamily="49" charset="0"/>
                <a:cs typeface="Courier New" panose="02070309020205020404" pitchFamily="49" charset="0"/>
              </a:rPr>
              <a:t>&lt;body&gt;</a:t>
            </a:r>
          </a:p>
          <a:p>
            <a:pPr marL="0" indent="0">
              <a:buNone/>
            </a:pPr>
            <a:r>
              <a:rPr lang="en-US" sz="3600" dirty="0">
                <a:latin typeface="Courier New" panose="02070309020205020404" pitchFamily="49" charset="0"/>
                <a:cs typeface="Courier New" panose="02070309020205020404" pitchFamily="49" charset="0"/>
              </a:rPr>
              <a:t>  &lt;table&gt;</a:t>
            </a:r>
          </a:p>
          <a:p>
            <a:pPr marL="0" indent="0">
              <a:buNone/>
            </a:pPr>
            <a:r>
              <a:rPr lang="en-US" sz="3600" dirty="0">
                <a:latin typeface="Courier New" panose="02070309020205020404" pitchFamily="49" charset="0"/>
                <a:cs typeface="Courier New" panose="02070309020205020404" pitchFamily="49" charset="0"/>
              </a:rPr>
              <a:t>    &lt;tr&gt;</a:t>
            </a:r>
          </a:p>
          <a:p>
            <a:pPr marL="0" indent="0">
              <a:buNone/>
            </a:pPr>
            <a:r>
              <a:rPr lang="en-US" sz="3600" dirty="0">
                <a:latin typeface="Courier New" panose="02070309020205020404" pitchFamily="49" charset="0"/>
                <a:cs typeface="Courier New" panose="02070309020205020404" pitchFamily="49" charset="0"/>
              </a:rPr>
              <a:t>      &lt;td&gt;&lt;img src="images/naturelogo.gif" alt="Nature's Source Logo"</a:t>
            </a:r>
          </a:p>
          <a:p>
            <a:pPr marL="0" indent="0">
              <a:buNone/>
            </a:pPr>
            <a:r>
              <a:rPr lang="en-US" sz="3600" dirty="0">
                <a:latin typeface="Courier New" panose="02070309020205020404" pitchFamily="49" charset="0"/>
                <a:cs typeface="Courier New" panose="02070309020205020404" pitchFamily="49" charset="0"/>
              </a:rPr>
              <a:t>               width="608" height="90"&gt;&lt;/td&gt;</a:t>
            </a:r>
          </a:p>
          <a:p>
            <a:pPr marL="0" indent="0">
              <a:buNone/>
            </a:pPr>
            <a:endParaRPr lang="en-US" sz="3600" dirty="0">
              <a:latin typeface="Courier New" panose="02070309020205020404" pitchFamily="49" charset="0"/>
              <a:cs typeface="Courier New" panose="02070309020205020404" pitchFamily="49" charset="0"/>
            </a:endParaRPr>
          </a:p>
          <a:p>
            <a:pPr marL="0" indent="0">
              <a:buNone/>
            </a:pPr>
            <a:r>
              <a:rPr lang="en-US" sz="3600" dirty="0">
                <a:latin typeface="Courier New" panose="02070309020205020404" pitchFamily="49" charset="0"/>
                <a:cs typeface="Courier New" panose="02070309020205020404" pitchFamily="49" charset="0"/>
              </a:rPr>
              <a:t>      &lt;td&gt;5029 Hurontario Street Unit 2&lt;br&gt;</a:t>
            </a:r>
          </a:p>
          <a:p>
            <a:pPr marL="0" indent="0">
              <a:buNone/>
            </a:pPr>
            <a:r>
              <a:rPr lang="en-US" sz="3600" dirty="0">
                <a:latin typeface="Courier New" panose="02070309020205020404" pitchFamily="49" charset="0"/>
                <a:cs typeface="Courier New" panose="02070309020205020404" pitchFamily="49" charset="0"/>
              </a:rPr>
              <a:t>      Mississauga, ON L4Z 3X7&lt;br&gt;</a:t>
            </a:r>
          </a:p>
          <a:p>
            <a:pPr marL="0" indent="0">
              <a:buNone/>
            </a:pPr>
            <a:r>
              <a:rPr lang="en-US" sz="3600" dirty="0">
                <a:latin typeface="Courier New" panose="02070309020205020404" pitchFamily="49" charset="0"/>
                <a:cs typeface="Courier New" panose="02070309020205020404" pitchFamily="49" charset="0"/>
              </a:rPr>
              <a:t>      Tel: 905.502.6789&lt;br&gt;</a:t>
            </a:r>
          </a:p>
          <a:p>
            <a:pPr marL="0" indent="0">
              <a:buNone/>
            </a:pPr>
            <a:r>
              <a:rPr lang="en-US" sz="3600" dirty="0">
                <a:latin typeface="Courier New" panose="02070309020205020404" pitchFamily="49" charset="0"/>
                <a:cs typeface="Courier New" panose="02070309020205020404" pitchFamily="49" charset="0"/>
              </a:rPr>
              <a:t>      Fax: 905.890.8305&lt;/td&gt;</a:t>
            </a:r>
          </a:p>
          <a:p>
            <a:pPr marL="0" indent="0">
              <a:buNone/>
            </a:pPr>
            <a:r>
              <a:rPr lang="en-US" sz="3600" dirty="0">
                <a:latin typeface="Courier New" panose="02070309020205020404" pitchFamily="49" charset="0"/>
                <a:cs typeface="Courier New" panose="02070309020205020404" pitchFamily="49" charset="0"/>
              </a:rPr>
              <a:t>    &lt;/tr</a:t>
            </a:r>
            <a:r>
              <a:rPr lang="en-US" sz="3600" dirty="0" smtClean="0">
                <a:latin typeface="Courier New" panose="02070309020205020404" pitchFamily="49" charset="0"/>
                <a:cs typeface="Courier New" panose="02070309020205020404" pitchFamily="49" charset="0"/>
              </a:rPr>
              <a:t>&gt;</a:t>
            </a:r>
            <a:endParaRPr lang="en-US" sz="3600" dirty="0">
              <a:latin typeface="Courier New" panose="02070309020205020404" pitchFamily="49" charset="0"/>
              <a:cs typeface="Courier New" panose="02070309020205020404" pitchFamily="49" charset="0"/>
            </a:endParaRPr>
          </a:p>
          <a:p>
            <a:pPr marL="0" indent="0">
              <a:buNone/>
            </a:pPr>
            <a:r>
              <a:rPr lang="en-US" sz="3600" dirty="0">
                <a:latin typeface="Courier New" panose="02070309020205020404" pitchFamily="49" charset="0"/>
                <a:cs typeface="Courier New" panose="02070309020205020404" pitchFamily="49" charset="0"/>
              </a:rPr>
              <a:t>    &lt;tr&gt;</a:t>
            </a:r>
          </a:p>
          <a:p>
            <a:pPr marL="0" indent="0">
              <a:buNone/>
            </a:pPr>
            <a:r>
              <a:rPr lang="en-US" sz="3600" dirty="0">
                <a:latin typeface="Courier New" panose="02070309020205020404" pitchFamily="49" charset="0"/>
                <a:cs typeface="Courier New" panose="02070309020205020404" pitchFamily="49" charset="0"/>
              </a:rPr>
              <a:t>      &lt;td&gt;</a:t>
            </a:r>
          </a:p>
          <a:p>
            <a:pPr marL="0" indent="0">
              <a:buNone/>
            </a:pPr>
            <a:r>
              <a:rPr lang="en-US" sz="3600" dirty="0">
                <a:latin typeface="Courier New" panose="02070309020205020404" pitchFamily="49" charset="0"/>
                <a:cs typeface="Courier New" panose="02070309020205020404" pitchFamily="49" charset="0"/>
              </a:rPr>
              <a:t>        &lt;h3&gt;Welcome to Nature's Source - Protecting your health</a:t>
            </a:r>
          </a:p>
          <a:p>
            <a:pPr marL="0" indent="0">
              <a:buNone/>
            </a:pPr>
            <a:r>
              <a:rPr lang="en-US" sz="3600" dirty="0">
                <a:latin typeface="Courier New" panose="02070309020205020404" pitchFamily="49" charset="0"/>
                <a:cs typeface="Courier New" panose="02070309020205020404" pitchFamily="49" charset="0"/>
              </a:rPr>
              <a:t>        naturally!&lt;/h3&gt;</a:t>
            </a:r>
          </a:p>
          <a:p>
            <a:pPr marL="0" indent="0">
              <a:buNone/>
            </a:pPr>
            <a:endParaRPr lang="en-US" sz="3600" dirty="0">
              <a:latin typeface="Courier New" panose="02070309020205020404" pitchFamily="49" charset="0"/>
              <a:cs typeface="Courier New" panose="02070309020205020404" pitchFamily="49" charset="0"/>
            </a:endParaRPr>
          </a:p>
          <a:p>
            <a:pPr marL="0" indent="0">
              <a:buNone/>
            </a:pPr>
            <a:r>
              <a:rPr lang="en-US" sz="3600" dirty="0">
                <a:latin typeface="Courier New" panose="02070309020205020404" pitchFamily="49" charset="0"/>
                <a:cs typeface="Courier New" panose="02070309020205020404" pitchFamily="49" charset="0"/>
              </a:rPr>
              <a:t>        &lt;p&gt;Founded in 1998, Nature's Source was </a:t>
            </a:r>
            <a:r>
              <a:rPr lang="en-US" sz="3600">
                <a:latin typeface="Courier New" panose="02070309020205020404" pitchFamily="49" charset="0"/>
                <a:cs typeface="Courier New" panose="02070309020205020404" pitchFamily="49" charset="0"/>
              </a:rPr>
              <a:t>created </a:t>
            </a:r>
            <a:r>
              <a:rPr lang="en-US" sz="3600" smtClean="0">
                <a:latin typeface="Courier New" panose="02070309020205020404" pitchFamily="49" charset="0"/>
                <a:cs typeface="Courier New" panose="02070309020205020404" pitchFamily="49" charset="0"/>
              </a:rPr>
              <a:t>... &lt;</a:t>
            </a:r>
            <a:r>
              <a:rPr lang="en-US" sz="3600" smtClean="0">
                <a:latin typeface="Courier New" panose="02070309020205020404" pitchFamily="49" charset="0"/>
                <a:cs typeface="Courier New" panose="02070309020205020404" pitchFamily="49" charset="0"/>
              </a:rPr>
              <a:t>/</a:t>
            </a:r>
            <a:r>
              <a:rPr lang="en-US" sz="3600" dirty="0">
                <a:latin typeface="Courier New" panose="02070309020205020404" pitchFamily="49" charset="0"/>
                <a:cs typeface="Courier New" panose="02070309020205020404" pitchFamily="49" charset="0"/>
              </a:rPr>
              <a:t>p&gt;</a:t>
            </a:r>
          </a:p>
          <a:p>
            <a:pPr marL="0" indent="0">
              <a:buNone/>
            </a:pPr>
            <a:r>
              <a:rPr lang="en-US" sz="3600" dirty="0">
                <a:latin typeface="Courier New" panose="02070309020205020404" pitchFamily="49" charset="0"/>
                <a:cs typeface="Courier New" panose="02070309020205020404" pitchFamily="49" charset="0"/>
              </a:rPr>
              <a:t>      &lt;/td&gt;</a:t>
            </a:r>
          </a:p>
          <a:p>
            <a:pPr marL="0" indent="0">
              <a:buNone/>
            </a:pPr>
            <a:endParaRPr lang="en-US" sz="3600" dirty="0">
              <a:latin typeface="Courier New" panose="02070309020205020404" pitchFamily="49" charset="0"/>
              <a:cs typeface="Courier New" panose="02070309020205020404" pitchFamily="49" charset="0"/>
            </a:endParaRPr>
          </a:p>
          <a:p>
            <a:pPr marL="0" indent="0">
              <a:buNone/>
            </a:pPr>
            <a:r>
              <a:rPr lang="en-US" sz="3600" dirty="0">
                <a:latin typeface="Courier New" panose="02070309020205020404" pitchFamily="49" charset="0"/>
                <a:cs typeface="Courier New" panose="02070309020205020404" pitchFamily="49" charset="0"/>
              </a:rPr>
              <a:t>      &lt;td&gt;&lt;img src="images/outdoor4.jpg" alt="Get healthy and stay healthy"</a:t>
            </a:r>
          </a:p>
          <a:p>
            <a:pPr marL="0" indent="0">
              <a:buNone/>
            </a:pPr>
            <a:r>
              <a:rPr lang="en-US" sz="3600" dirty="0">
                <a:latin typeface="Courier New" panose="02070309020205020404" pitchFamily="49" charset="0"/>
                <a:cs typeface="Courier New" panose="02070309020205020404" pitchFamily="49" charset="0"/>
              </a:rPr>
              <a:t>               width="256" height="256"&gt;&lt;/td&gt;</a:t>
            </a:r>
          </a:p>
          <a:p>
            <a:pPr marL="0" indent="0">
              <a:buNone/>
            </a:pPr>
            <a:r>
              <a:rPr lang="en-US" sz="3600" dirty="0">
                <a:latin typeface="Courier New" panose="02070309020205020404" pitchFamily="49" charset="0"/>
                <a:cs typeface="Courier New" panose="02070309020205020404" pitchFamily="49" charset="0"/>
              </a:rPr>
              <a:t>    &lt;/tr&gt;</a:t>
            </a:r>
          </a:p>
          <a:p>
            <a:pPr marL="0" indent="0">
              <a:buNone/>
            </a:pPr>
            <a:r>
              <a:rPr lang="en-US" sz="3600" dirty="0">
                <a:latin typeface="Courier New" panose="02070309020205020404" pitchFamily="49" charset="0"/>
                <a:cs typeface="Courier New" panose="02070309020205020404" pitchFamily="49" charset="0"/>
              </a:rPr>
              <a:t>  &lt;/table&gt;</a:t>
            </a:r>
          </a:p>
          <a:p>
            <a:pPr marL="0" indent="0">
              <a:buNone/>
            </a:pPr>
            <a:r>
              <a:rPr lang="en-US" sz="3600" dirty="0">
                <a:latin typeface="Courier New" panose="02070309020205020404" pitchFamily="49" charset="0"/>
                <a:cs typeface="Courier New" panose="02070309020205020404" pitchFamily="49" charset="0"/>
              </a:rPr>
              <a:t>&lt;/body&gt;</a:t>
            </a:r>
          </a:p>
          <a:p>
            <a:pPr marL="0" indent="0">
              <a:buNone/>
            </a:pPr>
            <a:r>
              <a:rPr lang="en-US" sz="3600" dirty="0">
                <a:latin typeface="Courier New" panose="02070309020205020404" pitchFamily="49" charset="0"/>
                <a:cs typeface="Courier New" panose="02070309020205020404" pitchFamily="49" charset="0"/>
              </a:rPr>
              <a:t>&lt;/html&gt;</a:t>
            </a:r>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Chapter 3: HTML for Content Structure</a:t>
            </a:r>
            <a:endParaRPr lang="en-US" dirty="0"/>
          </a:p>
        </p:txBody>
      </p:sp>
      <p:sp>
        <p:nvSpPr>
          <p:cNvPr id="5" name="Slide Number Placeholder 4"/>
          <p:cNvSpPr>
            <a:spLocks noGrp="1"/>
          </p:cNvSpPr>
          <p:nvPr>
            <p:ph type="sldNum" sz="quarter" idx="12"/>
          </p:nvPr>
        </p:nvSpPr>
        <p:spPr/>
        <p:txBody>
          <a:bodyPr/>
          <a:lstStyle/>
          <a:p>
            <a:fld id="{2596D5C0-7E4C-40D4-91EC-1A0612F542C7}" type="slidenum">
              <a:rPr lang="en-US" smtClean="0"/>
              <a:t>31</a:t>
            </a:fld>
            <a:endParaRPr lang="en-US" dirty="0"/>
          </a:p>
        </p:txBody>
      </p:sp>
    </p:spTree>
    <p:extLst>
      <p:ext uri="{BB962C8B-B14F-4D97-AF65-F5344CB8AC3E}">
        <p14:creationId xmlns:p14="http://schemas.microsoft.com/office/powerpoint/2010/main" val="6039808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HTML Entity?</a:t>
            </a:r>
            <a:endParaRPr lang="en-US" dirty="0"/>
          </a:p>
        </p:txBody>
      </p:sp>
      <p:sp>
        <p:nvSpPr>
          <p:cNvPr id="3" name="Content Placeholder 2"/>
          <p:cNvSpPr>
            <a:spLocks noGrp="1"/>
          </p:cNvSpPr>
          <p:nvPr>
            <p:ph idx="1"/>
          </p:nvPr>
        </p:nvSpPr>
        <p:spPr/>
        <p:txBody>
          <a:bodyPr>
            <a:normAutofit lnSpcReduction="10000"/>
          </a:bodyPr>
          <a:lstStyle/>
          <a:p>
            <a:r>
              <a:rPr lang="en-US" dirty="0" smtClean="0"/>
              <a:t>Some characters have a special meaning in HTML (</a:t>
            </a:r>
            <a:r>
              <a:rPr lang="en-US" dirty="0" smtClean="0">
                <a:latin typeface="Courier New" pitchFamily="49" charset="0"/>
                <a:cs typeface="Courier New" pitchFamily="49" charset="0"/>
              </a:rPr>
              <a:t>&lt;</a:t>
            </a:r>
            <a:r>
              <a:rPr lang="en-US" dirty="0" smtClean="0"/>
              <a:t> starts an opening tag, for example).</a:t>
            </a:r>
          </a:p>
          <a:p>
            <a:r>
              <a:rPr lang="en-US" dirty="0" smtClean="0"/>
              <a:t>So, for example, in </a:t>
            </a:r>
            <a:r>
              <a:rPr lang="en-US" dirty="0" smtClean="0">
                <a:latin typeface="Courier New" pitchFamily="49" charset="0"/>
                <a:cs typeface="Courier New" pitchFamily="49" charset="0"/>
              </a:rPr>
              <a:t>small&lt;big</a:t>
            </a:r>
            <a:r>
              <a:rPr lang="en-US" dirty="0" smtClean="0"/>
              <a:t>, </a:t>
            </a:r>
            <a:r>
              <a:rPr lang="en-US" dirty="0" smtClean="0">
                <a:cs typeface="Courier New" pitchFamily="49" charset="0"/>
              </a:rPr>
              <a:t>“</a:t>
            </a:r>
            <a:r>
              <a:rPr lang="en-US" dirty="0" smtClean="0">
                <a:latin typeface="Courier New" pitchFamily="49" charset="0"/>
                <a:cs typeface="Courier New" pitchFamily="49" charset="0"/>
              </a:rPr>
              <a:t>&lt;big</a:t>
            </a:r>
            <a:r>
              <a:rPr lang="en-US" dirty="0" smtClean="0"/>
              <a:t>” would be interpreted as the start of the opening </a:t>
            </a:r>
            <a:r>
              <a:rPr lang="en-US" dirty="0" smtClean="0">
                <a:latin typeface="Courier New" pitchFamily="49" charset="0"/>
                <a:cs typeface="Courier New" pitchFamily="49" charset="0"/>
              </a:rPr>
              <a:t>&lt;big&gt;</a:t>
            </a:r>
            <a:r>
              <a:rPr lang="en-US" dirty="0" smtClean="0"/>
              <a:t> tag in a </a:t>
            </a:r>
            <a:r>
              <a:rPr lang="en-US" dirty="0" smtClean="0">
                <a:latin typeface="Courier New" panose="02070309020205020404" pitchFamily="49" charset="0"/>
                <a:cs typeface="Courier New" panose="02070309020205020404" pitchFamily="49" charset="0"/>
              </a:rPr>
              <a:t>big</a:t>
            </a:r>
            <a:r>
              <a:rPr lang="en-US" dirty="0" smtClean="0">
                <a:cs typeface="Courier New" pitchFamily="49" charset="0"/>
              </a:rPr>
              <a:t> </a:t>
            </a:r>
            <a:r>
              <a:rPr lang="en-US" dirty="0" smtClean="0"/>
              <a:t>element.</a:t>
            </a:r>
          </a:p>
          <a:p>
            <a:r>
              <a:rPr lang="en-US" dirty="0" smtClean="0"/>
              <a:t>This problem is solved by this HTML </a:t>
            </a:r>
            <a:r>
              <a:rPr lang="en-US" i="1" dirty="0" smtClean="0"/>
              <a:t>entity</a:t>
            </a:r>
            <a:r>
              <a:rPr lang="en-US" dirty="0" smtClean="0"/>
              <a:t>:</a:t>
            </a:r>
            <a:br>
              <a:rPr lang="en-US" dirty="0" smtClean="0"/>
            </a:br>
            <a:r>
              <a:rPr lang="en-US" dirty="0" smtClean="0"/>
              <a:t>	</a:t>
            </a:r>
            <a:r>
              <a:rPr lang="en-US" dirty="0" smtClean="0">
                <a:latin typeface="Courier New" pitchFamily="49" charset="0"/>
                <a:cs typeface="Courier New" pitchFamily="49" charset="0"/>
              </a:rPr>
              <a:t>&amp;lt;</a:t>
            </a:r>
          </a:p>
          <a:p>
            <a:r>
              <a:rPr lang="en-US" dirty="0"/>
              <a:t>A</a:t>
            </a:r>
            <a:r>
              <a:rPr lang="en-US" dirty="0" smtClean="0"/>
              <a:t> browser replaces the entity </a:t>
            </a:r>
            <a:r>
              <a:rPr lang="en-US" dirty="0" smtClean="0">
                <a:latin typeface="Courier New" pitchFamily="49" charset="0"/>
                <a:cs typeface="Courier New" pitchFamily="49" charset="0"/>
              </a:rPr>
              <a:t>&amp;lt;</a:t>
            </a:r>
            <a:r>
              <a:rPr lang="en-US" dirty="0" smtClean="0"/>
              <a:t> with the single character </a:t>
            </a:r>
            <a:r>
              <a:rPr lang="en-US" dirty="0" smtClean="0">
                <a:latin typeface="Courier New" pitchFamily="49" charset="0"/>
                <a:cs typeface="Courier New" pitchFamily="49" charset="0"/>
              </a:rPr>
              <a:t>&lt;</a:t>
            </a:r>
            <a:r>
              <a:rPr lang="en-US" dirty="0" smtClean="0"/>
              <a:t>.</a:t>
            </a:r>
          </a:p>
          <a:p>
            <a:endParaRPr lang="en-US" dirty="0"/>
          </a:p>
        </p:txBody>
      </p:sp>
      <p:sp>
        <p:nvSpPr>
          <p:cNvPr id="4" name="Footer Placeholder 3"/>
          <p:cNvSpPr>
            <a:spLocks noGrp="1"/>
          </p:cNvSpPr>
          <p:nvPr>
            <p:ph type="ftr" sz="quarter" idx="11"/>
          </p:nvPr>
        </p:nvSpPr>
        <p:spPr/>
        <p:txBody>
          <a:bodyPr/>
          <a:lstStyle/>
          <a:p>
            <a:r>
              <a:rPr lang="en-US" dirty="0" smtClean="0"/>
              <a:t>Chapter 3: HTML for Content Structure</a:t>
            </a:r>
            <a:endParaRPr lang="en-US" dirty="0"/>
          </a:p>
        </p:txBody>
      </p:sp>
      <p:sp>
        <p:nvSpPr>
          <p:cNvPr id="5" name="Slide Number Placeholder 4"/>
          <p:cNvSpPr>
            <a:spLocks noGrp="1"/>
          </p:cNvSpPr>
          <p:nvPr>
            <p:ph type="sldNum" sz="quarter" idx="12"/>
          </p:nvPr>
        </p:nvSpPr>
        <p:spPr/>
        <p:txBody>
          <a:bodyPr/>
          <a:lstStyle/>
          <a:p>
            <a:fld id="{2596D5C0-7E4C-40D4-91EC-1A0612F542C7}" type="slidenum">
              <a:rPr lang="en-US" smtClean="0"/>
              <a:t>32</a:t>
            </a:fld>
            <a:endParaRPr lang="en-US" dirty="0"/>
          </a:p>
        </p:txBody>
      </p:sp>
    </p:spTree>
    <p:extLst>
      <p:ext uri="{BB962C8B-B14F-4D97-AF65-F5344CB8AC3E}">
        <p14:creationId xmlns:p14="http://schemas.microsoft.com/office/powerpoint/2010/main" val="28191816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HTML Entities</a:t>
            </a:r>
            <a:endParaRPr lang="en-US" dirty="0"/>
          </a:p>
        </p:txBody>
      </p:sp>
      <p:sp>
        <p:nvSpPr>
          <p:cNvPr id="3" name="Content Placeholder 2"/>
          <p:cNvSpPr>
            <a:spLocks noGrp="1"/>
          </p:cNvSpPr>
          <p:nvPr>
            <p:ph idx="1"/>
          </p:nvPr>
        </p:nvSpPr>
        <p:spPr/>
        <p:txBody>
          <a:bodyPr/>
          <a:lstStyle/>
          <a:p>
            <a:r>
              <a:rPr lang="en-US" dirty="0" smtClean="0"/>
              <a:t>Characters that need replacing by entities are often called </a:t>
            </a:r>
            <a:r>
              <a:rPr lang="en-US" i="1" dirty="0" smtClean="0"/>
              <a:t>metacharacters</a:t>
            </a:r>
            <a:r>
              <a:rPr lang="en-US" dirty="0" smtClean="0"/>
              <a:t>.</a:t>
            </a:r>
          </a:p>
          <a:p>
            <a:r>
              <a:rPr lang="en-US" dirty="0" smtClean="0"/>
              <a:t>Entities can also provide special characters not appearing on keyboards.</a:t>
            </a:r>
          </a:p>
          <a:p>
            <a:r>
              <a:rPr lang="en-US" dirty="0" smtClean="0"/>
              <a:t>Some additional HTML entities:</a:t>
            </a:r>
          </a:p>
          <a:p>
            <a:pPr lvl="1"/>
            <a:r>
              <a:rPr lang="en-US" dirty="0" smtClean="0">
                <a:latin typeface="Courier New" pitchFamily="49" charset="0"/>
                <a:cs typeface="Courier New" pitchFamily="49" charset="0"/>
              </a:rPr>
              <a:t>&amp;gt;</a:t>
            </a:r>
            <a:r>
              <a:rPr lang="en-US" dirty="0" smtClean="0"/>
              <a:t> for &gt;</a:t>
            </a:r>
          </a:p>
          <a:p>
            <a:pPr lvl="1"/>
            <a:r>
              <a:rPr lang="en-US" dirty="0" smtClean="0">
                <a:latin typeface="Courier New" pitchFamily="49" charset="0"/>
                <a:cs typeface="Courier New" pitchFamily="49" charset="0"/>
              </a:rPr>
              <a:t>&amp;amp;</a:t>
            </a:r>
            <a:r>
              <a:rPr lang="en-US" dirty="0" smtClean="0"/>
              <a:t> for </a:t>
            </a:r>
            <a:r>
              <a:rPr lang="en-US" dirty="0"/>
              <a:t>&amp;</a:t>
            </a:r>
          </a:p>
          <a:p>
            <a:pPr lvl="1"/>
            <a:r>
              <a:rPr lang="en-US" dirty="0" smtClean="0">
                <a:latin typeface="Courier New" pitchFamily="49" charset="0"/>
                <a:cs typeface="Courier New" pitchFamily="49" charset="0"/>
              </a:rPr>
              <a:t>&amp;copy;</a:t>
            </a:r>
            <a:r>
              <a:rPr lang="en-US" dirty="0" smtClean="0"/>
              <a:t> for </a:t>
            </a:r>
            <a:r>
              <a:rPr lang="en-US" dirty="0"/>
              <a:t>©</a:t>
            </a:r>
            <a:r>
              <a:rPr lang="en-US" dirty="0" smtClean="0"/>
              <a:t> (the copyright symbol)</a:t>
            </a:r>
          </a:p>
          <a:p>
            <a:pPr lvl="1"/>
            <a:endParaRPr lang="en-US" dirty="0"/>
          </a:p>
        </p:txBody>
      </p:sp>
      <p:sp>
        <p:nvSpPr>
          <p:cNvPr id="4" name="Footer Placeholder 3"/>
          <p:cNvSpPr>
            <a:spLocks noGrp="1"/>
          </p:cNvSpPr>
          <p:nvPr>
            <p:ph type="ftr" sz="quarter" idx="11"/>
          </p:nvPr>
        </p:nvSpPr>
        <p:spPr/>
        <p:txBody>
          <a:bodyPr/>
          <a:lstStyle/>
          <a:p>
            <a:r>
              <a:rPr lang="en-US" dirty="0" smtClean="0"/>
              <a:t>Chapter 3: HTML for Content Structure</a:t>
            </a:r>
            <a:endParaRPr lang="en-US" dirty="0"/>
          </a:p>
        </p:txBody>
      </p:sp>
      <p:sp>
        <p:nvSpPr>
          <p:cNvPr id="5" name="Slide Number Placeholder 4"/>
          <p:cNvSpPr>
            <a:spLocks noGrp="1"/>
          </p:cNvSpPr>
          <p:nvPr>
            <p:ph type="sldNum" sz="quarter" idx="12"/>
          </p:nvPr>
        </p:nvSpPr>
        <p:spPr/>
        <p:txBody>
          <a:bodyPr/>
          <a:lstStyle/>
          <a:p>
            <a:fld id="{2596D5C0-7E4C-40D4-91EC-1A0612F542C7}" type="slidenum">
              <a:rPr lang="en-US" smtClean="0"/>
              <a:t>33</a:t>
            </a:fld>
            <a:endParaRPr lang="en-US" dirty="0"/>
          </a:p>
        </p:txBody>
      </p:sp>
    </p:spTree>
    <p:extLst>
      <p:ext uri="{BB962C8B-B14F-4D97-AF65-F5344CB8AC3E}">
        <p14:creationId xmlns:p14="http://schemas.microsoft.com/office/powerpoint/2010/main" val="23811203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HTML Hyperlinks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 central idea of the web is that one page can link to one or many others.</a:t>
            </a:r>
          </a:p>
          <a:p>
            <a:r>
              <a:rPr lang="en-US" dirty="0" smtClean="0"/>
              <a:t>The </a:t>
            </a:r>
            <a:r>
              <a:rPr lang="en-US" dirty="0" smtClean="0">
                <a:latin typeface="Courier New" pitchFamily="49" charset="0"/>
                <a:cs typeface="Courier New" pitchFamily="49" charset="0"/>
              </a:rPr>
              <a:t>a</a:t>
            </a:r>
            <a:r>
              <a:rPr lang="en-US" dirty="0" smtClean="0"/>
              <a:t> (anchor) element provides the hyperlink (link).</a:t>
            </a:r>
          </a:p>
          <a:p>
            <a:r>
              <a:rPr lang="en-US" dirty="0" smtClean="0"/>
              <a:t>The value of the (required) </a:t>
            </a:r>
            <a:r>
              <a:rPr lang="en-US" smtClean="0">
                <a:latin typeface="Courier New" pitchFamily="49" charset="0"/>
                <a:cs typeface="Courier New" pitchFamily="49" charset="0"/>
              </a:rPr>
              <a:t>href</a:t>
            </a:r>
            <a:r>
              <a:rPr lang="en-US" dirty="0" smtClean="0"/>
              <a:t> attribute of an </a:t>
            </a:r>
            <a:r>
              <a:rPr lang="en-US" dirty="0">
                <a:latin typeface="Courier New" pitchFamily="49" charset="0"/>
                <a:cs typeface="Courier New" pitchFamily="49" charset="0"/>
              </a:rPr>
              <a:t>a</a:t>
            </a:r>
            <a:r>
              <a:rPr lang="en-US" dirty="0" smtClean="0"/>
              <a:t> tag is the URL or path to the other page.</a:t>
            </a:r>
          </a:p>
          <a:p>
            <a:r>
              <a:rPr lang="en-US" dirty="0" smtClean="0"/>
              <a:t>A typical </a:t>
            </a:r>
            <a:r>
              <a:rPr lang="en-US" dirty="0">
                <a:latin typeface="Courier New" pitchFamily="49" charset="0"/>
                <a:cs typeface="Courier New" pitchFamily="49" charset="0"/>
              </a:rPr>
              <a:t>a</a:t>
            </a:r>
            <a:r>
              <a:rPr lang="en-US" dirty="0" smtClean="0"/>
              <a:t> element:</a:t>
            </a:r>
            <a:br>
              <a:rPr lang="en-US" dirty="0" smtClean="0"/>
            </a:br>
            <a:r>
              <a:rPr lang="en-US" sz="2800" dirty="0">
                <a:latin typeface="Courier New" pitchFamily="49" charset="0"/>
                <a:cs typeface="Courier New" pitchFamily="49" charset="0"/>
              </a:rPr>
              <a:t>&lt;a href="estore.html</a:t>
            </a:r>
            <a:r>
              <a:rPr lang="en-US" sz="2800" dirty="0" smtClean="0">
                <a:latin typeface="Courier New" pitchFamily="49" charset="0"/>
                <a:cs typeface="Courier New" pitchFamily="49" charset="0"/>
              </a:rPr>
              <a:t>"&gt;e-store&lt;/</a:t>
            </a:r>
            <a:r>
              <a:rPr lang="en-US" sz="2800" dirty="0">
                <a:latin typeface="Courier New" pitchFamily="49" charset="0"/>
                <a:cs typeface="Courier New" pitchFamily="49" charset="0"/>
              </a:rPr>
              <a:t>a&gt;</a:t>
            </a:r>
          </a:p>
          <a:p>
            <a:r>
              <a:rPr lang="en-US" dirty="0" smtClean="0"/>
              <a:t>By default content like </a:t>
            </a:r>
            <a:r>
              <a:rPr lang="en-US" dirty="0" smtClean="0">
                <a:latin typeface="Courier New" panose="02070309020205020404" pitchFamily="49" charset="0"/>
                <a:cs typeface="Courier New" panose="02070309020205020404" pitchFamily="49" charset="0"/>
              </a:rPr>
              <a:t>e-store</a:t>
            </a:r>
            <a:r>
              <a:rPr lang="en-US" dirty="0" smtClean="0">
                <a:cs typeface="Courier New" pitchFamily="49" charset="0"/>
              </a:rPr>
              <a:t> </a:t>
            </a:r>
            <a:r>
              <a:rPr lang="en-US" dirty="0" smtClean="0"/>
              <a:t>appears with blue and underlined text.</a:t>
            </a:r>
          </a:p>
          <a:p>
            <a:r>
              <a:rPr lang="en-US" dirty="0" smtClean="0"/>
              <a:t>The content of an </a:t>
            </a:r>
            <a:r>
              <a:rPr lang="en-US" dirty="0" smtClean="0">
                <a:latin typeface="Courier New" pitchFamily="49" charset="0"/>
                <a:cs typeface="Courier New" pitchFamily="49" charset="0"/>
              </a:rPr>
              <a:t>a</a:t>
            </a:r>
            <a:r>
              <a:rPr lang="en-US" dirty="0" smtClean="0"/>
              <a:t> element can be an </a:t>
            </a:r>
            <a:r>
              <a:rPr lang="en-US" dirty="0" smtClean="0">
                <a:latin typeface="Courier New" pitchFamily="49" charset="0"/>
                <a:cs typeface="Courier New" pitchFamily="49" charset="0"/>
              </a:rPr>
              <a:t>img</a:t>
            </a:r>
            <a:r>
              <a:rPr lang="en-US" dirty="0" smtClean="0"/>
              <a:t> element.</a:t>
            </a:r>
            <a:endParaRPr lang="en-US" dirty="0"/>
          </a:p>
        </p:txBody>
      </p:sp>
      <p:sp>
        <p:nvSpPr>
          <p:cNvPr id="4" name="Footer Placeholder 3"/>
          <p:cNvSpPr>
            <a:spLocks noGrp="1"/>
          </p:cNvSpPr>
          <p:nvPr>
            <p:ph type="ftr" sz="quarter" idx="11"/>
          </p:nvPr>
        </p:nvSpPr>
        <p:spPr/>
        <p:txBody>
          <a:bodyPr/>
          <a:lstStyle/>
          <a:p>
            <a:r>
              <a:rPr lang="en-US" dirty="0" smtClean="0"/>
              <a:t>Chapter 3: HTML for Content Structure</a:t>
            </a:r>
            <a:endParaRPr lang="en-US" dirty="0"/>
          </a:p>
        </p:txBody>
      </p:sp>
      <p:sp>
        <p:nvSpPr>
          <p:cNvPr id="5" name="Slide Number Placeholder 4"/>
          <p:cNvSpPr>
            <a:spLocks noGrp="1"/>
          </p:cNvSpPr>
          <p:nvPr>
            <p:ph type="sldNum" sz="quarter" idx="12"/>
          </p:nvPr>
        </p:nvSpPr>
        <p:spPr/>
        <p:txBody>
          <a:bodyPr/>
          <a:lstStyle/>
          <a:p>
            <a:fld id="{2596D5C0-7E4C-40D4-91EC-1A0612F542C7}" type="slidenum">
              <a:rPr lang="en-US" smtClean="0"/>
              <a:t>34</a:t>
            </a:fld>
            <a:endParaRPr lang="en-US" dirty="0"/>
          </a:p>
        </p:txBody>
      </p:sp>
    </p:spTree>
    <p:extLst>
      <p:ext uri="{BB962C8B-B14F-4D97-AF65-F5344CB8AC3E}">
        <p14:creationId xmlns:p14="http://schemas.microsoft.com/office/powerpoint/2010/main" val="35324168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Autofit/>
          </a:bodyPr>
          <a:lstStyle/>
          <a:p>
            <a:r>
              <a:rPr lang="en-US" sz="3600" dirty="0"/>
              <a:t>Simple Table Layout in </a:t>
            </a:r>
            <a:r>
              <a:rPr lang="en-US" sz="3200" dirty="0">
                <a:latin typeface="Courier New" pitchFamily="49" charset="0"/>
                <a:cs typeface="Courier New" pitchFamily="49" charset="0"/>
              </a:rPr>
              <a:t>index.html</a:t>
            </a:r>
            <a:r>
              <a:rPr lang="en-US" sz="3600" dirty="0"/>
              <a:t/>
            </a:r>
            <a:br>
              <a:rPr lang="en-US" sz="3600" dirty="0"/>
            </a:br>
            <a:r>
              <a:rPr lang="en-US" sz="3600" dirty="0"/>
              <a:t>from </a:t>
            </a:r>
            <a:r>
              <a:rPr lang="en-US" sz="2800" dirty="0" smtClean="0">
                <a:latin typeface="Courier New" pitchFamily="49" charset="0"/>
                <a:cs typeface="Courier New" pitchFamily="49" charset="0"/>
              </a:rPr>
              <a:t>nature2</a:t>
            </a:r>
            <a:r>
              <a:rPr lang="en-US" sz="3600" dirty="0" smtClean="0"/>
              <a:t> (four rows </a:t>
            </a:r>
            <a:r>
              <a:rPr lang="en-US" sz="3600" dirty="0"/>
              <a:t>and </a:t>
            </a:r>
            <a:r>
              <a:rPr lang="en-US" sz="3600" dirty="0" smtClean="0"/>
              <a:t>five columns)</a:t>
            </a:r>
            <a:br>
              <a:rPr lang="en-US" sz="3600" dirty="0" smtClean="0"/>
            </a:br>
            <a:r>
              <a:rPr lang="en-US" sz="3600" dirty="0" smtClean="0"/>
              <a:t>(and now including “menu item” links)</a:t>
            </a:r>
            <a:endParaRPr lang="en-US" sz="36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2954" y="2209800"/>
            <a:ext cx="6965851" cy="3886743"/>
          </a:xfrm>
        </p:spPr>
      </p:pic>
      <p:sp>
        <p:nvSpPr>
          <p:cNvPr id="4" name="Footer Placeholder 3"/>
          <p:cNvSpPr>
            <a:spLocks noGrp="1"/>
          </p:cNvSpPr>
          <p:nvPr>
            <p:ph type="ftr" sz="quarter" idx="11"/>
          </p:nvPr>
        </p:nvSpPr>
        <p:spPr/>
        <p:txBody>
          <a:bodyPr/>
          <a:lstStyle/>
          <a:p>
            <a:r>
              <a:rPr lang="en-US" dirty="0" smtClean="0"/>
              <a:t>Chapter 3: HTML for Content Structure</a:t>
            </a:r>
            <a:endParaRPr lang="en-US" dirty="0"/>
          </a:p>
        </p:txBody>
      </p:sp>
      <p:sp>
        <p:nvSpPr>
          <p:cNvPr id="5" name="Slide Number Placeholder 4"/>
          <p:cNvSpPr>
            <a:spLocks noGrp="1"/>
          </p:cNvSpPr>
          <p:nvPr>
            <p:ph type="sldNum" sz="quarter" idx="12"/>
          </p:nvPr>
        </p:nvSpPr>
        <p:spPr/>
        <p:txBody>
          <a:bodyPr/>
          <a:lstStyle/>
          <a:p>
            <a:fld id="{2596D5C0-7E4C-40D4-91EC-1A0612F542C7}" type="slidenum">
              <a:rPr lang="en-US" smtClean="0"/>
              <a:t>35</a:t>
            </a:fld>
            <a:endParaRPr lang="en-US" dirty="0"/>
          </a:p>
        </p:txBody>
      </p:sp>
    </p:spTree>
    <p:extLst>
      <p:ext uri="{BB962C8B-B14F-4D97-AF65-F5344CB8AC3E}">
        <p14:creationId xmlns:p14="http://schemas.microsoft.com/office/powerpoint/2010/main" val="17621506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ch03/nature2/index.html</a:t>
            </a:r>
            <a:br>
              <a:rPr lang="en-US" dirty="0" smtClean="0"/>
            </a:br>
            <a:r>
              <a:rPr lang="en-US" dirty="0" smtClean="0"/>
              <a:t>(part 1 of 2)</a:t>
            </a:r>
            <a:endParaRPr lang="en-US" dirty="0"/>
          </a:p>
        </p:txBody>
      </p:sp>
      <p:sp>
        <p:nvSpPr>
          <p:cNvPr id="3" name="Content Placeholder 2"/>
          <p:cNvSpPr>
            <a:spLocks noGrp="1"/>
          </p:cNvSpPr>
          <p:nvPr>
            <p:ph idx="1"/>
          </p:nvPr>
        </p:nvSpPr>
        <p:spPr/>
        <p:txBody>
          <a:bodyPr>
            <a:normAutofit fontScale="40000" lnSpcReduction="20000"/>
          </a:bodyPr>
          <a:lstStyle/>
          <a:p>
            <a:pPr marL="0" indent="0">
              <a:buNone/>
            </a:pPr>
            <a:r>
              <a:rPr lang="en-US" dirty="0">
                <a:latin typeface="Courier New" panose="02070309020205020404" pitchFamily="49" charset="0"/>
                <a:cs typeface="Courier New" panose="02070309020205020404" pitchFamily="49" charset="0"/>
              </a:rPr>
              <a:t>&lt;!DOCTYPE html&gt;</a:t>
            </a:r>
          </a:p>
          <a:p>
            <a:pPr marL="0" indent="0">
              <a:buNone/>
            </a:pPr>
            <a:r>
              <a:rPr lang="en-US" dirty="0">
                <a:latin typeface="Courier New" panose="02070309020205020404" pitchFamily="49" charset="0"/>
                <a:cs typeface="Courier New" panose="02070309020205020404" pitchFamily="49" charset="0"/>
              </a:rPr>
              <a:t>&lt;!-- index.html for ch03/nature2--&gt;</a:t>
            </a:r>
          </a:p>
          <a:p>
            <a:pPr marL="0" indent="0">
              <a:buNone/>
            </a:pPr>
            <a:r>
              <a:rPr lang="en-US" dirty="0">
                <a:latin typeface="Courier New" panose="02070309020205020404" pitchFamily="49" charset="0"/>
                <a:cs typeface="Courier New" panose="02070309020205020404" pitchFamily="49" charset="0"/>
              </a:rPr>
              <a:t>&lt;html lang="en"&gt;</a:t>
            </a:r>
          </a:p>
          <a:p>
            <a:pPr marL="0" indent="0">
              <a:buNone/>
            </a:pPr>
            <a:r>
              <a:rPr lang="en-US" dirty="0">
                <a:latin typeface="Courier New" panose="02070309020205020404" pitchFamily="49" charset="0"/>
                <a:cs typeface="Courier New" panose="02070309020205020404" pitchFamily="49" charset="0"/>
              </a:rPr>
              <a:t>  &lt;head&gt;</a:t>
            </a:r>
          </a:p>
          <a:p>
            <a:pPr marL="0" indent="0">
              <a:buNone/>
            </a:pPr>
            <a:r>
              <a:rPr lang="en-US" dirty="0">
                <a:latin typeface="Courier New" panose="02070309020205020404" pitchFamily="49" charset="0"/>
                <a:cs typeface="Courier New" panose="02070309020205020404" pitchFamily="49" charset="0"/>
              </a:rPr>
              <a:t>    &lt;meta charset="utf-8"&gt;</a:t>
            </a:r>
          </a:p>
          <a:p>
            <a:pPr marL="0" indent="0">
              <a:buNone/>
            </a:pPr>
            <a:r>
              <a:rPr lang="en-US" dirty="0">
                <a:latin typeface="Courier New" panose="02070309020205020404" pitchFamily="49" charset="0"/>
                <a:cs typeface="Courier New" panose="02070309020205020404" pitchFamily="49" charset="0"/>
              </a:rPr>
              <a:t>    &lt;title&gt;Nature's Source - Canada's largest specialty vitamin store&lt;/title&gt;</a:t>
            </a:r>
          </a:p>
          <a:p>
            <a:pPr marL="0" indent="0">
              <a:buNone/>
            </a:pPr>
            <a:r>
              <a:rPr lang="en-US" dirty="0">
                <a:latin typeface="Courier New" panose="02070309020205020404" pitchFamily="49" charset="0"/>
                <a:cs typeface="Courier New" panose="02070309020205020404" pitchFamily="49" charset="0"/>
              </a:rPr>
              <a:t>  &lt;/head&gt;</a:t>
            </a:r>
          </a:p>
          <a:p>
            <a:pPr marL="0" indent="0">
              <a:buNone/>
            </a:pPr>
            <a:r>
              <a:rPr lang="en-US" dirty="0">
                <a:latin typeface="Courier New" panose="02070309020205020404" pitchFamily="49" charset="0"/>
                <a:cs typeface="Courier New" panose="02070309020205020404" pitchFamily="49" charset="0"/>
              </a:rPr>
              <a:t>  &lt;body&gt;</a:t>
            </a:r>
          </a:p>
          <a:p>
            <a:pPr marL="0" indent="0">
              <a:buNone/>
            </a:pPr>
            <a:r>
              <a:rPr lang="en-US" dirty="0">
                <a:latin typeface="Courier New" panose="02070309020205020404" pitchFamily="49" charset="0"/>
                <a:cs typeface="Courier New" panose="02070309020205020404" pitchFamily="49" charset="0"/>
              </a:rPr>
              <a:t>    &lt;table&gt;</a:t>
            </a:r>
          </a:p>
          <a:p>
            <a:pPr marL="0" indent="0">
              <a:buNone/>
            </a:pPr>
            <a:r>
              <a:rPr lang="en-US" dirty="0">
                <a:latin typeface="Courier New" panose="02070309020205020404" pitchFamily="49" charset="0"/>
                <a:cs typeface="Courier New" panose="02070309020205020404" pitchFamily="49" charset="0"/>
              </a:rPr>
              <a:t>      &lt;tr&gt;</a:t>
            </a:r>
          </a:p>
          <a:p>
            <a:pPr marL="0" indent="0">
              <a:buNone/>
            </a:pPr>
            <a:r>
              <a:rPr lang="en-US" dirty="0">
                <a:latin typeface="Courier New" panose="02070309020205020404" pitchFamily="49" charset="0"/>
                <a:cs typeface="Courier New" panose="02070309020205020404" pitchFamily="49" charset="0"/>
              </a:rPr>
              <a:t>        &lt;td colspan="5"&gt;</a:t>
            </a:r>
          </a:p>
          <a:p>
            <a:pPr marL="0" indent="0">
              <a:buNone/>
            </a:pPr>
            <a:r>
              <a:rPr lang="en-US" dirty="0">
                <a:latin typeface="Courier New" panose="02070309020205020404" pitchFamily="49" charset="0"/>
                <a:cs typeface="Courier New" panose="02070309020205020404" pitchFamily="49" charset="0"/>
              </a:rPr>
              <a:t>          &lt;img src="images/naturelogo.gif" alt="Nature's Source"</a:t>
            </a:r>
          </a:p>
          <a:p>
            <a:pPr marL="0" indent="0">
              <a:buNone/>
            </a:pPr>
            <a:r>
              <a:rPr lang="en-US" dirty="0">
                <a:latin typeface="Courier New" panose="02070309020205020404" pitchFamily="49" charset="0"/>
                <a:cs typeface="Courier New" panose="02070309020205020404" pitchFamily="49" charset="0"/>
              </a:rPr>
              <a:t>               width="608" height="90"&gt;</a:t>
            </a:r>
          </a:p>
          <a:p>
            <a:pPr marL="0" indent="0">
              <a:buNone/>
            </a:pPr>
            <a:r>
              <a:rPr lang="en-US" dirty="0">
                <a:latin typeface="Courier New" panose="02070309020205020404" pitchFamily="49" charset="0"/>
                <a:cs typeface="Courier New" panose="02070309020205020404" pitchFamily="49" charset="0"/>
              </a:rPr>
              <a:t>        &lt;/td&gt;</a:t>
            </a:r>
          </a:p>
          <a:p>
            <a:pPr marL="0" indent="0">
              <a:buNone/>
            </a:pPr>
            <a:r>
              <a:rPr lang="en-US" dirty="0">
                <a:latin typeface="Courier New" panose="02070309020205020404" pitchFamily="49" charset="0"/>
                <a:cs typeface="Courier New" panose="02070309020205020404" pitchFamily="49" charset="0"/>
              </a:rPr>
              <a:t>      &lt;/tr&gt;</a:t>
            </a:r>
          </a:p>
          <a:p>
            <a:pPr marL="0" indent="0">
              <a:buNone/>
            </a:pPr>
            <a:r>
              <a:rPr lang="en-US" dirty="0">
                <a:latin typeface="Courier New" panose="02070309020205020404" pitchFamily="49" charset="0"/>
                <a:cs typeface="Courier New" panose="02070309020205020404" pitchFamily="49" charset="0"/>
              </a:rPr>
              <a:t>      &lt;tr&gt;</a:t>
            </a:r>
          </a:p>
          <a:p>
            <a:pPr marL="0" indent="0">
              <a:buNone/>
            </a:pPr>
            <a:r>
              <a:rPr lang="en-US" dirty="0">
                <a:latin typeface="Courier New" panose="02070309020205020404" pitchFamily="49" charset="0"/>
                <a:cs typeface="Courier New" panose="02070309020205020404" pitchFamily="49" charset="0"/>
              </a:rPr>
              <a:t>        &lt;td&gt;&lt;a href="index.html"&gt;Home&lt;/a&gt;&lt;/td&gt;</a:t>
            </a:r>
          </a:p>
          <a:p>
            <a:pPr marL="0" indent="0">
              <a:buNone/>
            </a:pPr>
            <a:r>
              <a:rPr lang="en-US" dirty="0">
                <a:latin typeface="Courier New" panose="02070309020205020404" pitchFamily="49" charset="0"/>
                <a:cs typeface="Courier New" panose="02070309020205020404" pitchFamily="49" charset="0"/>
              </a:rPr>
              <a:t>        &lt;td&gt;&lt;a href="pages/estore.html"&gt;e-store&lt;/a&gt;&lt;/td&gt;</a:t>
            </a:r>
          </a:p>
          <a:p>
            <a:pPr marL="0" indent="0">
              <a:buNone/>
            </a:pPr>
            <a:r>
              <a:rPr lang="en-US" dirty="0">
                <a:latin typeface="Courier New" panose="02070309020205020404" pitchFamily="49" charset="0"/>
                <a:cs typeface="Courier New" panose="02070309020205020404" pitchFamily="49" charset="0"/>
              </a:rPr>
              <a:t>        &lt;td&gt;&lt;a href="pages/products.html"&gt;Products+Services&lt;/a&gt;&lt;/td&gt;</a:t>
            </a:r>
          </a:p>
          <a:p>
            <a:pPr marL="0" indent="0">
              <a:buNone/>
            </a:pPr>
            <a:r>
              <a:rPr lang="en-US" dirty="0">
                <a:latin typeface="Courier New" panose="02070309020205020404" pitchFamily="49" charset="0"/>
                <a:cs typeface="Courier New" panose="02070309020205020404" pitchFamily="49" charset="0"/>
              </a:rPr>
              <a:t>        &lt;td&gt;&lt;a href="pages/yourhealth.html"&gt;Your Health&lt;/a&gt;&lt;/td&gt;</a:t>
            </a:r>
          </a:p>
          <a:p>
            <a:pPr marL="0" indent="0">
              <a:buNone/>
            </a:pPr>
            <a:r>
              <a:rPr lang="en-US" dirty="0">
                <a:latin typeface="Courier New" panose="02070309020205020404" pitchFamily="49" charset="0"/>
                <a:cs typeface="Courier New" panose="02070309020205020404" pitchFamily="49" charset="0"/>
              </a:rPr>
              <a:t>        &lt;td&gt;&lt;a href="pages/about.html"&gt;About Us&lt;/a&gt;&lt;/td&gt;</a:t>
            </a:r>
          </a:p>
          <a:p>
            <a:pPr marL="0" indent="0">
              <a:buNone/>
            </a:pPr>
            <a:r>
              <a:rPr lang="en-US" dirty="0">
                <a:latin typeface="Courier New" panose="02070309020205020404" pitchFamily="49" charset="0"/>
                <a:cs typeface="Courier New" panose="02070309020205020404" pitchFamily="49" charset="0"/>
              </a:rPr>
              <a:t>      &lt;/tr&gt;</a:t>
            </a:r>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Chapter 3: HTML for Content Structure</a:t>
            </a:r>
            <a:endParaRPr lang="en-US" dirty="0"/>
          </a:p>
        </p:txBody>
      </p:sp>
      <p:sp>
        <p:nvSpPr>
          <p:cNvPr id="5" name="Slide Number Placeholder 4"/>
          <p:cNvSpPr>
            <a:spLocks noGrp="1"/>
          </p:cNvSpPr>
          <p:nvPr>
            <p:ph type="sldNum" sz="quarter" idx="12"/>
          </p:nvPr>
        </p:nvSpPr>
        <p:spPr/>
        <p:txBody>
          <a:bodyPr/>
          <a:lstStyle/>
          <a:p>
            <a:fld id="{2596D5C0-7E4C-40D4-91EC-1A0612F542C7}" type="slidenum">
              <a:rPr lang="en-US" smtClean="0"/>
              <a:t>36</a:t>
            </a:fld>
            <a:endParaRPr lang="en-US" dirty="0"/>
          </a:p>
        </p:txBody>
      </p:sp>
    </p:spTree>
    <p:extLst>
      <p:ext uri="{BB962C8B-B14F-4D97-AF65-F5344CB8AC3E}">
        <p14:creationId xmlns:p14="http://schemas.microsoft.com/office/powerpoint/2010/main" val="12107048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ch03/nature2/index.html</a:t>
            </a:r>
            <a:br>
              <a:rPr lang="en-US" dirty="0"/>
            </a:br>
            <a:r>
              <a:rPr lang="en-US" dirty="0"/>
              <a:t>(part </a:t>
            </a:r>
            <a:r>
              <a:rPr lang="en-US" dirty="0" smtClean="0"/>
              <a:t>2 </a:t>
            </a:r>
            <a:r>
              <a:rPr lang="en-US" dirty="0"/>
              <a:t>of 2)</a:t>
            </a:r>
          </a:p>
        </p:txBody>
      </p:sp>
      <p:sp>
        <p:nvSpPr>
          <p:cNvPr id="3" name="Content Placeholder 2"/>
          <p:cNvSpPr>
            <a:spLocks noGrp="1"/>
          </p:cNvSpPr>
          <p:nvPr>
            <p:ph idx="1"/>
          </p:nvPr>
        </p:nvSpPr>
        <p:spPr/>
        <p:txBody>
          <a:bodyPr>
            <a:normAutofit fontScale="40000" lnSpcReduction="20000"/>
          </a:bodyPr>
          <a:lstStyle/>
          <a:p>
            <a:pPr marL="0" indent="0">
              <a:buNone/>
            </a:pPr>
            <a:r>
              <a:rPr lang="en-US">
                <a:latin typeface="Courier New" panose="02070309020205020404" pitchFamily="49" charset="0"/>
                <a:cs typeface="Courier New" panose="02070309020205020404" pitchFamily="49" charset="0"/>
              </a:rPr>
              <a:t> </a:t>
            </a:r>
            <a:r>
              <a:rPr lang="en-US" smtClean="0">
                <a:latin typeface="Courier New" panose="02070309020205020404" pitchFamily="49" charset="0"/>
                <a:cs typeface="Courier New" panose="02070309020205020404" pitchFamily="49" charset="0"/>
              </a:rPr>
              <a:t>     &lt;</a:t>
            </a:r>
            <a:r>
              <a:rPr lang="en-US" dirty="0">
                <a:latin typeface="Courier New" panose="02070309020205020404" pitchFamily="49" charset="0"/>
                <a:cs typeface="Courier New" panose="02070309020205020404" pitchFamily="49" charset="0"/>
              </a:rPr>
              <a:t>tr&gt;</a:t>
            </a:r>
          </a:p>
          <a:p>
            <a:pPr marL="0" indent="0">
              <a:buNone/>
            </a:pPr>
            <a:r>
              <a:rPr lang="en-US" dirty="0">
                <a:latin typeface="Courier New" panose="02070309020205020404" pitchFamily="49" charset="0"/>
                <a:cs typeface="Courier New" panose="02070309020205020404" pitchFamily="49" charset="0"/>
              </a:rPr>
              <a:t>        &lt;td colspan="3"&gt;</a:t>
            </a:r>
          </a:p>
          <a:p>
            <a:pPr marL="0" indent="0">
              <a:buNone/>
            </a:pPr>
            <a:r>
              <a:rPr lang="en-US" dirty="0">
                <a:latin typeface="Courier New" panose="02070309020205020404" pitchFamily="49" charset="0"/>
                <a:cs typeface="Courier New" panose="02070309020205020404" pitchFamily="49" charset="0"/>
              </a:rPr>
              <a:t>          &lt;h3&gt;Welcome to Nature's Source:</a:t>
            </a:r>
          </a:p>
          <a:p>
            <a:pPr marL="0" indent="0">
              <a:buNone/>
            </a:pPr>
            <a:r>
              <a:rPr lang="en-US" dirty="0">
                <a:latin typeface="Courier New" panose="02070309020205020404" pitchFamily="49" charset="0"/>
                <a:cs typeface="Courier New" panose="02070309020205020404" pitchFamily="49" charset="0"/>
              </a:rPr>
              <a:t>          Protecting your health naturally!&lt;/h3&gt;</a:t>
            </a:r>
          </a:p>
          <a:p>
            <a:pPr marL="0" indent="0">
              <a:buNone/>
            </a:pPr>
            <a:r>
              <a:rPr lang="en-US" dirty="0">
                <a:latin typeface="Courier New" panose="02070309020205020404" pitchFamily="49" charset="0"/>
                <a:cs typeface="Courier New" panose="02070309020205020404" pitchFamily="49" charset="0"/>
              </a:rPr>
              <a:t>          &lt;p&gt;Founded in 1998, Nature's Source was created </a:t>
            </a:r>
            <a:r>
              <a:rPr lang="en-US" dirty="0" smtClean="0">
                <a:latin typeface="Courier New" panose="02070309020205020404" pitchFamily="49" charset="0"/>
                <a:cs typeface="Courier New" panose="02070309020205020404" pitchFamily="49" charset="0"/>
              </a:rPr>
              <a:t>…&lt;/</a:t>
            </a:r>
            <a:r>
              <a:rPr lang="en-US" dirty="0">
                <a:latin typeface="Courier New" panose="02070309020205020404" pitchFamily="49" charset="0"/>
                <a:cs typeface="Courier New" panose="02070309020205020404" pitchFamily="49" charset="0"/>
              </a:rPr>
              <a:t>p&gt;</a:t>
            </a:r>
          </a:p>
          <a:p>
            <a:pPr marL="0" indent="0">
              <a:buNone/>
            </a:pPr>
            <a:r>
              <a:rPr lang="en-US" dirty="0">
                <a:latin typeface="Courier New" panose="02070309020205020404" pitchFamily="49" charset="0"/>
                <a:cs typeface="Courier New" panose="02070309020205020404" pitchFamily="49" charset="0"/>
              </a:rPr>
              <a:t>        &lt;/td&gt;</a:t>
            </a:r>
          </a:p>
          <a:p>
            <a:pPr marL="0" indent="0">
              <a:buNone/>
            </a:pPr>
            <a:r>
              <a:rPr lang="en-US" dirty="0">
                <a:latin typeface="Courier New" panose="02070309020205020404" pitchFamily="49" charset="0"/>
                <a:cs typeface="Courier New" panose="02070309020205020404" pitchFamily="49" charset="0"/>
              </a:rPr>
              <a:t>        &lt;td colspan="2"&gt;</a:t>
            </a:r>
          </a:p>
          <a:p>
            <a:pPr marL="0" indent="0">
              <a:buNone/>
            </a:pPr>
            <a:r>
              <a:rPr lang="en-US" dirty="0">
                <a:latin typeface="Courier New" panose="02070309020205020404" pitchFamily="49" charset="0"/>
                <a:cs typeface="Courier New" panose="02070309020205020404" pitchFamily="49" charset="0"/>
              </a:rPr>
              <a:t>          &lt;img src="images/outdoor4.jpg" alt="Get healthy and stay healthy"</a:t>
            </a:r>
          </a:p>
          <a:p>
            <a:pPr marL="0" indent="0">
              <a:buNone/>
            </a:pPr>
            <a:r>
              <a:rPr lang="en-US" dirty="0">
                <a:latin typeface="Courier New" panose="02070309020205020404" pitchFamily="49" charset="0"/>
                <a:cs typeface="Courier New" panose="02070309020205020404" pitchFamily="49" charset="0"/>
              </a:rPr>
              <a:t>               width="256" height="256"&gt;</a:t>
            </a:r>
          </a:p>
          <a:p>
            <a:pPr marL="0" indent="0">
              <a:buNone/>
            </a:pPr>
            <a:r>
              <a:rPr lang="en-US" dirty="0">
                <a:latin typeface="Courier New" panose="02070309020205020404" pitchFamily="49" charset="0"/>
                <a:cs typeface="Courier New" panose="02070309020205020404" pitchFamily="49" charset="0"/>
              </a:rPr>
              <a:t>        &lt;/td&gt;</a:t>
            </a:r>
          </a:p>
          <a:p>
            <a:pPr marL="0" indent="0">
              <a:buNone/>
            </a:pPr>
            <a:r>
              <a:rPr lang="en-US" dirty="0">
                <a:latin typeface="Courier New" panose="02070309020205020404" pitchFamily="49" charset="0"/>
                <a:cs typeface="Courier New" panose="02070309020205020404" pitchFamily="49" charset="0"/>
              </a:rPr>
              <a:t>      &lt;/tr&gt;</a:t>
            </a:r>
          </a:p>
          <a:p>
            <a:pPr marL="0" indent="0">
              <a:buNone/>
            </a:pPr>
            <a:r>
              <a:rPr lang="en-US" dirty="0">
                <a:latin typeface="Courier New" panose="02070309020205020404" pitchFamily="49" charset="0"/>
                <a:cs typeface="Courier New" panose="02070309020205020404" pitchFamily="49" charset="0"/>
              </a:rPr>
              <a:t>      &lt;tr&gt;</a:t>
            </a:r>
          </a:p>
          <a:p>
            <a:pPr marL="0" indent="0">
              <a:buNone/>
            </a:pPr>
            <a:r>
              <a:rPr lang="en-US" dirty="0">
                <a:latin typeface="Courier New" panose="02070309020205020404" pitchFamily="49" charset="0"/>
                <a:cs typeface="Courier New" panose="02070309020205020404" pitchFamily="49" charset="0"/>
              </a:rPr>
              <a:t>        &lt;td colspan="3"&gt;Nature's Source &amp;copy; 2015 Porter Scobey and Pawan</a:t>
            </a:r>
          </a:p>
          <a:p>
            <a:pPr marL="0" indent="0">
              <a:buNone/>
            </a:pPr>
            <a:r>
              <a:rPr lang="en-US" dirty="0">
                <a:latin typeface="Courier New" panose="02070309020205020404" pitchFamily="49" charset="0"/>
                <a:cs typeface="Courier New" panose="02070309020205020404" pitchFamily="49" charset="0"/>
              </a:rPr>
              <a:t>        Lingras&lt;/td&gt;</a:t>
            </a:r>
          </a:p>
          <a:p>
            <a:pPr marL="0" indent="0">
              <a:buNone/>
            </a:pPr>
            <a:r>
              <a:rPr lang="en-US" dirty="0">
                <a:latin typeface="Courier New" panose="02070309020205020404" pitchFamily="49" charset="0"/>
                <a:cs typeface="Courier New" panose="02070309020205020404" pitchFamily="49" charset="0"/>
              </a:rPr>
              <a:t>        &lt;td&gt;&lt;a href="pages/contact.html"&gt;Contact Us&lt;/a&gt;&lt;/td&gt;</a:t>
            </a:r>
          </a:p>
          <a:p>
            <a:pPr marL="0" indent="0">
              <a:buNone/>
            </a:pPr>
            <a:r>
              <a:rPr lang="en-US" dirty="0">
                <a:latin typeface="Courier New" panose="02070309020205020404" pitchFamily="49" charset="0"/>
                <a:cs typeface="Courier New" panose="02070309020205020404" pitchFamily="49" charset="0"/>
              </a:rPr>
              <a:t>        &lt;td&gt;&lt;a href="pages/sitemap.html"&gt;Site Map&lt;/a&gt;&lt;/td&gt;</a:t>
            </a:r>
          </a:p>
          <a:p>
            <a:pPr marL="0" indent="0">
              <a:buNone/>
            </a:pPr>
            <a:r>
              <a:rPr lang="en-US" dirty="0">
                <a:latin typeface="Courier New" panose="02070309020205020404" pitchFamily="49" charset="0"/>
                <a:cs typeface="Courier New" panose="02070309020205020404" pitchFamily="49" charset="0"/>
              </a:rPr>
              <a:t>      &lt;/tr&gt;</a:t>
            </a:r>
          </a:p>
          <a:p>
            <a:pPr marL="0" indent="0">
              <a:buNone/>
            </a:pPr>
            <a:r>
              <a:rPr lang="en-US" dirty="0">
                <a:latin typeface="Courier New" panose="02070309020205020404" pitchFamily="49" charset="0"/>
                <a:cs typeface="Courier New" panose="02070309020205020404" pitchFamily="49" charset="0"/>
              </a:rPr>
              <a:t>    &lt;/table&gt;</a:t>
            </a:r>
          </a:p>
          <a:p>
            <a:pPr marL="0" indent="0">
              <a:buNone/>
            </a:pPr>
            <a:r>
              <a:rPr lang="en-US" dirty="0">
                <a:latin typeface="Courier New" panose="02070309020205020404" pitchFamily="49" charset="0"/>
                <a:cs typeface="Courier New" panose="02070309020205020404" pitchFamily="49" charset="0"/>
              </a:rPr>
              <a:t>  &lt;/body&gt;</a:t>
            </a:r>
          </a:p>
          <a:p>
            <a:pPr marL="0" indent="0">
              <a:buNone/>
            </a:pPr>
            <a:r>
              <a:rPr lang="en-US" dirty="0">
                <a:latin typeface="Courier New" panose="02070309020205020404" pitchFamily="49" charset="0"/>
                <a:cs typeface="Courier New" panose="02070309020205020404" pitchFamily="49" charset="0"/>
              </a:rPr>
              <a:t>&lt;/html&gt;</a:t>
            </a:r>
          </a:p>
        </p:txBody>
      </p:sp>
      <p:sp>
        <p:nvSpPr>
          <p:cNvPr id="4" name="Footer Placeholder 3"/>
          <p:cNvSpPr>
            <a:spLocks noGrp="1"/>
          </p:cNvSpPr>
          <p:nvPr>
            <p:ph type="ftr" sz="quarter" idx="11"/>
          </p:nvPr>
        </p:nvSpPr>
        <p:spPr/>
        <p:txBody>
          <a:bodyPr/>
          <a:lstStyle/>
          <a:p>
            <a:r>
              <a:rPr lang="en-US" dirty="0" smtClean="0"/>
              <a:t>Chapter 3: HTML for Content Structure</a:t>
            </a:r>
            <a:endParaRPr lang="en-US" dirty="0"/>
          </a:p>
        </p:txBody>
      </p:sp>
      <p:sp>
        <p:nvSpPr>
          <p:cNvPr id="5" name="Slide Number Placeholder 4"/>
          <p:cNvSpPr>
            <a:spLocks noGrp="1"/>
          </p:cNvSpPr>
          <p:nvPr>
            <p:ph type="sldNum" sz="quarter" idx="12"/>
          </p:nvPr>
        </p:nvSpPr>
        <p:spPr/>
        <p:txBody>
          <a:bodyPr/>
          <a:lstStyle/>
          <a:p>
            <a:fld id="{2596D5C0-7E4C-40D4-91EC-1A0612F542C7}" type="slidenum">
              <a:rPr lang="en-US" smtClean="0"/>
              <a:t>37</a:t>
            </a:fld>
            <a:endParaRPr lang="en-US" dirty="0"/>
          </a:p>
        </p:txBody>
      </p:sp>
    </p:spTree>
    <p:extLst>
      <p:ext uri="{BB962C8B-B14F-4D97-AF65-F5344CB8AC3E}">
        <p14:creationId xmlns:p14="http://schemas.microsoft.com/office/powerpoint/2010/main" val="41925016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Markup Files for Next Two Slides</a:t>
            </a:r>
            <a:endParaRPr lang="en-US" dirty="0"/>
          </a:p>
        </p:txBody>
      </p:sp>
      <p:sp>
        <p:nvSpPr>
          <p:cNvPr id="3" name="Content Placeholder 2"/>
          <p:cNvSpPr>
            <a:spLocks noGrp="1"/>
          </p:cNvSpPr>
          <p:nvPr>
            <p:ph idx="1"/>
          </p:nvPr>
        </p:nvSpPr>
        <p:spPr/>
        <p:txBody>
          <a:bodyPr>
            <a:normAutofit lnSpcReduction="10000"/>
          </a:bodyPr>
          <a:lstStyle/>
          <a:p>
            <a:r>
              <a:rPr lang="en-US" dirty="0" smtClean="0"/>
              <a:t>The next two slides show the display of the </a:t>
            </a:r>
            <a:r>
              <a:rPr lang="en-US" dirty="0" smtClean="0">
                <a:latin typeface="Aharoni" panose="02010803020104030203" pitchFamily="2" charset="-79"/>
                <a:cs typeface="Aharoni" panose="02010803020104030203" pitchFamily="2" charset="-79"/>
              </a:rPr>
              <a:t>About Us </a:t>
            </a:r>
            <a:r>
              <a:rPr lang="en-US" dirty="0" smtClean="0"/>
              <a:t>link and the </a:t>
            </a:r>
            <a:r>
              <a:rPr lang="en-US" dirty="0" smtClean="0">
                <a:latin typeface="Aharoni" panose="02010803020104030203" pitchFamily="2" charset="-79"/>
                <a:cs typeface="Aharoni" panose="02010803020104030203" pitchFamily="2" charset="-79"/>
              </a:rPr>
              <a:t>Site Map </a:t>
            </a:r>
            <a:r>
              <a:rPr lang="en-US" dirty="0" smtClean="0"/>
              <a:t>link in nature2.</a:t>
            </a:r>
          </a:p>
          <a:p>
            <a:r>
              <a:rPr lang="en-US" dirty="0" smtClean="0"/>
              <a:t>Compare the displays as seen here with the markup in the online files </a:t>
            </a:r>
            <a:r>
              <a:rPr lang="en-US" dirty="0" smtClean="0">
                <a:latin typeface="Courier New" panose="02070309020205020404" pitchFamily="49" charset="0"/>
                <a:cs typeface="Courier New" panose="02070309020205020404" pitchFamily="49" charset="0"/>
              </a:rPr>
              <a:t>about.html</a:t>
            </a:r>
            <a:r>
              <a:rPr lang="en-US" dirty="0" smtClean="0"/>
              <a:t> and </a:t>
            </a:r>
            <a:r>
              <a:rPr lang="en-US" dirty="0" smtClean="0">
                <a:latin typeface="Courier New" panose="02070309020205020404" pitchFamily="49" charset="0"/>
                <a:cs typeface="Courier New" panose="02070309020205020404" pitchFamily="49" charset="0"/>
              </a:rPr>
              <a:t>sitemap.html</a:t>
            </a:r>
            <a:r>
              <a:rPr lang="en-US" dirty="0" smtClean="0"/>
              <a:t>.</a:t>
            </a:r>
          </a:p>
          <a:p>
            <a:r>
              <a:rPr lang="en-US" dirty="0" smtClean="0"/>
              <a:t>Look in particular at the table elements that give the sub-menu in the left column of </a:t>
            </a:r>
            <a:r>
              <a:rPr lang="en-US" sz="3000" dirty="0" smtClean="0">
                <a:latin typeface="Courier New" panose="02070309020205020404" pitchFamily="49" charset="0"/>
                <a:cs typeface="Courier New" panose="02070309020205020404" pitchFamily="49" charset="0"/>
              </a:rPr>
              <a:t>about.html</a:t>
            </a:r>
            <a:r>
              <a:rPr lang="en-US" dirty="0" smtClean="0"/>
              <a:t> and the footer element with its two-option sub-menu as seen in both displays.</a:t>
            </a:r>
            <a:endParaRPr lang="en-US" dirty="0"/>
          </a:p>
        </p:txBody>
      </p:sp>
      <p:sp>
        <p:nvSpPr>
          <p:cNvPr id="4" name="Footer Placeholder 3"/>
          <p:cNvSpPr>
            <a:spLocks noGrp="1"/>
          </p:cNvSpPr>
          <p:nvPr>
            <p:ph type="ftr" sz="quarter" idx="11"/>
          </p:nvPr>
        </p:nvSpPr>
        <p:spPr/>
        <p:txBody>
          <a:bodyPr/>
          <a:lstStyle/>
          <a:p>
            <a:r>
              <a:rPr lang="en-US" dirty="0" smtClean="0"/>
              <a:t>Chapter 3: HTML for Content Structure</a:t>
            </a:r>
            <a:endParaRPr lang="en-US" dirty="0"/>
          </a:p>
        </p:txBody>
      </p:sp>
      <p:sp>
        <p:nvSpPr>
          <p:cNvPr id="5" name="Slide Number Placeholder 4"/>
          <p:cNvSpPr>
            <a:spLocks noGrp="1"/>
          </p:cNvSpPr>
          <p:nvPr>
            <p:ph type="sldNum" sz="quarter" idx="12"/>
          </p:nvPr>
        </p:nvSpPr>
        <p:spPr/>
        <p:txBody>
          <a:bodyPr/>
          <a:lstStyle/>
          <a:p>
            <a:fld id="{2596D5C0-7E4C-40D4-91EC-1A0612F542C7}" type="slidenum">
              <a:rPr lang="en-US" smtClean="0"/>
              <a:t>38</a:t>
            </a:fld>
            <a:endParaRPr lang="en-US" dirty="0"/>
          </a:p>
        </p:txBody>
      </p:sp>
    </p:spTree>
    <p:extLst>
      <p:ext uri="{BB962C8B-B14F-4D97-AF65-F5344CB8AC3E}">
        <p14:creationId xmlns:p14="http://schemas.microsoft.com/office/powerpoint/2010/main" val="1537629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Our “About Us” Page,</a:t>
            </a:r>
            <a:br>
              <a:rPr lang="en-US" dirty="0" smtClean="0"/>
            </a:br>
            <a:r>
              <a:rPr lang="en-US" dirty="0" smtClean="0"/>
              <a:t>with Additional Relevant Links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4099" y="1600200"/>
            <a:ext cx="6055802" cy="4525963"/>
          </a:xfrm>
        </p:spPr>
      </p:pic>
      <p:sp>
        <p:nvSpPr>
          <p:cNvPr id="4" name="Footer Placeholder 3"/>
          <p:cNvSpPr>
            <a:spLocks noGrp="1"/>
          </p:cNvSpPr>
          <p:nvPr>
            <p:ph type="ftr" sz="quarter" idx="11"/>
          </p:nvPr>
        </p:nvSpPr>
        <p:spPr/>
        <p:txBody>
          <a:bodyPr/>
          <a:lstStyle/>
          <a:p>
            <a:r>
              <a:rPr lang="en-US" dirty="0" smtClean="0"/>
              <a:t>Chapter 3: HTML for Content Structure</a:t>
            </a:r>
            <a:endParaRPr lang="en-US" dirty="0"/>
          </a:p>
        </p:txBody>
      </p:sp>
      <p:sp>
        <p:nvSpPr>
          <p:cNvPr id="5" name="Slide Number Placeholder 4"/>
          <p:cNvSpPr>
            <a:spLocks noGrp="1"/>
          </p:cNvSpPr>
          <p:nvPr>
            <p:ph type="sldNum" sz="quarter" idx="12"/>
          </p:nvPr>
        </p:nvSpPr>
        <p:spPr/>
        <p:txBody>
          <a:bodyPr/>
          <a:lstStyle/>
          <a:p>
            <a:fld id="{2596D5C0-7E4C-40D4-91EC-1A0612F542C7}" type="slidenum">
              <a:rPr lang="en-US" smtClean="0"/>
              <a:t>39</a:t>
            </a:fld>
            <a:endParaRPr lang="en-US" dirty="0"/>
          </a:p>
        </p:txBody>
      </p:sp>
    </p:spTree>
    <p:extLst>
      <p:ext uri="{BB962C8B-B14F-4D97-AF65-F5344CB8AC3E}">
        <p14:creationId xmlns:p14="http://schemas.microsoft.com/office/powerpoint/2010/main" val="160526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 of HTML Versions</a:t>
            </a:r>
            <a:endParaRPr lang="en-US" dirty="0"/>
          </a:p>
        </p:txBody>
      </p:sp>
      <p:sp>
        <p:nvSpPr>
          <p:cNvPr id="3" name="Content Placeholder 2"/>
          <p:cNvSpPr>
            <a:spLocks noGrp="1"/>
          </p:cNvSpPr>
          <p:nvPr>
            <p:ph idx="1"/>
          </p:nvPr>
        </p:nvSpPr>
        <p:spPr/>
        <p:txBody>
          <a:bodyPr>
            <a:normAutofit/>
          </a:bodyPr>
          <a:lstStyle/>
          <a:p>
            <a:r>
              <a:rPr lang="en-US" dirty="0" smtClean="0"/>
              <a:t>HTML (1990) Tim Berners-Lee</a:t>
            </a:r>
          </a:p>
          <a:p>
            <a:r>
              <a:rPr lang="en-US" dirty="0" smtClean="0"/>
              <a:t>HTML 2 (1992)</a:t>
            </a:r>
          </a:p>
          <a:p>
            <a:r>
              <a:rPr lang="en-US" dirty="0" smtClean="0"/>
              <a:t>HTML 3.2 (1996)</a:t>
            </a:r>
          </a:p>
          <a:p>
            <a:r>
              <a:rPr lang="en-US" dirty="0" smtClean="0"/>
              <a:t>HTML 4</a:t>
            </a:r>
            <a:r>
              <a:rPr lang="en-US" dirty="0"/>
              <a:t> </a:t>
            </a:r>
            <a:r>
              <a:rPr lang="en-US" dirty="0" smtClean="0"/>
              <a:t>(1997) and HTML 4.01 (1999)</a:t>
            </a:r>
          </a:p>
          <a:p>
            <a:r>
              <a:rPr lang="en-US" dirty="0" smtClean="0"/>
              <a:t>XHTML 1.0 (2000) and XHTML 1.1 (2001)</a:t>
            </a:r>
          </a:p>
          <a:p>
            <a:r>
              <a:rPr lang="en-US" dirty="0" smtClean="0"/>
              <a:t>XHTML 2.0 (work discontinued by 2010)</a:t>
            </a:r>
          </a:p>
          <a:p>
            <a:r>
              <a:rPr lang="en-US" smtClean="0"/>
              <a:t>HTML5 </a:t>
            </a:r>
            <a:r>
              <a:rPr lang="en-US" dirty="0" smtClean="0"/>
              <a:t>(Fall, 2014)</a:t>
            </a:r>
            <a:endParaRPr lang="en-US" dirty="0"/>
          </a:p>
        </p:txBody>
      </p:sp>
      <p:sp>
        <p:nvSpPr>
          <p:cNvPr id="6" name="Footer Placeholder 5"/>
          <p:cNvSpPr>
            <a:spLocks noGrp="1"/>
          </p:cNvSpPr>
          <p:nvPr>
            <p:ph type="ftr" sz="quarter" idx="11"/>
          </p:nvPr>
        </p:nvSpPr>
        <p:spPr/>
        <p:txBody>
          <a:bodyPr/>
          <a:lstStyle/>
          <a:p>
            <a:r>
              <a:rPr lang="en-US" dirty="0" smtClean="0"/>
              <a:t>Chapter 3: HTML for Content Structure</a:t>
            </a:r>
            <a:endParaRPr lang="en-US" dirty="0"/>
          </a:p>
        </p:txBody>
      </p:sp>
      <p:sp>
        <p:nvSpPr>
          <p:cNvPr id="4" name="Slide Number Placeholder 3"/>
          <p:cNvSpPr>
            <a:spLocks noGrp="1"/>
          </p:cNvSpPr>
          <p:nvPr>
            <p:ph type="sldNum" sz="quarter" idx="12"/>
          </p:nvPr>
        </p:nvSpPr>
        <p:spPr/>
        <p:txBody>
          <a:bodyPr/>
          <a:lstStyle/>
          <a:p>
            <a:fld id="{2596D5C0-7E4C-40D4-91EC-1A0612F542C7}" type="slidenum">
              <a:rPr lang="en-US" smtClean="0"/>
              <a:t>4</a:t>
            </a:fld>
            <a:endParaRPr lang="en-US" dirty="0"/>
          </a:p>
        </p:txBody>
      </p:sp>
    </p:spTree>
    <p:extLst>
      <p:ext uri="{BB962C8B-B14F-4D97-AF65-F5344CB8AC3E}">
        <p14:creationId xmlns:p14="http://schemas.microsoft.com/office/powerpoint/2010/main" val="5411251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Our “Site Map” Page, with a</a:t>
            </a:r>
            <a:br>
              <a:rPr lang="en-US" dirty="0" smtClean="0"/>
            </a:br>
            <a:r>
              <a:rPr lang="en-US" dirty="0" smtClean="0"/>
              <a:t>(nested) Table Showing Site Map Data</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72923" y="2024600"/>
            <a:ext cx="3998153" cy="3677163"/>
          </a:xfrm>
        </p:spPr>
      </p:pic>
      <p:sp>
        <p:nvSpPr>
          <p:cNvPr id="4" name="Footer Placeholder 3"/>
          <p:cNvSpPr>
            <a:spLocks noGrp="1"/>
          </p:cNvSpPr>
          <p:nvPr>
            <p:ph type="ftr" sz="quarter" idx="11"/>
          </p:nvPr>
        </p:nvSpPr>
        <p:spPr/>
        <p:txBody>
          <a:bodyPr/>
          <a:lstStyle/>
          <a:p>
            <a:r>
              <a:rPr lang="en-US" dirty="0" smtClean="0"/>
              <a:t>Chapter 3: HTML for Content Structure</a:t>
            </a:r>
            <a:endParaRPr lang="en-US" dirty="0"/>
          </a:p>
        </p:txBody>
      </p:sp>
      <p:sp>
        <p:nvSpPr>
          <p:cNvPr id="5" name="Slide Number Placeholder 4"/>
          <p:cNvSpPr>
            <a:spLocks noGrp="1"/>
          </p:cNvSpPr>
          <p:nvPr>
            <p:ph type="sldNum" sz="quarter" idx="12"/>
          </p:nvPr>
        </p:nvSpPr>
        <p:spPr/>
        <p:txBody>
          <a:bodyPr/>
          <a:lstStyle/>
          <a:p>
            <a:fld id="{2596D5C0-7E4C-40D4-91EC-1A0612F542C7}" type="slidenum">
              <a:rPr lang="en-US" smtClean="0"/>
              <a:t>40</a:t>
            </a:fld>
            <a:endParaRPr lang="en-US" dirty="0"/>
          </a:p>
        </p:txBody>
      </p:sp>
    </p:spTree>
    <p:extLst>
      <p:ext uri="{BB962C8B-B14F-4D97-AF65-F5344CB8AC3E}">
        <p14:creationId xmlns:p14="http://schemas.microsoft.com/office/powerpoint/2010/main" val="22029372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Classic “Maintenance Nightmare”</a:t>
            </a:r>
            <a:endParaRPr lang="en-US" dirty="0"/>
          </a:p>
        </p:txBody>
      </p:sp>
      <p:sp>
        <p:nvSpPr>
          <p:cNvPr id="3" name="Content Placeholder 2"/>
          <p:cNvSpPr>
            <a:spLocks noGrp="1"/>
          </p:cNvSpPr>
          <p:nvPr>
            <p:ph idx="1"/>
          </p:nvPr>
        </p:nvSpPr>
        <p:spPr/>
        <p:txBody>
          <a:bodyPr/>
          <a:lstStyle/>
          <a:p>
            <a:r>
              <a:rPr lang="en-US" dirty="0" smtClean="0"/>
              <a:t>You have some (maybe a lot) of material that you want to appear on each page of your website (logo, menu, for example).</a:t>
            </a:r>
          </a:p>
          <a:p>
            <a:r>
              <a:rPr lang="en-US" dirty="0" smtClean="0"/>
              <a:t>The traditional “copy and paste” method of getting the same material in different locations is very “dangerous”.</a:t>
            </a:r>
          </a:p>
          <a:p>
            <a:r>
              <a:rPr lang="en-US" dirty="0" smtClean="0"/>
              <a:t>It’s too easy to change that “common” material in some, but not all, locations.</a:t>
            </a:r>
            <a:endParaRPr lang="en-US" dirty="0"/>
          </a:p>
        </p:txBody>
      </p:sp>
      <p:sp>
        <p:nvSpPr>
          <p:cNvPr id="4" name="Footer Placeholder 3"/>
          <p:cNvSpPr>
            <a:spLocks noGrp="1"/>
          </p:cNvSpPr>
          <p:nvPr>
            <p:ph type="ftr" sz="quarter" idx="11"/>
          </p:nvPr>
        </p:nvSpPr>
        <p:spPr/>
        <p:txBody>
          <a:bodyPr/>
          <a:lstStyle/>
          <a:p>
            <a:r>
              <a:rPr lang="en-US" dirty="0" smtClean="0"/>
              <a:t>Chapter 3: HTML for Content Structure</a:t>
            </a:r>
            <a:endParaRPr lang="en-US" dirty="0"/>
          </a:p>
        </p:txBody>
      </p:sp>
      <p:sp>
        <p:nvSpPr>
          <p:cNvPr id="5" name="Slide Number Placeholder 4"/>
          <p:cNvSpPr>
            <a:spLocks noGrp="1"/>
          </p:cNvSpPr>
          <p:nvPr>
            <p:ph type="sldNum" sz="quarter" idx="12"/>
          </p:nvPr>
        </p:nvSpPr>
        <p:spPr/>
        <p:txBody>
          <a:bodyPr/>
          <a:lstStyle/>
          <a:p>
            <a:fld id="{2596D5C0-7E4C-40D4-91EC-1A0612F542C7}" type="slidenum">
              <a:rPr lang="en-US" smtClean="0"/>
              <a:t>41</a:t>
            </a:fld>
            <a:endParaRPr lang="en-US" dirty="0"/>
          </a:p>
        </p:txBody>
      </p:sp>
    </p:spTree>
    <p:extLst>
      <p:ext uri="{BB962C8B-B14F-4D97-AF65-F5344CB8AC3E}">
        <p14:creationId xmlns:p14="http://schemas.microsoft.com/office/powerpoint/2010/main" val="6660470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Server-Side Includes (SSI):</a:t>
            </a:r>
            <a:br>
              <a:rPr lang="en-US" dirty="0" smtClean="0"/>
            </a:br>
            <a:r>
              <a:rPr lang="en-US" sz="3600" dirty="0" smtClean="0"/>
              <a:t>One Way to Avoid the Maintenance Nightmare</a:t>
            </a:r>
            <a:endParaRPr lang="en-US" sz="3600" dirty="0"/>
          </a:p>
        </p:txBody>
      </p:sp>
      <p:sp>
        <p:nvSpPr>
          <p:cNvPr id="3" name="Content Placeholder 2"/>
          <p:cNvSpPr>
            <a:spLocks noGrp="1"/>
          </p:cNvSpPr>
          <p:nvPr>
            <p:ph idx="1"/>
          </p:nvPr>
        </p:nvSpPr>
        <p:spPr/>
        <p:txBody>
          <a:bodyPr>
            <a:normAutofit fontScale="92500"/>
          </a:bodyPr>
          <a:lstStyle/>
          <a:p>
            <a:r>
              <a:rPr lang="en-US" dirty="0" smtClean="0"/>
              <a:t>Your server </a:t>
            </a:r>
            <a:r>
              <a:rPr lang="en-US" smtClean="0"/>
              <a:t>must be set </a:t>
            </a:r>
            <a:r>
              <a:rPr lang="en-US" dirty="0" smtClean="0"/>
              <a:t>up to permit </a:t>
            </a:r>
            <a:r>
              <a:rPr lang="en-US" i="1" dirty="0" smtClean="0"/>
              <a:t>server-side includes</a:t>
            </a:r>
            <a:r>
              <a:rPr lang="en-US" dirty="0"/>
              <a:t> </a:t>
            </a:r>
            <a:r>
              <a:rPr lang="en-US" dirty="0" smtClean="0"/>
              <a:t>(check with your admin for details).</a:t>
            </a:r>
          </a:p>
          <a:p>
            <a:r>
              <a:rPr lang="en-US" dirty="0"/>
              <a:t>M</a:t>
            </a:r>
            <a:r>
              <a:rPr lang="en-US" dirty="0" smtClean="0"/>
              <a:t>aterial you want included in multiple locations goes into a separate file, say </a:t>
            </a:r>
            <a:r>
              <a:rPr lang="en-US" sz="2600" dirty="0" smtClean="0">
                <a:latin typeface="Courier New" pitchFamily="49" charset="0"/>
                <a:cs typeface="Courier New" pitchFamily="49" charset="0"/>
              </a:rPr>
              <a:t>common/logo.html</a:t>
            </a:r>
            <a:r>
              <a:rPr lang="en-US" dirty="0" smtClean="0"/>
              <a:t>.</a:t>
            </a:r>
          </a:p>
          <a:p>
            <a:r>
              <a:rPr lang="en-US" dirty="0" smtClean="0"/>
              <a:t>In each file where you want that material included you place a line like the following:</a:t>
            </a:r>
            <a:br>
              <a:rPr lang="en-US" dirty="0" smtClean="0"/>
            </a:br>
            <a:r>
              <a:rPr lang="en-US" sz="2600" dirty="0" smtClean="0">
                <a:latin typeface="Courier New" pitchFamily="49" charset="0"/>
                <a:cs typeface="Courier New" pitchFamily="49" charset="0"/>
              </a:rPr>
              <a:t>&lt;!--#include virtual=</a:t>
            </a:r>
            <a:r>
              <a:rPr lang="en-US" sz="2800" dirty="0">
                <a:latin typeface="Courier New" pitchFamily="49" charset="0"/>
                <a:cs typeface="Courier New" pitchFamily="49" charset="0"/>
              </a:rPr>
              <a:t>"</a:t>
            </a:r>
            <a:r>
              <a:rPr lang="en-US" sz="2600" dirty="0" smtClean="0">
                <a:latin typeface="Courier New" pitchFamily="49" charset="0"/>
                <a:cs typeface="Courier New" pitchFamily="49" charset="0"/>
              </a:rPr>
              <a:t>common/logo.html</a:t>
            </a:r>
            <a:r>
              <a:rPr lang="en-US" sz="2800" dirty="0">
                <a:latin typeface="Courier New" pitchFamily="49" charset="0"/>
                <a:cs typeface="Courier New" pitchFamily="49" charset="0"/>
              </a:rPr>
              <a:t>"</a:t>
            </a:r>
            <a:r>
              <a:rPr lang="en-US" sz="2600" dirty="0" smtClean="0">
                <a:latin typeface="Courier New" pitchFamily="49" charset="0"/>
                <a:cs typeface="Courier New" pitchFamily="49" charset="0"/>
              </a:rPr>
              <a:t>--&gt;</a:t>
            </a:r>
          </a:p>
          <a:p>
            <a:r>
              <a:rPr lang="en-US" dirty="0" smtClean="0"/>
              <a:t>The content of </a:t>
            </a:r>
            <a:r>
              <a:rPr lang="en-US" sz="2600" dirty="0" smtClean="0">
                <a:latin typeface="Courier New" pitchFamily="49" charset="0"/>
                <a:cs typeface="Courier New" pitchFamily="49" charset="0"/>
              </a:rPr>
              <a:t>logo.html</a:t>
            </a:r>
            <a:r>
              <a:rPr lang="en-US" dirty="0" smtClean="0"/>
              <a:t> replaces that line.</a:t>
            </a:r>
          </a:p>
          <a:p>
            <a:r>
              <a:rPr lang="en-US" dirty="0" smtClean="0"/>
              <a:t>This works for Apache. Other servers may differ.</a:t>
            </a:r>
          </a:p>
        </p:txBody>
      </p:sp>
      <p:sp>
        <p:nvSpPr>
          <p:cNvPr id="4" name="Footer Placeholder 3"/>
          <p:cNvSpPr>
            <a:spLocks noGrp="1"/>
          </p:cNvSpPr>
          <p:nvPr>
            <p:ph type="ftr" sz="quarter" idx="11"/>
          </p:nvPr>
        </p:nvSpPr>
        <p:spPr/>
        <p:txBody>
          <a:bodyPr/>
          <a:lstStyle/>
          <a:p>
            <a:r>
              <a:rPr lang="en-US" dirty="0" smtClean="0"/>
              <a:t>Chapter 3: HTML for Content Structure</a:t>
            </a:r>
            <a:endParaRPr lang="en-US" dirty="0"/>
          </a:p>
        </p:txBody>
      </p:sp>
      <p:sp>
        <p:nvSpPr>
          <p:cNvPr id="5" name="Slide Number Placeholder 4"/>
          <p:cNvSpPr>
            <a:spLocks noGrp="1"/>
          </p:cNvSpPr>
          <p:nvPr>
            <p:ph type="sldNum" sz="quarter" idx="12"/>
          </p:nvPr>
        </p:nvSpPr>
        <p:spPr/>
        <p:txBody>
          <a:bodyPr/>
          <a:lstStyle/>
          <a:p>
            <a:fld id="{2596D5C0-7E4C-40D4-91EC-1A0612F542C7}" type="slidenum">
              <a:rPr lang="en-US" smtClean="0"/>
              <a:t>42</a:t>
            </a:fld>
            <a:endParaRPr lang="en-US" dirty="0"/>
          </a:p>
        </p:txBody>
      </p:sp>
    </p:spTree>
    <p:extLst>
      <p:ext uri="{BB962C8B-B14F-4D97-AF65-F5344CB8AC3E}">
        <p14:creationId xmlns:p14="http://schemas.microsoft.com/office/powerpoint/2010/main" val="6816826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Relative Paths vs. Absolute Paths</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Here is an absolute path (URL) to a file:</a:t>
            </a:r>
            <a:br>
              <a:rPr lang="en-CA" dirty="0" smtClean="0"/>
            </a:br>
            <a:r>
              <a:rPr lang="en-CA" dirty="0" smtClean="0">
                <a:latin typeface="Courier New" panose="02070309020205020404" pitchFamily="49" charset="0"/>
                <a:cs typeface="Courier New" panose="02070309020205020404" pitchFamily="49" charset="0"/>
              </a:rPr>
              <a:t>http://mysite.com/index.html</a:t>
            </a:r>
          </a:p>
          <a:p>
            <a:r>
              <a:rPr lang="en-CA" dirty="0" smtClean="0"/>
              <a:t>Here is a relative path to the file (from a directory two levels below the file):</a:t>
            </a:r>
            <a:br>
              <a:rPr lang="en-CA" dirty="0" smtClean="0"/>
            </a:br>
            <a:r>
              <a:rPr lang="en-CA" dirty="0" smtClean="0">
                <a:latin typeface="Courier New" panose="02070309020205020404" pitchFamily="49" charset="0"/>
                <a:cs typeface="Courier New" panose="02070309020205020404" pitchFamily="49" charset="0"/>
              </a:rPr>
              <a:t>../../index.</a:t>
            </a:r>
            <a:r>
              <a:rPr lang="en-CA" dirty="0" smtClean="0"/>
              <a:t>html</a:t>
            </a:r>
          </a:p>
          <a:p>
            <a:r>
              <a:rPr lang="en-CA" dirty="0" smtClean="0"/>
              <a:t>Relative paths are often better than absolute paths since they can remain valid if an entire website is moved to a new domain.</a:t>
            </a:r>
          </a:p>
          <a:p>
            <a:r>
              <a:rPr lang="en-CA" dirty="0" smtClean="0"/>
              <a:t>Choose carefully between the two when giving paths as values of your </a:t>
            </a:r>
            <a:r>
              <a:rPr lang="en-CA" dirty="0" smtClean="0">
                <a:latin typeface="Courier New" panose="02070309020205020404" pitchFamily="49" charset="0"/>
                <a:cs typeface="Courier New" panose="02070309020205020404" pitchFamily="49" charset="0"/>
              </a:rPr>
              <a:t>href</a:t>
            </a:r>
            <a:r>
              <a:rPr lang="en-CA" dirty="0" smtClean="0"/>
              <a:t> attributes.</a:t>
            </a:r>
            <a:endParaRPr lang="en-CA" dirty="0"/>
          </a:p>
        </p:txBody>
      </p:sp>
      <p:sp>
        <p:nvSpPr>
          <p:cNvPr id="4" name="Footer Placeholder 3"/>
          <p:cNvSpPr>
            <a:spLocks noGrp="1"/>
          </p:cNvSpPr>
          <p:nvPr>
            <p:ph type="ftr" sz="quarter" idx="11"/>
          </p:nvPr>
        </p:nvSpPr>
        <p:spPr/>
        <p:txBody>
          <a:bodyPr/>
          <a:lstStyle/>
          <a:p>
            <a:r>
              <a:rPr lang="en-US" dirty="0" smtClean="0"/>
              <a:t>Chapter 3: HTML for Content Structure</a:t>
            </a:r>
            <a:endParaRPr lang="en-US" dirty="0"/>
          </a:p>
        </p:txBody>
      </p:sp>
      <p:sp>
        <p:nvSpPr>
          <p:cNvPr id="5" name="Slide Number Placeholder 4"/>
          <p:cNvSpPr>
            <a:spLocks noGrp="1"/>
          </p:cNvSpPr>
          <p:nvPr>
            <p:ph type="sldNum" sz="quarter" idx="12"/>
          </p:nvPr>
        </p:nvSpPr>
        <p:spPr/>
        <p:txBody>
          <a:bodyPr/>
          <a:lstStyle/>
          <a:p>
            <a:fld id="{2596D5C0-7E4C-40D4-91EC-1A0612F542C7}" type="slidenum">
              <a:rPr lang="en-US" smtClean="0"/>
              <a:t>43</a:t>
            </a:fld>
            <a:endParaRPr lang="en-US" dirty="0"/>
          </a:p>
        </p:txBody>
      </p:sp>
    </p:spTree>
    <p:extLst>
      <p:ext uri="{BB962C8B-B14F-4D97-AF65-F5344CB8AC3E}">
        <p14:creationId xmlns:p14="http://schemas.microsoft.com/office/powerpoint/2010/main" val="28988942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Using a </a:t>
            </a:r>
            <a:r>
              <a:rPr lang="en-CA" dirty="0" smtClean="0">
                <a:latin typeface="Courier New" panose="02070309020205020404" pitchFamily="49" charset="0"/>
                <a:cs typeface="Courier New" panose="02070309020205020404" pitchFamily="49" charset="0"/>
              </a:rPr>
              <a:t>base</a:t>
            </a:r>
            <a:r>
              <a:rPr lang="en-CA" dirty="0" smtClean="0"/>
              <a:t> Element</a:t>
            </a:r>
            <a:endParaRPr lang="en-CA" dirty="0"/>
          </a:p>
        </p:txBody>
      </p:sp>
      <p:sp>
        <p:nvSpPr>
          <p:cNvPr id="3" name="Content Placeholder 2"/>
          <p:cNvSpPr>
            <a:spLocks noGrp="1"/>
          </p:cNvSpPr>
          <p:nvPr>
            <p:ph idx="1"/>
          </p:nvPr>
        </p:nvSpPr>
        <p:spPr/>
        <p:txBody>
          <a:bodyPr>
            <a:normAutofit fontScale="85000" lnSpcReduction="10000"/>
          </a:bodyPr>
          <a:lstStyle/>
          <a:p>
            <a:r>
              <a:rPr lang="en-CA" dirty="0" smtClean="0"/>
              <a:t>Put a </a:t>
            </a:r>
            <a:r>
              <a:rPr lang="en-CA" dirty="0" smtClean="0">
                <a:latin typeface="Courier New" panose="02070309020205020404" pitchFamily="49" charset="0"/>
                <a:cs typeface="Courier New" panose="02070309020205020404" pitchFamily="49" charset="0"/>
              </a:rPr>
              <a:t>base</a:t>
            </a:r>
            <a:r>
              <a:rPr lang="en-CA" dirty="0" smtClean="0"/>
              <a:t> element within the </a:t>
            </a:r>
            <a:r>
              <a:rPr lang="en-CA" dirty="0" smtClean="0">
                <a:latin typeface="Courier New" panose="02070309020205020404" pitchFamily="49" charset="0"/>
                <a:cs typeface="Courier New" panose="02070309020205020404" pitchFamily="49" charset="0"/>
              </a:rPr>
              <a:t>head</a:t>
            </a:r>
            <a:r>
              <a:rPr lang="en-CA" dirty="0" smtClean="0"/>
              <a:t> element of all pages on your website.</a:t>
            </a:r>
          </a:p>
          <a:p>
            <a:r>
              <a:rPr lang="en-CA" dirty="0" smtClean="0"/>
              <a:t>Give its </a:t>
            </a:r>
            <a:r>
              <a:rPr lang="en-CA" dirty="0" smtClean="0">
                <a:latin typeface="Courier New" panose="02070309020205020404" pitchFamily="49" charset="0"/>
                <a:cs typeface="Courier New" panose="02070309020205020404" pitchFamily="49" charset="0"/>
              </a:rPr>
              <a:t>href</a:t>
            </a:r>
            <a:r>
              <a:rPr lang="en-CA" dirty="0" smtClean="0"/>
              <a:t> attribute a URL value which is the absolute path to the document root of your website.</a:t>
            </a:r>
          </a:p>
          <a:p>
            <a:r>
              <a:rPr lang="en-CA" dirty="0" smtClean="0"/>
              <a:t>Make all other links on your website relative links, and here’s the important part: Make them relative to the </a:t>
            </a:r>
            <a:r>
              <a:rPr lang="en-CA" smtClean="0"/>
              <a:t>absolute path value </a:t>
            </a:r>
            <a:r>
              <a:rPr lang="en-CA" dirty="0" smtClean="0"/>
              <a:t>in the </a:t>
            </a:r>
            <a:r>
              <a:rPr lang="en-CA" dirty="0" smtClean="0">
                <a:latin typeface="Courier New" panose="02070309020205020404" pitchFamily="49" charset="0"/>
                <a:cs typeface="Courier New" panose="02070309020205020404" pitchFamily="49" charset="0"/>
              </a:rPr>
              <a:t>base</a:t>
            </a:r>
            <a:r>
              <a:rPr lang="en-CA" dirty="0" smtClean="0"/>
              <a:t> element.</a:t>
            </a:r>
          </a:p>
          <a:p>
            <a:r>
              <a:rPr lang="en-CA" dirty="0" smtClean="0"/>
              <a:t>Then all your links will work properly, and if you move your entire website to another domain you will only have to change the value of the absolute path in your </a:t>
            </a:r>
            <a:r>
              <a:rPr lang="en-CA" smtClean="0">
                <a:latin typeface="Courier New" panose="02070309020205020404" pitchFamily="49" charset="0"/>
                <a:cs typeface="Courier New" panose="02070309020205020404" pitchFamily="49" charset="0"/>
              </a:rPr>
              <a:t>base</a:t>
            </a:r>
            <a:r>
              <a:rPr lang="en-CA" smtClean="0"/>
              <a:t> element to </a:t>
            </a:r>
            <a:r>
              <a:rPr lang="en-CA" dirty="0" smtClean="0"/>
              <a:t>get things working again.</a:t>
            </a:r>
            <a:endParaRPr lang="en-CA" dirty="0"/>
          </a:p>
        </p:txBody>
      </p:sp>
      <p:sp>
        <p:nvSpPr>
          <p:cNvPr id="4" name="Footer Placeholder 3"/>
          <p:cNvSpPr>
            <a:spLocks noGrp="1"/>
          </p:cNvSpPr>
          <p:nvPr>
            <p:ph type="ftr" sz="quarter" idx="11"/>
          </p:nvPr>
        </p:nvSpPr>
        <p:spPr/>
        <p:txBody>
          <a:bodyPr/>
          <a:lstStyle/>
          <a:p>
            <a:r>
              <a:rPr lang="en-US" dirty="0" smtClean="0"/>
              <a:t>Chapter 3: HTML for Content Structure</a:t>
            </a:r>
            <a:endParaRPr lang="en-US" dirty="0"/>
          </a:p>
        </p:txBody>
      </p:sp>
      <p:sp>
        <p:nvSpPr>
          <p:cNvPr id="5" name="Slide Number Placeholder 4"/>
          <p:cNvSpPr>
            <a:spLocks noGrp="1"/>
          </p:cNvSpPr>
          <p:nvPr>
            <p:ph type="sldNum" sz="quarter" idx="12"/>
          </p:nvPr>
        </p:nvSpPr>
        <p:spPr/>
        <p:txBody>
          <a:bodyPr/>
          <a:lstStyle/>
          <a:p>
            <a:fld id="{2596D5C0-7E4C-40D4-91EC-1A0612F542C7}" type="slidenum">
              <a:rPr lang="en-US" smtClean="0"/>
              <a:t>44</a:t>
            </a:fld>
            <a:endParaRPr lang="en-US" dirty="0"/>
          </a:p>
        </p:txBody>
      </p:sp>
    </p:spTree>
    <p:extLst>
      <p:ext uri="{BB962C8B-B14F-4D97-AF65-F5344CB8AC3E}">
        <p14:creationId xmlns:p14="http://schemas.microsoft.com/office/powerpoint/2010/main" val="267922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The Maintenance Nightmare Solution </a:t>
            </a:r>
            <a:endParaRPr lang="en-CA" dirty="0"/>
          </a:p>
        </p:txBody>
      </p:sp>
      <p:sp>
        <p:nvSpPr>
          <p:cNvPr id="3" name="Content Placeholder 2"/>
          <p:cNvSpPr>
            <a:spLocks noGrp="1"/>
          </p:cNvSpPr>
          <p:nvPr>
            <p:ph idx="1"/>
          </p:nvPr>
        </p:nvSpPr>
        <p:spPr/>
        <p:txBody>
          <a:bodyPr>
            <a:normAutofit fontScale="92500" lnSpcReduction="10000"/>
          </a:bodyPr>
          <a:lstStyle/>
          <a:p>
            <a:r>
              <a:rPr lang="en-CA" dirty="0"/>
              <a:t>U</a:t>
            </a:r>
            <a:r>
              <a:rPr lang="en-CA" dirty="0" smtClean="0"/>
              <a:t>se SSI together with a </a:t>
            </a:r>
            <a:r>
              <a:rPr lang="en-CA" smtClean="0">
                <a:latin typeface="Courier New" panose="02070309020205020404" pitchFamily="49" charset="0"/>
                <a:cs typeface="Courier New" panose="02070309020205020404" pitchFamily="49" charset="0"/>
              </a:rPr>
              <a:t>base</a:t>
            </a:r>
            <a:r>
              <a:rPr lang="en-CA" smtClean="0"/>
              <a:t> element.</a:t>
            </a:r>
            <a:endParaRPr lang="en-CA" dirty="0" smtClean="0"/>
          </a:p>
          <a:p>
            <a:r>
              <a:rPr lang="en-CA" dirty="0" smtClean="0"/>
              <a:t>SSI includes all common parts, some or all of which may contain links, and those links may appear in different files at different levels of the website.</a:t>
            </a:r>
          </a:p>
          <a:p>
            <a:r>
              <a:rPr lang="en-CA" dirty="0" smtClean="0"/>
              <a:t>But … the links all work because they are all relative to the absolute URL in the </a:t>
            </a:r>
            <a:r>
              <a:rPr lang="en-CA" smtClean="0">
                <a:latin typeface="Courier New" panose="02070309020205020404" pitchFamily="49" charset="0"/>
                <a:cs typeface="Courier New" panose="02070309020205020404" pitchFamily="49" charset="0"/>
              </a:rPr>
              <a:t>base</a:t>
            </a:r>
            <a:r>
              <a:rPr lang="en-CA" smtClean="0"/>
              <a:t> element.</a:t>
            </a:r>
            <a:endParaRPr lang="en-CA" dirty="0" smtClean="0"/>
          </a:p>
          <a:p>
            <a:r>
              <a:rPr lang="en-CA" dirty="0" smtClean="0"/>
              <a:t>Study ch03/nature3 for a full example, and </a:t>
            </a:r>
            <a:r>
              <a:rPr lang="en-CA" smtClean="0"/>
              <a:t>see the following </a:t>
            </a:r>
            <a:r>
              <a:rPr lang="en-CA" dirty="0" smtClean="0"/>
              <a:t>slides.</a:t>
            </a:r>
            <a:endParaRPr lang="en-CA" dirty="0"/>
          </a:p>
        </p:txBody>
      </p:sp>
      <p:sp>
        <p:nvSpPr>
          <p:cNvPr id="4" name="Footer Placeholder 3"/>
          <p:cNvSpPr>
            <a:spLocks noGrp="1"/>
          </p:cNvSpPr>
          <p:nvPr>
            <p:ph type="ftr" sz="quarter" idx="11"/>
          </p:nvPr>
        </p:nvSpPr>
        <p:spPr/>
        <p:txBody>
          <a:bodyPr/>
          <a:lstStyle/>
          <a:p>
            <a:r>
              <a:rPr lang="en-US" dirty="0" smtClean="0"/>
              <a:t>Chapter 3: HTML for Content Structure</a:t>
            </a:r>
            <a:endParaRPr lang="en-US" dirty="0"/>
          </a:p>
        </p:txBody>
      </p:sp>
      <p:sp>
        <p:nvSpPr>
          <p:cNvPr id="5" name="Slide Number Placeholder 4"/>
          <p:cNvSpPr>
            <a:spLocks noGrp="1"/>
          </p:cNvSpPr>
          <p:nvPr>
            <p:ph type="sldNum" sz="quarter" idx="12"/>
          </p:nvPr>
        </p:nvSpPr>
        <p:spPr/>
        <p:txBody>
          <a:bodyPr/>
          <a:lstStyle/>
          <a:p>
            <a:fld id="{2596D5C0-7E4C-40D4-91EC-1A0612F542C7}" type="slidenum">
              <a:rPr lang="en-US" smtClean="0"/>
              <a:t>45</a:t>
            </a:fld>
            <a:endParaRPr lang="en-US" dirty="0"/>
          </a:p>
        </p:txBody>
      </p:sp>
    </p:spTree>
    <p:extLst>
      <p:ext uri="{BB962C8B-B14F-4D97-AF65-F5344CB8AC3E}">
        <p14:creationId xmlns:p14="http://schemas.microsoft.com/office/powerpoint/2010/main" val="3185670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h03/nature3/index.html</a:t>
            </a:r>
            <a:endParaRPr lang="en-US" dirty="0"/>
          </a:p>
        </p:txBody>
      </p:sp>
      <p:sp>
        <p:nvSpPr>
          <p:cNvPr id="3" name="Content Placeholder 2"/>
          <p:cNvSpPr>
            <a:spLocks noGrp="1"/>
          </p:cNvSpPr>
          <p:nvPr>
            <p:ph idx="1"/>
          </p:nvPr>
        </p:nvSpPr>
        <p:spPr>
          <a:xfrm>
            <a:off x="457200" y="1676400"/>
            <a:ext cx="8229600" cy="4525963"/>
          </a:xfrm>
        </p:spPr>
        <p:txBody>
          <a:bodyPr>
            <a:normAutofit fontScale="25000" lnSpcReduction="20000"/>
          </a:bodyPr>
          <a:lstStyle/>
          <a:p>
            <a:pPr marL="0" indent="0">
              <a:buNone/>
            </a:pPr>
            <a:r>
              <a:rPr lang="en-US" sz="5200" dirty="0">
                <a:solidFill>
                  <a:srgbClr val="FF0000"/>
                </a:solidFill>
                <a:latin typeface="Courier New" panose="02070309020205020404" pitchFamily="49" charset="0"/>
                <a:cs typeface="Courier New" panose="02070309020205020404" pitchFamily="49" charset="0"/>
              </a:rPr>
              <a:t>&lt;!--#include virtual="common/document_head.html"--&gt;</a:t>
            </a:r>
          </a:p>
          <a:p>
            <a:pPr marL="0" indent="0">
              <a:buNone/>
            </a:pPr>
            <a:r>
              <a:rPr lang="en-US" sz="5200" dirty="0">
                <a:latin typeface="Courier New" panose="02070309020205020404" pitchFamily="49" charset="0"/>
                <a:cs typeface="Courier New" panose="02070309020205020404" pitchFamily="49" charset="0"/>
              </a:rPr>
              <a:t>&lt;!-- index.html for ch03/nature3 --&gt;</a:t>
            </a:r>
          </a:p>
          <a:p>
            <a:pPr marL="0" indent="0">
              <a:buNone/>
            </a:pPr>
            <a:r>
              <a:rPr lang="en-US" sz="5200" dirty="0">
                <a:latin typeface="Courier New" panose="02070309020205020404" pitchFamily="49" charset="0"/>
                <a:cs typeface="Courier New" panose="02070309020205020404" pitchFamily="49" charset="0"/>
              </a:rPr>
              <a:t>  &lt;body&gt;</a:t>
            </a:r>
          </a:p>
          <a:p>
            <a:pPr marL="0" indent="0">
              <a:buNone/>
            </a:pPr>
            <a:r>
              <a:rPr lang="en-US" sz="5200" dirty="0">
                <a:latin typeface="Courier New" panose="02070309020205020404" pitchFamily="49" charset="0"/>
                <a:cs typeface="Courier New" panose="02070309020205020404" pitchFamily="49" charset="0"/>
              </a:rPr>
              <a:t>    &lt;table&gt;</a:t>
            </a:r>
          </a:p>
          <a:p>
            <a:pPr marL="0" indent="0">
              <a:buNone/>
            </a:pPr>
            <a:r>
              <a:rPr lang="en-US" sz="5200" dirty="0">
                <a:solidFill>
                  <a:schemeClr val="tx2">
                    <a:lumMod val="60000"/>
                    <a:lumOff val="40000"/>
                  </a:schemeClr>
                </a:solidFill>
                <a:latin typeface="Courier New" panose="02070309020205020404" pitchFamily="49" charset="0"/>
                <a:cs typeface="Courier New" panose="02070309020205020404" pitchFamily="49" charset="0"/>
              </a:rPr>
              <a:t>      </a:t>
            </a:r>
            <a:r>
              <a:rPr lang="en-US" sz="5200" dirty="0">
                <a:solidFill>
                  <a:srgbClr val="FF0000"/>
                </a:solidFill>
                <a:latin typeface="Courier New" panose="02070309020205020404" pitchFamily="49" charset="0"/>
                <a:cs typeface="Courier New" panose="02070309020205020404" pitchFamily="49" charset="0"/>
              </a:rPr>
              <a:t>&lt;!--#include virtual="common/logo_row.html"--&gt;</a:t>
            </a:r>
          </a:p>
          <a:p>
            <a:pPr marL="0" indent="0">
              <a:buNone/>
            </a:pPr>
            <a:r>
              <a:rPr lang="en-US" sz="5200" dirty="0">
                <a:solidFill>
                  <a:schemeClr val="tx2">
                    <a:lumMod val="60000"/>
                    <a:lumOff val="40000"/>
                  </a:schemeClr>
                </a:solidFill>
                <a:latin typeface="Courier New" panose="02070309020205020404" pitchFamily="49" charset="0"/>
                <a:cs typeface="Courier New" panose="02070309020205020404" pitchFamily="49" charset="0"/>
              </a:rPr>
              <a:t>      </a:t>
            </a:r>
            <a:r>
              <a:rPr lang="en-US" sz="5200" dirty="0">
                <a:solidFill>
                  <a:srgbClr val="FF0000"/>
                </a:solidFill>
                <a:latin typeface="Courier New" panose="02070309020205020404" pitchFamily="49" charset="0"/>
                <a:cs typeface="Courier New" panose="02070309020205020404" pitchFamily="49" charset="0"/>
              </a:rPr>
              <a:t>&lt;!--#include virtual="common/mainmenu_row.html"--&gt;</a:t>
            </a:r>
          </a:p>
          <a:p>
            <a:pPr marL="0" indent="0">
              <a:buNone/>
            </a:pPr>
            <a:r>
              <a:rPr lang="en-US" sz="5200" dirty="0">
                <a:latin typeface="Courier New" panose="02070309020205020404" pitchFamily="49" charset="0"/>
                <a:cs typeface="Courier New" panose="02070309020205020404" pitchFamily="49" charset="0"/>
              </a:rPr>
              <a:t>      &lt;tr&gt;</a:t>
            </a:r>
          </a:p>
          <a:p>
            <a:pPr marL="0" indent="0">
              <a:buNone/>
            </a:pPr>
            <a:r>
              <a:rPr lang="en-US" sz="5200" dirty="0">
                <a:latin typeface="Courier New" panose="02070309020205020404" pitchFamily="49" charset="0"/>
                <a:cs typeface="Courier New" panose="02070309020205020404" pitchFamily="49" charset="0"/>
              </a:rPr>
              <a:t>        &lt;td colspan="3"&gt;</a:t>
            </a:r>
          </a:p>
          <a:p>
            <a:pPr marL="0" indent="0">
              <a:buNone/>
            </a:pPr>
            <a:r>
              <a:rPr lang="en-US" sz="5200" dirty="0">
                <a:latin typeface="Courier New" panose="02070309020205020404" pitchFamily="49" charset="0"/>
                <a:cs typeface="Courier New" panose="02070309020205020404" pitchFamily="49" charset="0"/>
              </a:rPr>
              <a:t>          &lt;h3&gt;Welcome to Nature's Source:</a:t>
            </a:r>
          </a:p>
          <a:p>
            <a:pPr marL="0" indent="0">
              <a:buNone/>
            </a:pPr>
            <a:r>
              <a:rPr lang="en-US" sz="5200" dirty="0">
                <a:latin typeface="Courier New" panose="02070309020205020404" pitchFamily="49" charset="0"/>
                <a:cs typeface="Courier New" panose="02070309020205020404" pitchFamily="49" charset="0"/>
              </a:rPr>
              <a:t>          Protecting your health naturally!&lt;/h3&gt;</a:t>
            </a:r>
          </a:p>
          <a:p>
            <a:pPr marL="0" indent="0">
              <a:buNone/>
            </a:pPr>
            <a:r>
              <a:rPr lang="en-US" sz="5200" dirty="0">
                <a:latin typeface="Courier New" panose="02070309020205020404" pitchFamily="49" charset="0"/>
                <a:cs typeface="Courier New" panose="02070309020205020404" pitchFamily="49" charset="0"/>
              </a:rPr>
              <a:t>          &lt;p&gt;Founded in 1998, Nature's Source was created </a:t>
            </a:r>
            <a:r>
              <a:rPr lang="en-US" sz="5200" dirty="0" smtClean="0">
                <a:latin typeface="Courier New" panose="02070309020205020404" pitchFamily="49" charset="0"/>
                <a:cs typeface="Courier New" panose="02070309020205020404" pitchFamily="49" charset="0"/>
              </a:rPr>
              <a:t>…&lt;/</a:t>
            </a:r>
            <a:r>
              <a:rPr lang="en-US" sz="5200" dirty="0">
                <a:latin typeface="Courier New" panose="02070309020205020404" pitchFamily="49" charset="0"/>
                <a:cs typeface="Courier New" panose="02070309020205020404" pitchFamily="49" charset="0"/>
              </a:rPr>
              <a:t>p&gt;</a:t>
            </a:r>
          </a:p>
          <a:p>
            <a:pPr marL="0" indent="0">
              <a:buNone/>
            </a:pPr>
            <a:r>
              <a:rPr lang="en-US" sz="5200" dirty="0">
                <a:latin typeface="Courier New" panose="02070309020205020404" pitchFamily="49" charset="0"/>
                <a:cs typeface="Courier New" panose="02070309020205020404" pitchFamily="49" charset="0"/>
              </a:rPr>
              <a:t>        &lt;/td&gt;</a:t>
            </a:r>
          </a:p>
          <a:p>
            <a:pPr marL="0" indent="0">
              <a:buNone/>
            </a:pPr>
            <a:r>
              <a:rPr lang="en-US" sz="5200" dirty="0">
                <a:latin typeface="Courier New" panose="02070309020205020404" pitchFamily="49" charset="0"/>
                <a:cs typeface="Courier New" panose="02070309020205020404" pitchFamily="49" charset="0"/>
              </a:rPr>
              <a:t>        &lt;td colspan="2"&gt;</a:t>
            </a:r>
          </a:p>
          <a:p>
            <a:pPr marL="0" indent="0">
              <a:buNone/>
            </a:pPr>
            <a:r>
              <a:rPr lang="en-US" sz="5200" dirty="0">
                <a:latin typeface="Courier New" panose="02070309020205020404" pitchFamily="49" charset="0"/>
                <a:cs typeface="Courier New" panose="02070309020205020404" pitchFamily="49" charset="0"/>
              </a:rPr>
              <a:t>          &lt;img src="images/outdoor4.jpg" alt="Get healthy and stay healthy"</a:t>
            </a:r>
          </a:p>
          <a:p>
            <a:pPr marL="0" indent="0">
              <a:buNone/>
            </a:pPr>
            <a:r>
              <a:rPr lang="en-US" sz="5200" dirty="0">
                <a:latin typeface="Courier New" panose="02070309020205020404" pitchFamily="49" charset="0"/>
                <a:cs typeface="Courier New" panose="02070309020205020404" pitchFamily="49" charset="0"/>
              </a:rPr>
              <a:t>               width="256" height="256"&gt;</a:t>
            </a:r>
          </a:p>
          <a:p>
            <a:pPr marL="0" indent="0">
              <a:buNone/>
            </a:pPr>
            <a:r>
              <a:rPr lang="en-US" sz="5200" dirty="0">
                <a:latin typeface="Courier New" panose="02070309020205020404" pitchFamily="49" charset="0"/>
                <a:cs typeface="Courier New" panose="02070309020205020404" pitchFamily="49" charset="0"/>
              </a:rPr>
              <a:t>       &lt;/td&gt;</a:t>
            </a:r>
          </a:p>
          <a:p>
            <a:pPr marL="0" indent="0">
              <a:buNone/>
            </a:pPr>
            <a:r>
              <a:rPr lang="en-US" sz="5200" dirty="0">
                <a:latin typeface="Courier New" panose="02070309020205020404" pitchFamily="49" charset="0"/>
                <a:cs typeface="Courier New" panose="02070309020205020404" pitchFamily="49" charset="0"/>
              </a:rPr>
              <a:t>      &lt;/tr&gt;</a:t>
            </a:r>
          </a:p>
          <a:p>
            <a:pPr marL="0" indent="0">
              <a:buNone/>
            </a:pPr>
            <a:r>
              <a:rPr lang="en-US" sz="5200" dirty="0">
                <a:latin typeface="Courier New" panose="02070309020205020404" pitchFamily="49" charset="0"/>
                <a:cs typeface="Courier New" panose="02070309020205020404" pitchFamily="49" charset="0"/>
              </a:rPr>
              <a:t>      </a:t>
            </a:r>
            <a:r>
              <a:rPr lang="en-US" sz="5200" dirty="0">
                <a:solidFill>
                  <a:srgbClr val="FF0000"/>
                </a:solidFill>
                <a:latin typeface="Courier New" panose="02070309020205020404" pitchFamily="49" charset="0"/>
                <a:cs typeface="Courier New" panose="02070309020205020404" pitchFamily="49" charset="0"/>
              </a:rPr>
              <a:t>&lt;!--#include virtual="common/footer_row.html"--&gt;</a:t>
            </a:r>
          </a:p>
          <a:p>
            <a:pPr marL="0" indent="0">
              <a:buNone/>
            </a:pPr>
            <a:r>
              <a:rPr lang="en-US" sz="5200" dirty="0">
                <a:latin typeface="Courier New" panose="02070309020205020404" pitchFamily="49" charset="0"/>
                <a:cs typeface="Courier New" panose="02070309020205020404" pitchFamily="49" charset="0"/>
              </a:rPr>
              <a:t>    &lt;/table&gt;</a:t>
            </a:r>
          </a:p>
          <a:p>
            <a:pPr marL="0" indent="0">
              <a:buNone/>
            </a:pPr>
            <a:r>
              <a:rPr lang="en-US" sz="5200" dirty="0">
                <a:latin typeface="Courier New" panose="02070309020205020404" pitchFamily="49" charset="0"/>
                <a:cs typeface="Courier New" panose="02070309020205020404" pitchFamily="49" charset="0"/>
              </a:rPr>
              <a:t>  &lt;/body&gt;</a:t>
            </a:r>
          </a:p>
          <a:p>
            <a:pPr marL="0" indent="0">
              <a:buNone/>
            </a:pPr>
            <a:r>
              <a:rPr lang="en-US" sz="5200" dirty="0">
                <a:latin typeface="Courier New" panose="02070309020205020404" pitchFamily="49" charset="0"/>
                <a:cs typeface="Courier New" panose="02070309020205020404" pitchFamily="49" charset="0"/>
              </a:rPr>
              <a:t>&lt;/html&gt;</a:t>
            </a:r>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Chapter 3: HTML for Content Structure</a:t>
            </a:r>
            <a:endParaRPr lang="en-US" dirty="0"/>
          </a:p>
        </p:txBody>
      </p:sp>
      <p:sp>
        <p:nvSpPr>
          <p:cNvPr id="5" name="Slide Number Placeholder 4"/>
          <p:cNvSpPr>
            <a:spLocks noGrp="1"/>
          </p:cNvSpPr>
          <p:nvPr>
            <p:ph type="sldNum" sz="quarter" idx="12"/>
          </p:nvPr>
        </p:nvSpPr>
        <p:spPr/>
        <p:txBody>
          <a:bodyPr/>
          <a:lstStyle/>
          <a:p>
            <a:fld id="{2596D5C0-7E4C-40D4-91EC-1A0612F542C7}" type="slidenum">
              <a:rPr lang="en-US" smtClean="0"/>
              <a:t>46</a:t>
            </a:fld>
            <a:endParaRPr lang="en-US" dirty="0"/>
          </a:p>
        </p:txBody>
      </p:sp>
    </p:spTree>
    <p:extLst>
      <p:ext uri="{BB962C8B-B14F-4D97-AF65-F5344CB8AC3E}">
        <p14:creationId xmlns:p14="http://schemas.microsoft.com/office/powerpoint/2010/main" val="2586648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ch03/nature3/common/document_head.html</a:t>
            </a:r>
            <a:endParaRPr lang="en-US" sz="3200" dirty="0"/>
          </a:p>
        </p:txBody>
      </p:sp>
      <p:sp>
        <p:nvSpPr>
          <p:cNvPr id="3" name="Content Placeholder 2"/>
          <p:cNvSpPr>
            <a:spLocks noGrp="1"/>
          </p:cNvSpPr>
          <p:nvPr>
            <p:ph idx="1"/>
          </p:nvPr>
        </p:nvSpPr>
        <p:spPr/>
        <p:txBody>
          <a:bodyPr>
            <a:normAutofit lnSpcReduction="10000"/>
          </a:bodyPr>
          <a:lstStyle/>
          <a:p>
            <a:pPr marL="0" indent="0">
              <a:buNone/>
            </a:pPr>
            <a:r>
              <a:rPr lang="en-US" sz="1800" dirty="0">
                <a:latin typeface="Courier New" panose="02070309020205020404" pitchFamily="49" charset="0"/>
                <a:cs typeface="Courier New" panose="02070309020205020404" pitchFamily="49" charset="0"/>
              </a:rPr>
              <a:t>&lt;!DOCTYPE html&gt;</a:t>
            </a:r>
          </a:p>
          <a:p>
            <a:pPr marL="0" indent="0">
              <a:buNone/>
            </a:pPr>
            <a:r>
              <a:rPr lang="en-US" sz="1800" dirty="0">
                <a:latin typeface="Courier New" panose="02070309020205020404" pitchFamily="49" charset="0"/>
                <a:cs typeface="Courier New" panose="02070309020205020404" pitchFamily="49" charset="0"/>
              </a:rPr>
              <a:t>&lt;!-- document_head.html --&gt;</a:t>
            </a:r>
          </a:p>
          <a:p>
            <a:pPr marL="0" indent="0">
              <a:buNone/>
            </a:pPr>
            <a:r>
              <a:rPr lang="en-US" sz="1800" dirty="0">
                <a:latin typeface="Courier New" panose="02070309020205020404" pitchFamily="49" charset="0"/>
                <a:cs typeface="Courier New" panose="02070309020205020404" pitchFamily="49" charset="0"/>
              </a:rPr>
              <a:t>&lt;html lang="en"&gt;</a:t>
            </a:r>
          </a:p>
          <a:p>
            <a:pPr marL="0" indent="0">
              <a:buNone/>
            </a:pPr>
            <a:r>
              <a:rPr lang="en-US" sz="1800" dirty="0">
                <a:latin typeface="Courier New" panose="02070309020205020404" pitchFamily="49" charset="0"/>
                <a:cs typeface="Courier New" panose="02070309020205020404" pitchFamily="49" charset="0"/>
              </a:rPr>
              <a:t>  &lt;head&gt;</a:t>
            </a:r>
          </a:p>
          <a:p>
            <a:pPr marL="0" indent="0">
              <a:buNone/>
            </a:pPr>
            <a:r>
              <a:rPr lang="en-US" sz="1800" dirty="0">
                <a:latin typeface="Courier New" panose="02070309020205020404" pitchFamily="49" charset="0"/>
                <a:cs typeface="Courier New" panose="02070309020205020404" pitchFamily="49" charset="0"/>
              </a:rPr>
              <a:t>    &lt;meta charset="utf-8"&gt;</a:t>
            </a:r>
          </a:p>
          <a:p>
            <a:pPr marL="0" indent="0">
              <a:buNone/>
            </a:pPr>
            <a:r>
              <a:rPr lang="en-US" sz="1800" dirty="0">
                <a:latin typeface="Courier New" panose="02070309020205020404" pitchFamily="49" charset="0"/>
                <a:cs typeface="Courier New" panose="02070309020205020404" pitchFamily="49" charset="0"/>
              </a:rPr>
              <a:t>    &lt;title&gt;Nature's Source&lt;/title&gt;</a:t>
            </a:r>
          </a:p>
          <a:p>
            <a:pPr marL="0" indent="0">
              <a:buNone/>
            </a:pPr>
            <a:r>
              <a:rPr lang="en-US" sz="1800" dirty="0">
                <a:latin typeface="Courier New" panose="02070309020205020404" pitchFamily="49" charset="0"/>
                <a:cs typeface="Courier New" panose="02070309020205020404" pitchFamily="49" charset="0"/>
              </a:rPr>
              <a:t>    </a:t>
            </a:r>
            <a:r>
              <a:rPr lang="en-US" sz="1800" dirty="0">
                <a:solidFill>
                  <a:srgbClr val="FF0000"/>
                </a:solidFill>
                <a:latin typeface="Courier New" panose="02070309020205020404" pitchFamily="49" charset="0"/>
                <a:cs typeface="Courier New" panose="02070309020205020404" pitchFamily="49" charset="0"/>
              </a:rPr>
              <a:t>&lt;base href="http://cs.smu.ca/webbook2e/ch03/nature3/"&gt;</a:t>
            </a:r>
          </a:p>
          <a:p>
            <a:pPr marL="0" indent="0">
              <a:buNone/>
            </a:pPr>
            <a:r>
              <a:rPr lang="en-US" sz="1800" dirty="0">
                <a:latin typeface="Courier New" panose="02070309020205020404" pitchFamily="49" charset="0"/>
                <a:cs typeface="Courier New" panose="02070309020205020404" pitchFamily="49" charset="0"/>
              </a:rPr>
              <a:t>  &lt;/head&gt;</a:t>
            </a:r>
          </a:p>
          <a:p>
            <a:r>
              <a:rPr lang="en-US" dirty="0" smtClean="0"/>
              <a:t>Note that the </a:t>
            </a:r>
            <a:r>
              <a:rPr lang="en-US" dirty="0" smtClean="0">
                <a:latin typeface="Courier New" panose="02070309020205020404" pitchFamily="49" charset="0"/>
                <a:cs typeface="Courier New" panose="02070309020205020404" pitchFamily="49" charset="0"/>
              </a:rPr>
              <a:t>href</a:t>
            </a:r>
            <a:r>
              <a:rPr lang="en-US" dirty="0" smtClean="0"/>
              <a:t> value in the </a:t>
            </a:r>
            <a:r>
              <a:rPr lang="en-US" smtClean="0">
                <a:latin typeface="Courier New" panose="02070309020205020404" pitchFamily="49" charset="0"/>
                <a:cs typeface="Courier New" panose="02070309020205020404" pitchFamily="49" charset="0"/>
              </a:rPr>
              <a:t>base</a:t>
            </a:r>
            <a:r>
              <a:rPr lang="en-US" smtClean="0"/>
              <a:t> element is </a:t>
            </a:r>
            <a:r>
              <a:rPr lang="en-US" dirty="0" smtClean="0"/>
              <a:t>an absolute path, and all other </a:t>
            </a:r>
            <a:r>
              <a:rPr lang="en-US" dirty="0" smtClean="0">
                <a:latin typeface="Courier New" panose="02070309020205020404" pitchFamily="49" charset="0"/>
                <a:cs typeface="Courier New" panose="02070309020205020404" pitchFamily="49" charset="0"/>
              </a:rPr>
              <a:t>href</a:t>
            </a:r>
            <a:r>
              <a:rPr lang="en-US" dirty="0" smtClean="0"/>
              <a:t> values on this site should </a:t>
            </a:r>
            <a:r>
              <a:rPr lang="en-US" smtClean="0"/>
              <a:t>be relative</a:t>
            </a:r>
            <a:br>
              <a:rPr lang="en-US" smtClean="0"/>
            </a:br>
            <a:r>
              <a:rPr lang="en-US" smtClean="0"/>
              <a:t>to </a:t>
            </a:r>
            <a:r>
              <a:rPr lang="en-US" dirty="0" smtClean="0"/>
              <a:t>this path.</a:t>
            </a:r>
            <a:endParaRPr lang="en-US" dirty="0"/>
          </a:p>
        </p:txBody>
      </p:sp>
      <p:sp>
        <p:nvSpPr>
          <p:cNvPr id="4" name="Footer Placeholder 3"/>
          <p:cNvSpPr>
            <a:spLocks noGrp="1"/>
          </p:cNvSpPr>
          <p:nvPr>
            <p:ph type="ftr" sz="quarter" idx="11"/>
          </p:nvPr>
        </p:nvSpPr>
        <p:spPr/>
        <p:txBody>
          <a:bodyPr/>
          <a:lstStyle/>
          <a:p>
            <a:r>
              <a:rPr lang="en-US" dirty="0" smtClean="0"/>
              <a:t>Chapter 3: HTML for Content Structure</a:t>
            </a:r>
            <a:endParaRPr lang="en-US" dirty="0"/>
          </a:p>
        </p:txBody>
      </p:sp>
      <p:sp>
        <p:nvSpPr>
          <p:cNvPr id="5" name="Slide Number Placeholder 4"/>
          <p:cNvSpPr>
            <a:spLocks noGrp="1"/>
          </p:cNvSpPr>
          <p:nvPr>
            <p:ph type="sldNum" sz="quarter" idx="12"/>
          </p:nvPr>
        </p:nvSpPr>
        <p:spPr/>
        <p:txBody>
          <a:bodyPr/>
          <a:lstStyle/>
          <a:p>
            <a:fld id="{2596D5C0-7E4C-40D4-91EC-1A0612F542C7}" type="slidenum">
              <a:rPr lang="en-US" smtClean="0"/>
              <a:t>47</a:t>
            </a:fld>
            <a:endParaRPr lang="en-US" dirty="0"/>
          </a:p>
        </p:txBody>
      </p:sp>
    </p:spTree>
    <p:extLst>
      <p:ext uri="{BB962C8B-B14F-4D97-AF65-F5344CB8AC3E}">
        <p14:creationId xmlns:p14="http://schemas.microsoft.com/office/powerpoint/2010/main" val="6545839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ch03/nature3/common/mainmenu.html</a:t>
            </a:r>
            <a:endParaRPr lang="en-US" sz="3600" dirty="0"/>
          </a:p>
        </p:txBody>
      </p:sp>
      <p:sp>
        <p:nvSpPr>
          <p:cNvPr id="3" name="Content Placeholder 2"/>
          <p:cNvSpPr>
            <a:spLocks noGrp="1"/>
          </p:cNvSpPr>
          <p:nvPr>
            <p:ph idx="1"/>
          </p:nvPr>
        </p:nvSpPr>
        <p:spPr/>
        <p:txBody>
          <a:bodyPr>
            <a:normAutofit/>
          </a:bodyPr>
          <a:lstStyle/>
          <a:p>
            <a:pPr marL="0" indent="0">
              <a:buNone/>
            </a:pPr>
            <a:r>
              <a:rPr lang="en-US" sz="1400" dirty="0">
                <a:latin typeface="Courier New" panose="02070309020205020404" pitchFamily="49" charset="0"/>
                <a:cs typeface="Courier New" panose="02070309020205020404" pitchFamily="49" charset="0"/>
              </a:rPr>
              <a:t>&lt;!-- mainmenu_row.html --&gt;</a:t>
            </a:r>
          </a:p>
          <a:p>
            <a:pPr marL="0" indent="0">
              <a:buNone/>
            </a:pPr>
            <a:r>
              <a:rPr lang="en-US" sz="1400" dirty="0">
                <a:latin typeface="Courier New" panose="02070309020205020404" pitchFamily="49" charset="0"/>
                <a:cs typeface="Courier New" panose="02070309020205020404" pitchFamily="49" charset="0"/>
              </a:rPr>
              <a:t>      &lt;tr&gt;</a:t>
            </a:r>
          </a:p>
          <a:p>
            <a:pPr marL="0" indent="0">
              <a:buNone/>
            </a:pPr>
            <a:r>
              <a:rPr lang="en-US" sz="1400" dirty="0">
                <a:latin typeface="Courier New" panose="02070309020205020404" pitchFamily="49" charset="0"/>
                <a:cs typeface="Courier New" panose="02070309020205020404" pitchFamily="49" charset="0"/>
              </a:rPr>
              <a:t>        &lt;td&gt;&lt;a href="index.html"&gt;Home&lt;/a&gt;&lt;/td&gt;</a:t>
            </a:r>
          </a:p>
          <a:p>
            <a:pPr marL="0" indent="0">
              <a:buNone/>
            </a:pPr>
            <a:r>
              <a:rPr lang="en-US" sz="1400" dirty="0">
                <a:latin typeface="Courier New" panose="02070309020205020404" pitchFamily="49" charset="0"/>
                <a:cs typeface="Courier New" panose="02070309020205020404" pitchFamily="49" charset="0"/>
              </a:rPr>
              <a:t>        &lt;td&gt;&lt;a href="</a:t>
            </a:r>
            <a:r>
              <a:rPr lang="en-US" sz="1400" dirty="0">
                <a:solidFill>
                  <a:srgbClr val="FF0000"/>
                </a:solidFill>
                <a:latin typeface="Courier New" panose="02070309020205020404" pitchFamily="49" charset="0"/>
                <a:cs typeface="Courier New" panose="02070309020205020404" pitchFamily="49" charset="0"/>
              </a:rPr>
              <a:t>pages/</a:t>
            </a:r>
            <a:r>
              <a:rPr lang="en-US" sz="1400" dirty="0">
                <a:latin typeface="Courier New" panose="02070309020205020404" pitchFamily="49" charset="0"/>
                <a:cs typeface="Courier New" panose="02070309020205020404" pitchFamily="49" charset="0"/>
              </a:rPr>
              <a:t>estore.html"&gt;e-store&lt;/a&gt;&lt;/td&gt;</a:t>
            </a:r>
          </a:p>
          <a:p>
            <a:pPr marL="0" indent="0">
              <a:buNone/>
            </a:pPr>
            <a:r>
              <a:rPr lang="en-US" sz="1400" dirty="0">
                <a:latin typeface="Courier New" panose="02070309020205020404" pitchFamily="49" charset="0"/>
                <a:cs typeface="Courier New" panose="02070309020205020404" pitchFamily="49" charset="0"/>
              </a:rPr>
              <a:t>        &lt;td&gt;&lt;a href="</a:t>
            </a:r>
            <a:r>
              <a:rPr lang="en-US" sz="1400" dirty="0">
                <a:solidFill>
                  <a:srgbClr val="FF0000"/>
                </a:solidFill>
                <a:latin typeface="Courier New" panose="02070309020205020404" pitchFamily="49" charset="0"/>
                <a:cs typeface="Courier New" panose="02070309020205020404" pitchFamily="49" charset="0"/>
              </a:rPr>
              <a:t>pages/</a:t>
            </a:r>
            <a:r>
              <a:rPr lang="en-US" sz="1400" dirty="0">
                <a:latin typeface="Courier New" panose="02070309020205020404" pitchFamily="49" charset="0"/>
                <a:cs typeface="Courier New" panose="02070309020205020404" pitchFamily="49" charset="0"/>
              </a:rPr>
              <a:t>products.html"&gt;Products+Services&lt;/a&gt;&lt;/td&gt;</a:t>
            </a:r>
          </a:p>
          <a:p>
            <a:pPr marL="0" indent="0">
              <a:buNone/>
            </a:pPr>
            <a:r>
              <a:rPr lang="en-US" sz="1400" dirty="0">
                <a:latin typeface="Courier New" panose="02070309020205020404" pitchFamily="49" charset="0"/>
                <a:cs typeface="Courier New" panose="02070309020205020404" pitchFamily="49" charset="0"/>
              </a:rPr>
              <a:t>        &lt;td&gt;&lt;a href="</a:t>
            </a:r>
            <a:r>
              <a:rPr lang="en-US" sz="1400" dirty="0">
                <a:solidFill>
                  <a:srgbClr val="FF0000"/>
                </a:solidFill>
                <a:latin typeface="Courier New" panose="02070309020205020404" pitchFamily="49" charset="0"/>
                <a:cs typeface="Courier New" panose="02070309020205020404" pitchFamily="49" charset="0"/>
              </a:rPr>
              <a:t>pages/</a:t>
            </a:r>
            <a:r>
              <a:rPr lang="en-US" sz="1400" dirty="0">
                <a:latin typeface="Courier New" panose="02070309020205020404" pitchFamily="49" charset="0"/>
                <a:cs typeface="Courier New" panose="02070309020205020404" pitchFamily="49" charset="0"/>
              </a:rPr>
              <a:t>yourhealth.html"&gt;Your Health&lt;/a&gt;&lt;/td&gt;</a:t>
            </a:r>
          </a:p>
          <a:p>
            <a:pPr marL="0" indent="0">
              <a:buNone/>
            </a:pPr>
            <a:r>
              <a:rPr lang="en-US" sz="1400" dirty="0">
                <a:latin typeface="Courier New" panose="02070309020205020404" pitchFamily="49" charset="0"/>
                <a:cs typeface="Courier New" panose="02070309020205020404" pitchFamily="49" charset="0"/>
              </a:rPr>
              <a:t>        &lt;td&gt;&lt;a href="</a:t>
            </a:r>
            <a:r>
              <a:rPr lang="en-US" sz="1400" dirty="0">
                <a:solidFill>
                  <a:srgbClr val="FF0000"/>
                </a:solidFill>
                <a:latin typeface="Courier New" panose="02070309020205020404" pitchFamily="49" charset="0"/>
                <a:cs typeface="Courier New" panose="02070309020205020404" pitchFamily="49" charset="0"/>
              </a:rPr>
              <a:t>pages/</a:t>
            </a:r>
            <a:r>
              <a:rPr lang="en-US" sz="1400" dirty="0">
                <a:latin typeface="Courier New" panose="02070309020205020404" pitchFamily="49" charset="0"/>
                <a:cs typeface="Courier New" panose="02070309020205020404" pitchFamily="49" charset="0"/>
              </a:rPr>
              <a:t>about.html"&gt;About Us&lt;/a&gt;&lt;/td&gt;</a:t>
            </a:r>
          </a:p>
          <a:p>
            <a:pPr marL="0" indent="0">
              <a:buNone/>
            </a:pPr>
            <a:r>
              <a:rPr lang="en-US" sz="1400" dirty="0">
                <a:latin typeface="Courier New" panose="02070309020205020404" pitchFamily="49" charset="0"/>
                <a:cs typeface="Courier New" panose="02070309020205020404" pitchFamily="49" charset="0"/>
              </a:rPr>
              <a:t>      &lt;/tr&gt;</a:t>
            </a:r>
          </a:p>
          <a:p>
            <a:r>
              <a:rPr lang="en-US" dirty="0" smtClean="0"/>
              <a:t>Note that these links are relative to the </a:t>
            </a:r>
            <a:r>
              <a:rPr lang="en-US" dirty="0" smtClean="0">
                <a:latin typeface="Courier New" panose="02070309020205020404" pitchFamily="49" charset="0"/>
                <a:cs typeface="Courier New" panose="02070309020205020404" pitchFamily="49" charset="0"/>
              </a:rPr>
              <a:t>href</a:t>
            </a:r>
            <a:r>
              <a:rPr lang="en-US" dirty="0" smtClean="0"/>
              <a:t> value in the </a:t>
            </a:r>
            <a:r>
              <a:rPr lang="en-US" smtClean="0">
                <a:latin typeface="Courier New" panose="02070309020205020404" pitchFamily="49" charset="0"/>
                <a:cs typeface="Courier New" panose="02070309020205020404" pitchFamily="49" charset="0"/>
              </a:rPr>
              <a:t>base</a:t>
            </a:r>
            <a:r>
              <a:rPr lang="en-US" smtClean="0"/>
              <a:t> element, </a:t>
            </a:r>
            <a:r>
              <a:rPr lang="en-US" dirty="0" smtClean="0"/>
              <a:t>which is an absolute path, and which allows these menu links to work in any page on the site.</a:t>
            </a:r>
          </a:p>
        </p:txBody>
      </p:sp>
      <p:sp>
        <p:nvSpPr>
          <p:cNvPr id="4" name="Footer Placeholder 3"/>
          <p:cNvSpPr>
            <a:spLocks noGrp="1"/>
          </p:cNvSpPr>
          <p:nvPr>
            <p:ph type="ftr" sz="quarter" idx="11"/>
          </p:nvPr>
        </p:nvSpPr>
        <p:spPr/>
        <p:txBody>
          <a:bodyPr/>
          <a:lstStyle/>
          <a:p>
            <a:r>
              <a:rPr lang="en-US" dirty="0" smtClean="0"/>
              <a:t>Chapter 3: HTML for Content Structure</a:t>
            </a:r>
            <a:endParaRPr lang="en-US" dirty="0"/>
          </a:p>
        </p:txBody>
      </p:sp>
      <p:sp>
        <p:nvSpPr>
          <p:cNvPr id="5" name="Slide Number Placeholder 4"/>
          <p:cNvSpPr>
            <a:spLocks noGrp="1"/>
          </p:cNvSpPr>
          <p:nvPr>
            <p:ph type="sldNum" sz="quarter" idx="12"/>
          </p:nvPr>
        </p:nvSpPr>
        <p:spPr/>
        <p:txBody>
          <a:bodyPr/>
          <a:lstStyle/>
          <a:p>
            <a:fld id="{2596D5C0-7E4C-40D4-91EC-1A0612F542C7}" type="slidenum">
              <a:rPr lang="en-US" smtClean="0"/>
              <a:t>48</a:t>
            </a:fld>
            <a:endParaRPr lang="en-US" dirty="0"/>
          </a:p>
        </p:txBody>
      </p:sp>
    </p:spTree>
    <p:extLst>
      <p:ext uri="{BB962C8B-B14F-4D97-AF65-F5344CB8AC3E}">
        <p14:creationId xmlns:p14="http://schemas.microsoft.com/office/powerpoint/2010/main" val="28355871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ch03/nature3/pages/estore.html</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1400" dirty="0">
                <a:latin typeface="Courier New" panose="02070309020205020404" pitchFamily="49" charset="0"/>
                <a:cs typeface="Courier New" panose="02070309020205020404" pitchFamily="49" charset="0"/>
              </a:rPr>
              <a:t>&lt;!--#include virtual="</a:t>
            </a:r>
            <a:r>
              <a:rPr lang="en-US" sz="1400" dirty="0">
                <a:solidFill>
                  <a:srgbClr val="FF0000"/>
                </a:solidFill>
                <a:latin typeface="Courier New" panose="02070309020205020404" pitchFamily="49" charset="0"/>
                <a:cs typeface="Courier New" panose="02070309020205020404" pitchFamily="49" charset="0"/>
              </a:rPr>
              <a:t>../common</a:t>
            </a:r>
            <a:r>
              <a:rPr lang="en-US" sz="1400" dirty="0">
                <a:latin typeface="Courier New" panose="02070309020205020404" pitchFamily="49" charset="0"/>
                <a:cs typeface="Courier New" panose="02070309020205020404" pitchFamily="49" charset="0"/>
              </a:rPr>
              <a:t>/document_head.html"--&gt;</a:t>
            </a:r>
          </a:p>
          <a:p>
            <a:pPr marL="0" indent="0">
              <a:buNone/>
            </a:pPr>
            <a:r>
              <a:rPr lang="en-US" sz="1400" dirty="0">
                <a:latin typeface="Courier New" panose="02070309020205020404" pitchFamily="49" charset="0"/>
                <a:cs typeface="Courier New" panose="02070309020205020404" pitchFamily="49" charset="0"/>
              </a:rPr>
              <a:t>&lt;!-- estore.html --&gt;</a:t>
            </a:r>
          </a:p>
          <a:p>
            <a:pPr marL="0" indent="0">
              <a:buNone/>
            </a:pPr>
            <a:r>
              <a:rPr lang="en-US" sz="1400" dirty="0">
                <a:latin typeface="Courier New" panose="02070309020205020404" pitchFamily="49" charset="0"/>
                <a:cs typeface="Courier New" panose="02070309020205020404" pitchFamily="49" charset="0"/>
              </a:rPr>
              <a:t>  &lt;body&gt;</a:t>
            </a:r>
          </a:p>
          <a:p>
            <a:pPr marL="0" indent="0">
              <a:buNone/>
            </a:pPr>
            <a:r>
              <a:rPr lang="en-US" sz="1400" dirty="0">
                <a:latin typeface="Courier New" panose="02070309020205020404" pitchFamily="49" charset="0"/>
                <a:cs typeface="Courier New" panose="02070309020205020404" pitchFamily="49" charset="0"/>
              </a:rPr>
              <a:t>    &lt;table&gt;</a:t>
            </a:r>
          </a:p>
          <a:p>
            <a:pPr marL="0" indent="0">
              <a:buNone/>
            </a:pPr>
            <a:r>
              <a:rPr lang="en-US" sz="1400" dirty="0">
                <a:latin typeface="Courier New" panose="02070309020205020404" pitchFamily="49" charset="0"/>
                <a:cs typeface="Courier New" panose="02070309020205020404" pitchFamily="49" charset="0"/>
              </a:rPr>
              <a:t>      &lt;!--#include virtual="</a:t>
            </a:r>
            <a:r>
              <a:rPr lang="en-US" sz="1400" dirty="0">
                <a:solidFill>
                  <a:srgbClr val="FF0000"/>
                </a:solidFill>
                <a:latin typeface="Courier New" panose="02070309020205020404" pitchFamily="49" charset="0"/>
                <a:cs typeface="Courier New" panose="02070309020205020404" pitchFamily="49" charset="0"/>
              </a:rPr>
              <a:t>../common</a:t>
            </a:r>
            <a:r>
              <a:rPr lang="en-US" sz="1400" dirty="0">
                <a:latin typeface="Courier New" panose="02070309020205020404" pitchFamily="49" charset="0"/>
                <a:cs typeface="Courier New" panose="02070309020205020404" pitchFamily="49" charset="0"/>
              </a:rPr>
              <a:t>/logo_row.html"--&gt;</a:t>
            </a:r>
          </a:p>
          <a:p>
            <a:pPr marL="0" indent="0">
              <a:buNone/>
            </a:pPr>
            <a:r>
              <a:rPr lang="en-US" sz="1400" dirty="0">
                <a:latin typeface="Courier New" panose="02070309020205020404" pitchFamily="49" charset="0"/>
                <a:cs typeface="Courier New" panose="02070309020205020404" pitchFamily="49" charset="0"/>
              </a:rPr>
              <a:t>      &lt;!--#include virtual="</a:t>
            </a:r>
            <a:r>
              <a:rPr lang="en-US" sz="1400" dirty="0">
                <a:solidFill>
                  <a:srgbClr val="FF0000"/>
                </a:solidFill>
                <a:latin typeface="Courier New" panose="02070309020205020404" pitchFamily="49" charset="0"/>
                <a:cs typeface="Courier New" panose="02070309020205020404" pitchFamily="49" charset="0"/>
              </a:rPr>
              <a:t>../common</a:t>
            </a:r>
            <a:r>
              <a:rPr lang="en-US" sz="1400" dirty="0">
                <a:latin typeface="Courier New" panose="02070309020205020404" pitchFamily="49" charset="0"/>
                <a:cs typeface="Courier New" panose="02070309020205020404" pitchFamily="49" charset="0"/>
              </a:rPr>
              <a:t>/mainmenu_row.html"--&gt;</a:t>
            </a:r>
          </a:p>
          <a:p>
            <a:pPr marL="0" indent="0">
              <a:buNone/>
            </a:pPr>
            <a:r>
              <a:rPr lang="en-US" sz="1400" dirty="0">
                <a:latin typeface="Courier New" panose="02070309020205020404" pitchFamily="49" charset="0"/>
                <a:cs typeface="Courier New" panose="02070309020205020404" pitchFamily="49" charset="0"/>
              </a:rPr>
              <a:t>      &lt;tr&gt;</a:t>
            </a:r>
          </a:p>
          <a:p>
            <a:pPr marL="0" indent="0">
              <a:buNone/>
            </a:pPr>
            <a:r>
              <a:rPr lang="en-US" sz="1400" dirty="0">
                <a:latin typeface="Courier New" panose="02070309020205020404" pitchFamily="49" charset="0"/>
                <a:cs typeface="Courier New" panose="02070309020205020404" pitchFamily="49" charset="0"/>
              </a:rPr>
              <a:t>        &lt;td colspan="5"&gt;</a:t>
            </a:r>
          </a:p>
          <a:p>
            <a:pPr marL="0" indent="0">
              <a:buNone/>
            </a:pPr>
            <a:r>
              <a:rPr lang="en-US" sz="1400" dirty="0">
                <a:latin typeface="Courier New" panose="02070309020205020404" pitchFamily="49" charset="0"/>
                <a:cs typeface="Courier New" panose="02070309020205020404" pitchFamily="49" charset="0"/>
              </a:rPr>
              <a:t>          &lt;h3&gt;e-store&lt;/h3&gt;</a:t>
            </a:r>
          </a:p>
          <a:p>
            <a:pPr marL="0" indent="0">
              <a:buNone/>
            </a:pPr>
            <a:r>
              <a:rPr lang="en-US" sz="1400" dirty="0">
                <a:latin typeface="Courier New" panose="02070309020205020404" pitchFamily="49" charset="0"/>
                <a:cs typeface="Courier New" panose="02070309020205020404" pitchFamily="49" charset="0"/>
              </a:rPr>
              <a:t>          &lt;p&gt;Keep watching this space for our e-store. You will </a:t>
            </a:r>
            <a:r>
              <a:rPr lang="en-US" sz="1400" dirty="0" smtClean="0">
                <a:latin typeface="Courier New" panose="02070309020205020404" pitchFamily="49" charset="0"/>
                <a:cs typeface="Courier New" panose="02070309020205020404" pitchFamily="49" charset="0"/>
              </a:rPr>
              <a:t>...&lt;/</a:t>
            </a:r>
            <a:r>
              <a:rPr lang="en-US" sz="1400" dirty="0">
                <a:latin typeface="Courier New" panose="02070309020205020404" pitchFamily="49" charset="0"/>
                <a:cs typeface="Courier New" panose="02070309020205020404" pitchFamily="49" charset="0"/>
              </a:rPr>
              <a:t>p&gt;</a:t>
            </a:r>
          </a:p>
          <a:p>
            <a:pPr marL="0" indent="0">
              <a:buNone/>
            </a:pPr>
            <a:r>
              <a:rPr lang="en-US" sz="1400" dirty="0">
                <a:latin typeface="Courier New" panose="02070309020205020404" pitchFamily="49" charset="0"/>
                <a:cs typeface="Courier New" panose="02070309020205020404" pitchFamily="49" charset="0"/>
              </a:rPr>
              <a:t>        &lt;/td&gt;</a:t>
            </a:r>
          </a:p>
          <a:p>
            <a:pPr marL="0" indent="0">
              <a:buNone/>
            </a:pPr>
            <a:r>
              <a:rPr lang="en-US" sz="1400" dirty="0">
                <a:latin typeface="Courier New" panose="02070309020205020404" pitchFamily="49" charset="0"/>
                <a:cs typeface="Courier New" panose="02070309020205020404" pitchFamily="49" charset="0"/>
              </a:rPr>
              <a:t>      &lt;/tr&gt;</a:t>
            </a:r>
          </a:p>
          <a:p>
            <a:pPr marL="0" indent="0">
              <a:buNone/>
            </a:pPr>
            <a:r>
              <a:rPr lang="en-US" sz="1400" dirty="0">
                <a:latin typeface="Courier New" panose="02070309020205020404" pitchFamily="49" charset="0"/>
                <a:cs typeface="Courier New" panose="02070309020205020404" pitchFamily="49" charset="0"/>
              </a:rPr>
              <a:t>      &lt;!--#include virtual="</a:t>
            </a:r>
            <a:r>
              <a:rPr lang="en-US" sz="1400" dirty="0">
                <a:solidFill>
                  <a:srgbClr val="FF0000"/>
                </a:solidFill>
                <a:latin typeface="Courier New" panose="02070309020205020404" pitchFamily="49" charset="0"/>
                <a:cs typeface="Courier New" panose="02070309020205020404" pitchFamily="49" charset="0"/>
              </a:rPr>
              <a:t>../common</a:t>
            </a:r>
            <a:r>
              <a:rPr lang="en-US" sz="1400" dirty="0">
                <a:latin typeface="Courier New" panose="02070309020205020404" pitchFamily="49" charset="0"/>
                <a:cs typeface="Courier New" panose="02070309020205020404" pitchFamily="49" charset="0"/>
              </a:rPr>
              <a:t>/footer_row.html"--&gt;</a:t>
            </a:r>
          </a:p>
          <a:p>
            <a:pPr marL="0" indent="0">
              <a:buNone/>
            </a:pPr>
            <a:r>
              <a:rPr lang="en-US" sz="1400" dirty="0">
                <a:latin typeface="Courier New" panose="02070309020205020404" pitchFamily="49" charset="0"/>
                <a:cs typeface="Courier New" panose="02070309020205020404" pitchFamily="49" charset="0"/>
              </a:rPr>
              <a:t>    &lt;/table&gt;</a:t>
            </a:r>
          </a:p>
          <a:p>
            <a:pPr marL="0" indent="0">
              <a:buNone/>
            </a:pPr>
            <a:r>
              <a:rPr lang="en-US" sz="1400" dirty="0">
                <a:latin typeface="Courier New" panose="02070309020205020404" pitchFamily="49" charset="0"/>
                <a:cs typeface="Courier New" panose="02070309020205020404" pitchFamily="49" charset="0"/>
              </a:rPr>
              <a:t>  &lt;/body&gt;</a:t>
            </a:r>
          </a:p>
          <a:p>
            <a:pPr marL="0" indent="0">
              <a:buNone/>
            </a:pPr>
            <a:r>
              <a:rPr lang="en-US" sz="1400" dirty="0">
                <a:latin typeface="Courier New" panose="02070309020205020404" pitchFamily="49" charset="0"/>
                <a:cs typeface="Courier New" panose="02070309020205020404" pitchFamily="49" charset="0"/>
              </a:rPr>
              <a:t>&lt;/html&gt;</a:t>
            </a:r>
          </a:p>
          <a:p>
            <a:r>
              <a:rPr lang="en-US" dirty="0" smtClean="0"/>
              <a:t>Compare these highlighted paths with the analogous paths in ch03/nature3/index.html.</a:t>
            </a:r>
            <a:endParaRPr lang="en-US" dirty="0"/>
          </a:p>
        </p:txBody>
      </p:sp>
      <p:sp>
        <p:nvSpPr>
          <p:cNvPr id="4" name="Footer Placeholder 3"/>
          <p:cNvSpPr>
            <a:spLocks noGrp="1"/>
          </p:cNvSpPr>
          <p:nvPr>
            <p:ph type="ftr" sz="quarter" idx="11"/>
          </p:nvPr>
        </p:nvSpPr>
        <p:spPr/>
        <p:txBody>
          <a:bodyPr/>
          <a:lstStyle/>
          <a:p>
            <a:r>
              <a:rPr lang="en-US" dirty="0" smtClean="0"/>
              <a:t>Chapter 3: HTML for Content Structure</a:t>
            </a:r>
            <a:endParaRPr lang="en-US" dirty="0"/>
          </a:p>
        </p:txBody>
      </p:sp>
      <p:sp>
        <p:nvSpPr>
          <p:cNvPr id="5" name="Slide Number Placeholder 4"/>
          <p:cNvSpPr>
            <a:spLocks noGrp="1"/>
          </p:cNvSpPr>
          <p:nvPr>
            <p:ph type="sldNum" sz="quarter" idx="12"/>
          </p:nvPr>
        </p:nvSpPr>
        <p:spPr/>
        <p:txBody>
          <a:bodyPr/>
          <a:lstStyle/>
          <a:p>
            <a:fld id="{2596D5C0-7E4C-40D4-91EC-1A0612F542C7}" type="slidenum">
              <a:rPr lang="en-US" smtClean="0"/>
              <a:t>49</a:t>
            </a:fld>
            <a:endParaRPr lang="en-US" dirty="0"/>
          </a:p>
        </p:txBody>
      </p:sp>
    </p:spTree>
    <p:extLst>
      <p:ext uri="{BB962C8B-B14F-4D97-AF65-F5344CB8AC3E}">
        <p14:creationId xmlns:p14="http://schemas.microsoft.com/office/powerpoint/2010/main" val="3577003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HTML for Structure Only</a:t>
            </a:r>
            <a:endParaRPr lang="en-US" sz="3600" dirty="0"/>
          </a:p>
        </p:txBody>
      </p:sp>
      <p:sp>
        <p:nvSpPr>
          <p:cNvPr id="3" name="Content Placeholder 2"/>
          <p:cNvSpPr>
            <a:spLocks noGrp="1"/>
          </p:cNvSpPr>
          <p:nvPr>
            <p:ph idx="1"/>
          </p:nvPr>
        </p:nvSpPr>
        <p:spPr/>
        <p:txBody>
          <a:bodyPr>
            <a:normAutofit/>
          </a:bodyPr>
          <a:lstStyle/>
          <a:p>
            <a:pPr marL="0" indent="0">
              <a:buNone/>
            </a:pPr>
            <a:r>
              <a:rPr lang="en-US" dirty="0" smtClean="0"/>
              <a:t>Right up front we need to make these high-level distinctions:</a:t>
            </a:r>
          </a:p>
          <a:p>
            <a:r>
              <a:rPr lang="en-US" dirty="0" smtClean="0"/>
              <a:t>HTML’s job is to describe the </a:t>
            </a:r>
            <a:r>
              <a:rPr lang="en-US" i="1" dirty="0" smtClean="0"/>
              <a:t>structure</a:t>
            </a:r>
            <a:r>
              <a:rPr lang="en-US" dirty="0" smtClean="0"/>
              <a:t> of a web page</a:t>
            </a:r>
          </a:p>
          <a:p>
            <a:r>
              <a:rPr lang="en-US" dirty="0" smtClean="0"/>
              <a:t>Web page </a:t>
            </a:r>
            <a:r>
              <a:rPr lang="en-US" i="1" dirty="0" smtClean="0"/>
              <a:t>presentation</a:t>
            </a:r>
            <a:r>
              <a:rPr lang="en-US" dirty="0" smtClean="0"/>
              <a:t> is the job of Cascading Style Sheets (CSS)</a:t>
            </a:r>
          </a:p>
          <a:p>
            <a:r>
              <a:rPr lang="en-US" dirty="0" smtClean="0"/>
              <a:t>Web page </a:t>
            </a:r>
            <a:r>
              <a:rPr lang="en-US" i="1" dirty="0" smtClean="0"/>
              <a:t>behavior</a:t>
            </a:r>
            <a:r>
              <a:rPr lang="en-US" dirty="0" smtClean="0"/>
              <a:t> is the job of JavaScript</a:t>
            </a:r>
          </a:p>
          <a:p>
            <a:endParaRPr lang="en-US" dirty="0"/>
          </a:p>
        </p:txBody>
      </p:sp>
      <p:sp>
        <p:nvSpPr>
          <p:cNvPr id="7" name="Footer Placeholder 6"/>
          <p:cNvSpPr>
            <a:spLocks noGrp="1"/>
          </p:cNvSpPr>
          <p:nvPr>
            <p:ph type="ftr" sz="quarter" idx="11"/>
          </p:nvPr>
        </p:nvSpPr>
        <p:spPr/>
        <p:txBody>
          <a:bodyPr/>
          <a:lstStyle/>
          <a:p>
            <a:r>
              <a:rPr lang="en-US" dirty="0" smtClean="0"/>
              <a:t>Chapter 3: HTML for Content Structure</a:t>
            </a:r>
            <a:endParaRPr lang="en-US" dirty="0"/>
          </a:p>
        </p:txBody>
      </p:sp>
      <p:sp>
        <p:nvSpPr>
          <p:cNvPr id="4" name="Slide Number Placeholder 3"/>
          <p:cNvSpPr>
            <a:spLocks noGrp="1"/>
          </p:cNvSpPr>
          <p:nvPr>
            <p:ph type="sldNum" sz="quarter" idx="12"/>
          </p:nvPr>
        </p:nvSpPr>
        <p:spPr/>
        <p:txBody>
          <a:bodyPr/>
          <a:lstStyle/>
          <a:p>
            <a:fld id="{2596D5C0-7E4C-40D4-91EC-1A0612F542C7}" type="slidenum">
              <a:rPr lang="en-US" smtClean="0"/>
              <a:t>5</a:t>
            </a:fld>
            <a:endParaRPr lang="en-US" dirty="0"/>
          </a:p>
        </p:txBody>
      </p:sp>
    </p:spTree>
    <p:extLst>
      <p:ext uri="{BB962C8B-B14F-4D97-AF65-F5344CB8AC3E}">
        <p14:creationId xmlns:p14="http://schemas.microsoft.com/office/powerpoint/2010/main" val="3066330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A Typical HTML Tag and Element</a:t>
            </a:r>
            <a:endParaRPr lang="en-US" dirty="0"/>
          </a:p>
        </p:txBody>
      </p:sp>
      <p:sp>
        <p:nvSpPr>
          <p:cNvPr id="7" name="Content Placeholder 6"/>
          <p:cNvSpPr>
            <a:spLocks noGrp="1"/>
          </p:cNvSpPr>
          <p:nvPr>
            <p:ph idx="1"/>
          </p:nvPr>
        </p:nvSpPr>
        <p:spPr/>
        <p:txBody>
          <a:bodyPr>
            <a:normAutofit/>
          </a:bodyPr>
          <a:lstStyle/>
          <a:p>
            <a:r>
              <a:rPr lang="en-US" sz="2800" dirty="0" smtClean="0"/>
              <a:t>Here is an HTML paragraph </a:t>
            </a:r>
            <a:r>
              <a:rPr lang="en-US" sz="2800" i="1" dirty="0" smtClean="0"/>
              <a:t>element</a:t>
            </a:r>
            <a:r>
              <a:rPr lang="en-US" sz="2800" dirty="0" smtClean="0"/>
              <a:t>:</a:t>
            </a:r>
            <a:br>
              <a:rPr lang="en-US" sz="2800" dirty="0" smtClean="0"/>
            </a:br>
            <a:r>
              <a:rPr lang="en-US" sz="2800" dirty="0" smtClean="0">
                <a:latin typeface="Courier New" pitchFamily="49" charset="0"/>
                <a:cs typeface="Courier New" pitchFamily="49" charset="0"/>
              </a:rPr>
              <a:t>&lt;p&gt;This is a paragraph.&lt;/p&gt;</a:t>
            </a:r>
          </a:p>
          <a:p>
            <a:r>
              <a:rPr lang="en-US" sz="2800" dirty="0" smtClean="0">
                <a:latin typeface="Courier New" pitchFamily="49" charset="0"/>
                <a:cs typeface="Courier New" pitchFamily="49" charset="0"/>
              </a:rPr>
              <a:t>&lt;p&gt;</a:t>
            </a:r>
            <a:r>
              <a:rPr lang="en-US" sz="2800" dirty="0" smtClean="0"/>
              <a:t> is the </a:t>
            </a:r>
            <a:r>
              <a:rPr lang="en-US" sz="2800" i="1" dirty="0" smtClean="0"/>
              <a:t>opening tag </a:t>
            </a:r>
            <a:r>
              <a:rPr lang="en-US" sz="2800" dirty="0" smtClean="0"/>
              <a:t>of the element.</a:t>
            </a:r>
          </a:p>
          <a:p>
            <a:r>
              <a:rPr lang="en-US" sz="2800" dirty="0" smtClean="0">
                <a:latin typeface="Courier New" pitchFamily="49" charset="0"/>
                <a:cs typeface="Courier New" pitchFamily="49" charset="0"/>
              </a:rPr>
              <a:t>&lt;/p&gt;</a:t>
            </a:r>
            <a:r>
              <a:rPr lang="en-US" sz="2800" dirty="0" smtClean="0"/>
              <a:t> is the </a:t>
            </a:r>
            <a:r>
              <a:rPr lang="en-US" sz="2800" i="1" dirty="0" smtClean="0"/>
              <a:t>closing ta</a:t>
            </a:r>
            <a:r>
              <a:rPr lang="en-US" sz="2800" dirty="0" smtClean="0"/>
              <a:t>g of the element.</a:t>
            </a:r>
          </a:p>
          <a:p>
            <a:r>
              <a:rPr lang="en-US" sz="2400" dirty="0" smtClean="0">
                <a:latin typeface="Courier New" pitchFamily="49" charset="0"/>
                <a:cs typeface="Courier New" pitchFamily="49" charset="0"/>
              </a:rPr>
              <a:t>This is a paragraph.</a:t>
            </a:r>
            <a:r>
              <a:rPr lang="en-US" sz="2800" dirty="0" smtClean="0"/>
              <a:t> is the </a:t>
            </a:r>
            <a:r>
              <a:rPr lang="en-US" sz="2800" i="1" dirty="0" smtClean="0"/>
              <a:t>content</a:t>
            </a:r>
            <a:r>
              <a:rPr lang="en-US" sz="2800" dirty="0" smtClean="0"/>
              <a:t> of the element.</a:t>
            </a:r>
          </a:p>
          <a:p>
            <a:r>
              <a:rPr lang="en-US" sz="2800" dirty="0" smtClean="0"/>
              <a:t>Sometimes we refer to the “tag pair” </a:t>
            </a:r>
            <a:r>
              <a:rPr lang="en-US" sz="2800" dirty="0" smtClean="0">
                <a:latin typeface="Courier New" pitchFamily="49" charset="0"/>
                <a:cs typeface="Courier New" pitchFamily="49" charset="0"/>
              </a:rPr>
              <a:t>&lt;p&gt;…&lt;/p&gt;</a:t>
            </a:r>
            <a:r>
              <a:rPr lang="en-US" sz="2800" dirty="0" smtClean="0"/>
              <a:t>.</a:t>
            </a:r>
          </a:p>
          <a:p>
            <a:r>
              <a:rPr lang="en-US" sz="2800" dirty="0" smtClean="0"/>
              <a:t>Sometimes we refer to the “</a:t>
            </a:r>
            <a:r>
              <a:rPr lang="en-US" sz="2800" dirty="0" smtClean="0">
                <a:latin typeface="Courier New" pitchFamily="49" charset="0"/>
                <a:cs typeface="Courier New" pitchFamily="49" charset="0"/>
              </a:rPr>
              <a:t>p</a:t>
            </a:r>
            <a:r>
              <a:rPr lang="en-US" sz="2800" dirty="0" smtClean="0"/>
              <a:t> tag” or simply a “</a:t>
            </a:r>
            <a:r>
              <a:rPr lang="en-US" sz="2800" dirty="0" smtClean="0">
                <a:latin typeface="Courier New" pitchFamily="49" charset="0"/>
                <a:cs typeface="Courier New" pitchFamily="49" charset="0"/>
              </a:rPr>
              <a:t>p</a:t>
            </a:r>
            <a:r>
              <a:rPr lang="en-US" sz="2800" dirty="0" smtClean="0"/>
              <a:t> element”.</a:t>
            </a:r>
          </a:p>
        </p:txBody>
      </p:sp>
      <p:sp>
        <p:nvSpPr>
          <p:cNvPr id="4" name="Footer Placeholder 3"/>
          <p:cNvSpPr>
            <a:spLocks noGrp="1"/>
          </p:cNvSpPr>
          <p:nvPr>
            <p:ph type="ftr" sz="quarter" idx="11"/>
          </p:nvPr>
        </p:nvSpPr>
        <p:spPr/>
        <p:txBody>
          <a:bodyPr/>
          <a:lstStyle/>
          <a:p>
            <a:r>
              <a:rPr lang="en-US" dirty="0" smtClean="0"/>
              <a:t>Chapter 3: HTML for Content Structure</a:t>
            </a:r>
            <a:endParaRPr lang="en-US" dirty="0"/>
          </a:p>
        </p:txBody>
      </p:sp>
      <p:sp>
        <p:nvSpPr>
          <p:cNvPr id="2" name="Slide Number Placeholder 1"/>
          <p:cNvSpPr>
            <a:spLocks noGrp="1"/>
          </p:cNvSpPr>
          <p:nvPr>
            <p:ph type="sldNum" sz="quarter" idx="12"/>
          </p:nvPr>
        </p:nvSpPr>
        <p:spPr/>
        <p:txBody>
          <a:bodyPr/>
          <a:lstStyle/>
          <a:p>
            <a:fld id="{2596D5C0-7E4C-40D4-91EC-1A0612F542C7}" type="slidenum">
              <a:rPr lang="en-US" smtClean="0"/>
              <a:t>6</a:t>
            </a:fld>
            <a:endParaRPr lang="en-US" dirty="0"/>
          </a:p>
        </p:txBody>
      </p:sp>
    </p:spTree>
    <p:extLst>
      <p:ext uri="{BB962C8B-B14F-4D97-AF65-F5344CB8AC3E}">
        <p14:creationId xmlns:p14="http://schemas.microsoft.com/office/powerpoint/2010/main" val="41992756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Browser Display of HTML Elements</a:t>
            </a:r>
            <a:endParaRPr lang="en-US" dirty="0"/>
          </a:p>
        </p:txBody>
      </p:sp>
      <p:sp>
        <p:nvSpPr>
          <p:cNvPr id="3" name="Content Placeholder 2"/>
          <p:cNvSpPr>
            <a:spLocks noGrp="1"/>
          </p:cNvSpPr>
          <p:nvPr>
            <p:ph idx="1"/>
          </p:nvPr>
        </p:nvSpPr>
        <p:spPr/>
        <p:txBody>
          <a:bodyPr>
            <a:normAutofit fontScale="92500"/>
          </a:bodyPr>
          <a:lstStyle/>
          <a:p>
            <a:r>
              <a:rPr lang="en-US" dirty="0" smtClean="0"/>
              <a:t>Every browser will have its own default way of displaying any HTML element.</a:t>
            </a:r>
          </a:p>
          <a:p>
            <a:r>
              <a:rPr lang="en-US" dirty="0" smtClean="0"/>
              <a:t>For a paragraph this might include space before and after the text, and the text font.</a:t>
            </a:r>
          </a:p>
          <a:p>
            <a:r>
              <a:rPr lang="en-US" dirty="0" smtClean="0"/>
              <a:t>Browsers also have certain “default behaviors”:</a:t>
            </a:r>
          </a:p>
          <a:p>
            <a:pPr lvl="1"/>
            <a:r>
              <a:rPr lang="en-US" dirty="0" smtClean="0"/>
              <a:t>Reducing multiple spaces between words to a single space and removing leading and trailing spaces from element content</a:t>
            </a:r>
          </a:p>
          <a:p>
            <a:pPr lvl="1"/>
            <a:r>
              <a:rPr lang="en-US" dirty="0" smtClean="0"/>
              <a:t>Wrapping lines as the browser window changes size</a:t>
            </a:r>
          </a:p>
        </p:txBody>
      </p:sp>
      <p:sp>
        <p:nvSpPr>
          <p:cNvPr id="4" name="Footer Placeholder 3"/>
          <p:cNvSpPr>
            <a:spLocks noGrp="1"/>
          </p:cNvSpPr>
          <p:nvPr>
            <p:ph type="ftr" sz="quarter" idx="11"/>
          </p:nvPr>
        </p:nvSpPr>
        <p:spPr/>
        <p:txBody>
          <a:bodyPr/>
          <a:lstStyle/>
          <a:p>
            <a:r>
              <a:rPr lang="en-US" dirty="0" smtClean="0"/>
              <a:t>Chapter 3: HTML for Content Structure</a:t>
            </a:r>
            <a:endParaRPr lang="en-US" dirty="0"/>
          </a:p>
        </p:txBody>
      </p:sp>
      <p:sp>
        <p:nvSpPr>
          <p:cNvPr id="5" name="Slide Number Placeholder 4"/>
          <p:cNvSpPr>
            <a:spLocks noGrp="1"/>
          </p:cNvSpPr>
          <p:nvPr>
            <p:ph type="sldNum" sz="quarter" idx="12"/>
          </p:nvPr>
        </p:nvSpPr>
        <p:spPr/>
        <p:txBody>
          <a:bodyPr/>
          <a:lstStyle/>
          <a:p>
            <a:fld id="{2596D5C0-7E4C-40D4-91EC-1A0612F542C7}" type="slidenum">
              <a:rPr lang="en-US" smtClean="0"/>
              <a:t>7</a:t>
            </a:fld>
            <a:endParaRPr lang="en-US" dirty="0"/>
          </a:p>
        </p:txBody>
      </p:sp>
    </p:spTree>
    <p:extLst>
      <p:ext uri="{BB962C8B-B14F-4D97-AF65-F5344CB8AC3E}">
        <p14:creationId xmlns:p14="http://schemas.microsoft.com/office/powerpoint/2010/main" val="1217768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Structure of Every Web Page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800" dirty="0" smtClean="0">
                <a:latin typeface="Courier New" pitchFamily="49" charset="0"/>
                <a:cs typeface="Courier New" pitchFamily="49" charset="0"/>
              </a:rPr>
              <a:t>&lt;html&gt;</a:t>
            </a:r>
          </a:p>
          <a:p>
            <a:pPr marL="0" indent="0">
              <a:buNone/>
            </a:pPr>
            <a:r>
              <a:rPr lang="en-US" sz="2800" dirty="0" smtClean="0">
                <a:latin typeface="Courier New" pitchFamily="49" charset="0"/>
                <a:cs typeface="Courier New" pitchFamily="49" charset="0"/>
              </a:rPr>
              <a:t>&lt;head&gt;</a:t>
            </a:r>
          </a:p>
          <a:p>
            <a:pPr marL="0" indent="0">
              <a:buNone/>
            </a:pPr>
            <a:r>
              <a:rPr lang="en-US" sz="2800" dirty="0" smtClean="0">
                <a:latin typeface="Courier New" pitchFamily="49" charset="0"/>
                <a:cs typeface="Courier New" pitchFamily="49" charset="0"/>
              </a:rPr>
              <a:t>  &lt;title&gt;My Title&lt;/title&gt;</a:t>
            </a:r>
          </a:p>
          <a:p>
            <a:pPr marL="0" indent="0">
              <a:buNone/>
            </a:pPr>
            <a:r>
              <a:rPr lang="en-US" sz="2800" dirty="0" smtClean="0">
                <a:latin typeface="Courier New" pitchFamily="49" charset="0"/>
                <a:cs typeface="Courier New" pitchFamily="49" charset="0"/>
              </a:rPr>
              <a:t>&lt;/head&gt;</a:t>
            </a:r>
          </a:p>
          <a:p>
            <a:pPr marL="0" indent="0">
              <a:buNone/>
            </a:pPr>
            <a:r>
              <a:rPr lang="en-US" sz="2800" dirty="0" smtClean="0">
                <a:latin typeface="Courier New" pitchFamily="49" charset="0"/>
                <a:cs typeface="Courier New" pitchFamily="49" charset="0"/>
              </a:rPr>
              <a:t>&lt;body&gt;</a:t>
            </a:r>
          </a:p>
          <a:p>
            <a:pPr marL="0" indent="0">
              <a:buNone/>
            </a:pPr>
            <a:r>
              <a:rPr lang="en-US" sz="2800" dirty="0">
                <a:latin typeface="Courier New" pitchFamily="49" charset="0"/>
                <a:cs typeface="Courier New" pitchFamily="49" charset="0"/>
              </a:rPr>
              <a:t> </a:t>
            </a:r>
            <a:r>
              <a:rPr lang="en-US" sz="2800" dirty="0" smtClean="0">
                <a:latin typeface="Courier New" pitchFamily="49" charset="0"/>
                <a:cs typeface="Courier New" pitchFamily="49" charset="0"/>
              </a:rPr>
              <a:t> &lt;!--An HTML comment showing where</a:t>
            </a:r>
          </a:p>
          <a:p>
            <a:pPr marL="0" indent="0">
              <a:buNone/>
            </a:pPr>
            <a:r>
              <a:rPr lang="en-US" sz="2800" dirty="0">
                <a:latin typeface="Courier New" pitchFamily="49" charset="0"/>
                <a:cs typeface="Courier New" pitchFamily="49" charset="0"/>
              </a:rPr>
              <a:t> </a:t>
            </a:r>
            <a:r>
              <a:rPr lang="en-US" sz="2800" dirty="0" smtClean="0">
                <a:latin typeface="Courier New" pitchFamily="49" charset="0"/>
                <a:cs typeface="Courier New" pitchFamily="49" charset="0"/>
              </a:rPr>
              <a:t> page content to display will go.--&gt;</a:t>
            </a:r>
          </a:p>
          <a:p>
            <a:pPr marL="0" indent="0">
              <a:buNone/>
            </a:pPr>
            <a:r>
              <a:rPr lang="en-US" sz="2800" dirty="0" smtClean="0">
                <a:latin typeface="Courier New" pitchFamily="49" charset="0"/>
                <a:cs typeface="Courier New" pitchFamily="49" charset="0"/>
              </a:rPr>
              <a:t>&lt;/body&gt;</a:t>
            </a:r>
          </a:p>
          <a:p>
            <a:pPr marL="0" indent="0">
              <a:buNone/>
            </a:pPr>
            <a:r>
              <a:rPr lang="en-US" sz="2800" dirty="0" smtClean="0">
                <a:latin typeface="Courier New" pitchFamily="49" charset="0"/>
                <a:cs typeface="Courier New" pitchFamily="49" charset="0"/>
              </a:rPr>
              <a:t>&lt;/html&gt;</a:t>
            </a:r>
            <a:endParaRPr lang="en-US" sz="2800" dirty="0">
              <a:latin typeface="Courier New" pitchFamily="49" charset="0"/>
              <a:cs typeface="Courier New" pitchFamily="49" charset="0"/>
            </a:endParaRPr>
          </a:p>
        </p:txBody>
      </p:sp>
      <p:sp>
        <p:nvSpPr>
          <p:cNvPr id="4" name="Footer Placeholder 3"/>
          <p:cNvSpPr>
            <a:spLocks noGrp="1"/>
          </p:cNvSpPr>
          <p:nvPr>
            <p:ph type="ftr" sz="quarter" idx="11"/>
          </p:nvPr>
        </p:nvSpPr>
        <p:spPr/>
        <p:txBody>
          <a:bodyPr/>
          <a:lstStyle/>
          <a:p>
            <a:r>
              <a:rPr lang="en-US" dirty="0" smtClean="0"/>
              <a:t>Chapter 3: HTML for Content Structure</a:t>
            </a:r>
            <a:endParaRPr lang="en-US" dirty="0"/>
          </a:p>
        </p:txBody>
      </p:sp>
      <p:sp>
        <p:nvSpPr>
          <p:cNvPr id="5" name="Slide Number Placeholder 4"/>
          <p:cNvSpPr>
            <a:spLocks noGrp="1"/>
          </p:cNvSpPr>
          <p:nvPr>
            <p:ph type="sldNum" sz="quarter" idx="12"/>
          </p:nvPr>
        </p:nvSpPr>
        <p:spPr/>
        <p:txBody>
          <a:bodyPr/>
          <a:lstStyle/>
          <a:p>
            <a:fld id="{2596D5C0-7E4C-40D4-91EC-1A0612F542C7}" type="slidenum">
              <a:rPr lang="en-US" smtClean="0"/>
              <a:t>8</a:t>
            </a:fld>
            <a:endParaRPr lang="en-US" dirty="0"/>
          </a:p>
        </p:txBody>
      </p:sp>
    </p:spTree>
    <p:extLst>
      <p:ext uri="{BB962C8B-B14F-4D97-AF65-F5344CB8AC3E}">
        <p14:creationId xmlns:p14="http://schemas.microsoft.com/office/powerpoint/2010/main" val="2257606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Some Basic Markup Tags</a:t>
            </a:r>
            <a:endParaRPr lang="en-US" sz="3600" dirty="0"/>
          </a:p>
        </p:txBody>
      </p:sp>
      <p:sp>
        <p:nvSpPr>
          <p:cNvPr id="3" name="Content Placeholder 2"/>
          <p:cNvSpPr>
            <a:spLocks noGrp="1"/>
          </p:cNvSpPr>
          <p:nvPr>
            <p:ph idx="1"/>
          </p:nvPr>
        </p:nvSpPr>
        <p:spPr/>
        <p:txBody>
          <a:bodyPr/>
          <a:lstStyle/>
          <a:p>
            <a:r>
              <a:rPr lang="en-US" dirty="0" smtClean="0">
                <a:latin typeface="Courier New" pitchFamily="49" charset="0"/>
                <a:cs typeface="Courier New" pitchFamily="49" charset="0"/>
              </a:rPr>
              <a:t>h1</a:t>
            </a:r>
            <a:r>
              <a:rPr lang="en-US" dirty="0" smtClean="0"/>
              <a:t>, </a:t>
            </a:r>
            <a:r>
              <a:rPr lang="en-US" dirty="0">
                <a:latin typeface="Courier New" pitchFamily="49" charset="0"/>
                <a:cs typeface="Courier New" pitchFamily="49" charset="0"/>
              </a:rPr>
              <a:t>h2</a:t>
            </a:r>
            <a:r>
              <a:rPr lang="en-US" dirty="0" smtClean="0"/>
              <a:t>, </a:t>
            </a:r>
            <a:r>
              <a:rPr lang="en-US" dirty="0">
                <a:latin typeface="Courier New" pitchFamily="49" charset="0"/>
                <a:cs typeface="Courier New" pitchFamily="49" charset="0"/>
              </a:rPr>
              <a:t>h3</a:t>
            </a:r>
            <a:r>
              <a:rPr lang="en-US" dirty="0" smtClean="0"/>
              <a:t>, </a:t>
            </a:r>
            <a:r>
              <a:rPr lang="en-US" dirty="0">
                <a:latin typeface="Courier New" pitchFamily="49" charset="0"/>
                <a:cs typeface="Courier New" pitchFamily="49" charset="0"/>
              </a:rPr>
              <a:t>h4</a:t>
            </a:r>
            <a:r>
              <a:rPr lang="en-US" dirty="0" smtClean="0"/>
              <a:t>, </a:t>
            </a:r>
            <a:r>
              <a:rPr lang="en-US" dirty="0">
                <a:latin typeface="Courier New" pitchFamily="49" charset="0"/>
                <a:cs typeface="Courier New" pitchFamily="49" charset="0"/>
              </a:rPr>
              <a:t>h5</a:t>
            </a:r>
            <a:r>
              <a:rPr lang="en-US" dirty="0" smtClean="0"/>
              <a:t>, </a:t>
            </a:r>
            <a:r>
              <a:rPr lang="en-US" dirty="0">
                <a:latin typeface="Courier New" pitchFamily="49" charset="0"/>
                <a:cs typeface="Courier New" pitchFamily="49" charset="0"/>
              </a:rPr>
              <a:t>h6</a:t>
            </a:r>
            <a:r>
              <a:rPr lang="en-US" dirty="0" smtClean="0"/>
              <a:t> for headings</a:t>
            </a:r>
          </a:p>
          <a:p>
            <a:r>
              <a:rPr lang="en-US" dirty="0">
                <a:latin typeface="Courier New" pitchFamily="49" charset="0"/>
                <a:cs typeface="Courier New" pitchFamily="49" charset="0"/>
              </a:rPr>
              <a:t>p</a:t>
            </a:r>
            <a:r>
              <a:rPr lang="en-US" dirty="0" smtClean="0"/>
              <a:t> for paragraphs</a:t>
            </a:r>
          </a:p>
          <a:p>
            <a:r>
              <a:rPr lang="en-US">
                <a:latin typeface="Courier New" pitchFamily="49" charset="0"/>
                <a:cs typeface="Courier New" pitchFamily="49" charset="0"/>
              </a:rPr>
              <a:t>ul</a:t>
            </a:r>
            <a:r>
              <a:rPr lang="en-US" dirty="0" smtClean="0"/>
              <a:t> for unordered lists (• marker by default)</a:t>
            </a:r>
          </a:p>
          <a:p>
            <a:r>
              <a:rPr lang="en-US" dirty="0">
                <a:latin typeface="Courier New" pitchFamily="49" charset="0"/>
                <a:cs typeface="Courier New" pitchFamily="49" charset="0"/>
              </a:rPr>
              <a:t>ol</a:t>
            </a:r>
            <a:r>
              <a:rPr lang="en-US" dirty="0" smtClean="0"/>
              <a:t> for ordered lists (numbered 1, 2, 3 … by default)</a:t>
            </a:r>
          </a:p>
          <a:p>
            <a:r>
              <a:rPr lang="en-US" dirty="0">
                <a:latin typeface="Courier New" pitchFamily="49" charset="0"/>
                <a:cs typeface="Courier New" pitchFamily="49" charset="0"/>
              </a:rPr>
              <a:t>li</a:t>
            </a:r>
            <a:r>
              <a:rPr lang="en-US" dirty="0" smtClean="0"/>
              <a:t> for list items in an ordered or unordered list</a:t>
            </a:r>
          </a:p>
        </p:txBody>
      </p:sp>
      <p:sp>
        <p:nvSpPr>
          <p:cNvPr id="4" name="Footer Placeholder 3"/>
          <p:cNvSpPr>
            <a:spLocks noGrp="1"/>
          </p:cNvSpPr>
          <p:nvPr>
            <p:ph type="ftr" sz="quarter" idx="11"/>
          </p:nvPr>
        </p:nvSpPr>
        <p:spPr/>
        <p:txBody>
          <a:bodyPr/>
          <a:lstStyle/>
          <a:p>
            <a:r>
              <a:rPr lang="en-US" dirty="0" smtClean="0"/>
              <a:t>Chapter 3: HTML for Content Structure</a:t>
            </a:r>
            <a:endParaRPr lang="en-US" dirty="0"/>
          </a:p>
        </p:txBody>
      </p:sp>
      <p:sp>
        <p:nvSpPr>
          <p:cNvPr id="5" name="Slide Number Placeholder 4"/>
          <p:cNvSpPr>
            <a:spLocks noGrp="1"/>
          </p:cNvSpPr>
          <p:nvPr>
            <p:ph type="sldNum" sz="quarter" idx="12"/>
          </p:nvPr>
        </p:nvSpPr>
        <p:spPr/>
        <p:txBody>
          <a:bodyPr/>
          <a:lstStyle/>
          <a:p>
            <a:fld id="{2596D5C0-7E4C-40D4-91EC-1A0612F542C7}" type="slidenum">
              <a:rPr lang="en-US" smtClean="0"/>
              <a:t>9</a:t>
            </a:fld>
            <a:endParaRPr lang="en-US" dirty="0"/>
          </a:p>
        </p:txBody>
      </p:sp>
    </p:spTree>
    <p:extLst>
      <p:ext uri="{BB962C8B-B14F-4D97-AF65-F5344CB8AC3E}">
        <p14:creationId xmlns:p14="http://schemas.microsoft.com/office/powerpoint/2010/main" val="18221601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10030</TotalTime>
  <Words>3585</Words>
  <Application>Microsoft Office PowerPoint</Application>
  <PresentationFormat>On-screen Show (4:3)</PresentationFormat>
  <Paragraphs>485</Paragraphs>
  <Slides>49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Aharoni</vt:lpstr>
      <vt:lpstr>Arial</vt:lpstr>
      <vt:lpstr>Calibri</vt:lpstr>
      <vt:lpstr>Courier New</vt:lpstr>
      <vt:lpstr>Office Theme</vt:lpstr>
      <vt:lpstr>HTML for Content Structure</vt:lpstr>
      <vt:lpstr>Overview and Objectives</vt:lpstr>
      <vt:lpstr>What is HTML?</vt:lpstr>
      <vt:lpstr>Summary of HTML Versions</vt:lpstr>
      <vt:lpstr>HTML for Structure Only</vt:lpstr>
      <vt:lpstr>A Typical HTML Tag and Element</vt:lpstr>
      <vt:lpstr>Browser Display of HTML Elements</vt:lpstr>
      <vt:lpstr>Basic Structure of Every Web Page</vt:lpstr>
      <vt:lpstr>Some Basic Markup Tags</vt:lpstr>
      <vt:lpstr>Basic HTML Markup Illustrated: first.html</vt:lpstr>
      <vt:lpstr>Basic HTML Markup Displayed: first.html</vt:lpstr>
      <vt:lpstr>Empty Elements: br for Line Breaks and hr for a Horizontal Dividing Line</vt:lpstr>
      <vt:lpstr>More HTML Markup Illustrated: second.html</vt:lpstr>
      <vt:lpstr>More HTML Markup Displayed: second.html</vt:lpstr>
      <vt:lpstr>What is a “valid” web page?</vt:lpstr>
      <vt:lpstr>Some HTML “Boilerplate”</vt:lpstr>
      <vt:lpstr>HTML5 Markup Guidelines</vt:lpstr>
      <vt:lpstr>HTML5 Markup Best Practice</vt:lpstr>
      <vt:lpstr>A Simple Valid Web Page: third.html</vt:lpstr>
      <vt:lpstr>How do we validate a web page?</vt:lpstr>
      <vt:lpstr>Validating third.html</vt:lpstr>
      <vt:lpstr>Validation Report for third.html</vt:lpstr>
      <vt:lpstr>The Web Developer Add-on</vt:lpstr>
      <vt:lpstr>The Empty img Element for Images, and Two Required Tag Attributes</vt:lpstr>
      <vt:lpstr>A Best Practice for Images</vt:lpstr>
      <vt:lpstr>Block Elements vs. Inline Elements</vt:lpstr>
      <vt:lpstr>Tables in General</vt:lpstr>
      <vt:lpstr>HTML Basic Table Elements</vt:lpstr>
      <vt:lpstr>Additional Table Features</vt:lpstr>
      <vt:lpstr>Simple Table Layout in index.html from nature1 (two rows and two columns)</vt:lpstr>
      <vt:lpstr>ch03/nature1/index.html</vt:lpstr>
      <vt:lpstr>What is an HTML Entity?</vt:lpstr>
      <vt:lpstr>Some HTML Entities</vt:lpstr>
      <vt:lpstr>HTML Hyperlinks</vt:lpstr>
      <vt:lpstr>Simple Table Layout in index.html from nature2 (four rows and five columns) (and now including “menu item” links)</vt:lpstr>
      <vt:lpstr>ch03/nature2/index.html (part 1 of 2)</vt:lpstr>
      <vt:lpstr>ch03/nature2/index.html (part 2 of 2)</vt:lpstr>
      <vt:lpstr>Markup Files for Next Two Slides</vt:lpstr>
      <vt:lpstr>Our “About Us” Page, with Additional Relevant Links</vt:lpstr>
      <vt:lpstr>Our “Site Map” Page, with a (nested) Table Showing Site Map Data</vt:lpstr>
      <vt:lpstr>The Classic “Maintenance Nightmare”</vt:lpstr>
      <vt:lpstr>Server-Side Includes (SSI): One Way to Avoid the Maintenance Nightmare</vt:lpstr>
      <vt:lpstr>Relative Paths vs. Absolute Paths</vt:lpstr>
      <vt:lpstr>Using a base Element</vt:lpstr>
      <vt:lpstr>The Maintenance Nightmare Solution </vt:lpstr>
      <vt:lpstr>ch03/nature3/index.html</vt:lpstr>
      <vt:lpstr>ch03/nature3/common/document_head.html</vt:lpstr>
      <vt:lpstr>ch03/nature3/common/mainmenu.html</vt:lpstr>
      <vt:lpstr>ch03/nature3/pages/estore.html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XHTML for Content Structure</dc:title>
  <dc:creator>Porter Scobey</dc:creator>
  <cp:lastModifiedBy>Porter Scobey</cp:lastModifiedBy>
  <cp:revision>195</cp:revision>
  <cp:lastPrinted>2015-09-16T20:52:25Z</cp:lastPrinted>
  <dcterms:created xsi:type="dcterms:W3CDTF">2011-06-30T20:22:55Z</dcterms:created>
  <dcterms:modified xsi:type="dcterms:W3CDTF">2016-09-23T15:48:40Z</dcterms:modified>
</cp:coreProperties>
</file>