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63" r:id="rId12"/>
    <p:sldId id="266" r:id="rId13"/>
    <p:sldId id="267" r:id="rId14"/>
    <p:sldId id="268" r:id="rId15"/>
    <p:sldId id="270" r:id="rId1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39" y="-8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5A91902A-AE0B-4D3C-B2F3-8705E41C14AE}" type="datetimeFigureOut">
              <a:rPr lang="en-US" smtClean="0"/>
              <a:t>4/15/2016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29968"/>
            <a:ext cx="2971800" cy="464820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E97234CE-47E9-4537-805F-EB9706F2ABB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2971800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r>
              <a:rPr lang="en-US" dirty="0" smtClean="0"/>
              <a:t>Chapter2: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96677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r>
              <a:rPr lang="en-US" dirty="0" smtClean="0"/>
              <a:t>Chapter2: Establishing a Web Presence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C4A8A2E2-451F-4C0F-AF0B-348957E4FAFF}" type="datetimeFigureOut">
              <a:rPr lang="en-US" smtClean="0"/>
              <a:t>4/15/2016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71800" cy="464820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8"/>
            <a:ext cx="2971800" cy="464820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2BDDAF0C-0D6F-4591-9A53-9A5DF7599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0942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DAF0C-0D6F-4591-9A53-9A5DF7599FBA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Chapter2: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790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663C-02DF-403B-88F2-2A85961E0ABF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44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7821-9D0E-4E99-B8C7-3E48380A17DF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8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45B-C50C-48D0-82E1-2CB0C19A6C8A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62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9B0C-A1DE-429E-A381-59CF4D3D8C72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602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5055-9B54-4743-BF53-8CCDD45698C5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9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373-1103-453E-88F1-D3E78541C320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B94A-274B-4FA4-A41E-38172CA84072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0840-396F-4FA0-B7DD-55C2FDD411DD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1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10DC-F5B0-485D-82FB-9EBF03742980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27E6C-F0C5-465E-B6B4-0B9073B210CC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5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45-8766-4E58-B874-A38A215211BC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39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97EB5-F3D4-459F-BCDF-9142EAC420F8}" type="datetime1">
              <a:rPr lang="en-US" smtClean="0"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6D5C0-7E4C-40D4-91EC-1A0612F542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6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Establishing a Web Presence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</a:p>
        </p:txBody>
      </p:sp>
    </p:spTree>
    <p:extLst>
      <p:ext uri="{BB962C8B-B14F-4D97-AF65-F5344CB8AC3E}">
        <p14:creationId xmlns:p14="http://schemas.microsoft.com/office/powerpoint/2010/main" val="298067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first.txt</a:t>
            </a:r>
            <a:r>
              <a:rPr lang="en-US" dirty="0" smtClean="0"/>
              <a:t> in Firefox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726634"/>
            <a:ext cx="6992756" cy="354856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Question: How does a browser know what to do with a file it has received from a server?</a:t>
            </a:r>
          </a:p>
          <a:p>
            <a:r>
              <a:rPr lang="en-US" dirty="0" smtClean="0"/>
              <a:t>Answer: It uses the MIME type of the file.</a:t>
            </a:r>
          </a:p>
          <a:p>
            <a:r>
              <a:rPr lang="en-US" dirty="0" smtClean="0"/>
              <a:t>MIME = Multipurpose Internet Mail Extension</a:t>
            </a:r>
          </a:p>
          <a:p>
            <a:r>
              <a:rPr lang="en-US" dirty="0" smtClean="0"/>
              <a:t>A file’s MIME type can often be inferred from the file extension:</a:t>
            </a:r>
          </a:p>
          <a:p>
            <a:pPr lvl="1"/>
            <a:r>
              <a:rPr lang="en-US" dirty="0" smtClean="0"/>
              <a:t>txt for a text file</a:t>
            </a:r>
          </a:p>
          <a:p>
            <a:pPr lvl="1"/>
            <a:r>
              <a:rPr lang="en-US" dirty="0" smtClean="0"/>
              <a:t>jpg for an image file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a File on the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Once you have a file ready to go “online”, you need to place it in the correct location on your ISP’s server (your ISP will tell you where):</a:t>
            </a:r>
          </a:p>
          <a:p>
            <a:r>
              <a:rPr lang="en-US" dirty="0" smtClean="0"/>
              <a:t>One way: If you have created it on your PC, use a file transfer program to “upload” it to your ISP’s server.</a:t>
            </a:r>
          </a:p>
          <a:p>
            <a:r>
              <a:rPr lang="en-US" dirty="0" smtClean="0"/>
              <a:t>Another way: It may also be possible to create files directly on the server if you have an account there.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WinSCP Interface for File Transfer</a:t>
            </a:r>
            <a:endParaRPr lang="en-US" sz="36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062" y="2526225"/>
            <a:ext cx="5095875" cy="267391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PuTTY Interface for Direct Access to a Server Account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312" y="2290490"/>
            <a:ext cx="6429375" cy="314538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2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Permissions and Web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web is a “dangerous” place.</a:t>
            </a:r>
          </a:p>
          <a:p>
            <a:r>
              <a:rPr lang="en-US" dirty="0" smtClean="0"/>
              <a:t>Assume that people will be trying to “hack” your website.</a:t>
            </a:r>
          </a:p>
          <a:p>
            <a:r>
              <a:rPr lang="en-US" dirty="0" smtClean="0"/>
              <a:t>Plan to thwart their efforts.</a:t>
            </a:r>
          </a:p>
          <a:p>
            <a:r>
              <a:rPr lang="en-US" dirty="0" smtClean="0"/>
              <a:t>The first line of defense is making sure that all the files on your site have the proper “file permissions”.</a:t>
            </a:r>
          </a:p>
          <a:p>
            <a:r>
              <a:rPr lang="en-US" dirty="0" smtClean="0"/>
              <a:t>Your ISP should tell you what these are, and how to set them.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Explain what an Internet Service Provider (ISP) is and what services you can expect from one</a:t>
            </a:r>
          </a:p>
          <a:p>
            <a:r>
              <a:rPr lang="en-US" dirty="0" smtClean="0"/>
              <a:t>Discuss what web development tools you need to get started</a:t>
            </a:r>
          </a:p>
          <a:p>
            <a:r>
              <a:rPr lang="en-US" dirty="0" smtClean="0"/>
              <a:t>Create a simple text-only web page</a:t>
            </a:r>
          </a:p>
          <a:p>
            <a:r>
              <a:rPr lang="en-US" dirty="0" smtClean="0"/>
              <a:t>Test a web page “offline” before going “online”</a:t>
            </a:r>
          </a:p>
          <a:p>
            <a:r>
              <a:rPr lang="en-US" dirty="0" smtClean="0"/>
              <a:t>Put a web page “online” by “uploading” it</a:t>
            </a:r>
          </a:p>
          <a:p>
            <a:r>
              <a:rPr lang="en-US" dirty="0" smtClean="0"/>
              <a:t>Discuss MIME (Multipurpose Internet Mail Extension) types and how browsers use them to determine the kind of document they are being asked to process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3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Internet Service Provider (ISP)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business or organization that provides you with an Internet connection</a:t>
            </a:r>
          </a:p>
          <a:p>
            <a:r>
              <a:rPr lang="en-US" dirty="0" smtClean="0"/>
              <a:t>You may have to pay, or it may be free</a:t>
            </a:r>
          </a:p>
          <a:p>
            <a:r>
              <a:rPr lang="en-US" dirty="0" smtClean="0"/>
              <a:t>The connection may be wired, or wireless</a:t>
            </a:r>
          </a:p>
          <a:p>
            <a:r>
              <a:rPr lang="en-US" dirty="0" smtClean="0"/>
              <a:t>Different ISPs provide different levels </a:t>
            </a:r>
            <a:r>
              <a:rPr lang="en-US" smtClean="0"/>
              <a:t>of </a:t>
            </a:r>
            <a:r>
              <a:rPr lang="en-US" smtClean="0"/>
              <a:t>service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9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Wired Internet Service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Dialup over regular phone lines via a modem</a:t>
            </a:r>
          </a:p>
          <a:p>
            <a:r>
              <a:rPr lang="en-US" dirty="0" smtClean="0"/>
              <a:t>Cable </a:t>
            </a:r>
            <a:r>
              <a:rPr lang="en-US" dirty="0" smtClean="0"/>
              <a:t>modem </a:t>
            </a:r>
            <a:r>
              <a:rPr lang="en-US" dirty="0" smtClean="0"/>
              <a:t>(usually from your TV provider)</a:t>
            </a:r>
          </a:p>
          <a:p>
            <a:r>
              <a:rPr lang="en-US" dirty="0" smtClean="0"/>
              <a:t>Integrated Service Digital Network (ISDN)</a:t>
            </a:r>
          </a:p>
          <a:p>
            <a:r>
              <a:rPr lang="en-US" dirty="0" smtClean="0"/>
              <a:t>Asymmetric Digital Subscriber Line (ADSL)</a:t>
            </a:r>
          </a:p>
          <a:p>
            <a:r>
              <a:rPr lang="en-US" dirty="0" smtClean="0"/>
              <a:t>Fibre-to-the-Premises (FTTP)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Some </a:t>
            </a:r>
            <a:r>
              <a:rPr lang="en-US" sz="3600" dirty="0" smtClean="0"/>
              <a:t>Wireless </a:t>
            </a:r>
            <a:r>
              <a:rPr lang="en-US" sz="3600" dirty="0"/>
              <a:t>Internet Service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WiFi (at home and at downtown “hot spots”)</a:t>
            </a:r>
          </a:p>
          <a:p>
            <a:r>
              <a:rPr lang="en-US" dirty="0" smtClean="0"/>
              <a:t>Code Division Multiple Access (CDMA) allows bandwidth sharing of different frequencies</a:t>
            </a:r>
          </a:p>
          <a:p>
            <a:r>
              <a:rPr lang="en-US" dirty="0" smtClean="0"/>
              <a:t>Global System for Mobile (GSM), very popular for mobile telephone systems</a:t>
            </a:r>
          </a:p>
          <a:p>
            <a:r>
              <a:rPr lang="en-US" dirty="0" smtClean="0"/>
              <a:t>Worldwide interoperability for Microwave Access (WiMAX) for fixed and mobile Internet access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Services Provided by ISPs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E-mail (often several e-mail addresses)</a:t>
            </a:r>
          </a:p>
          <a:p>
            <a:r>
              <a:rPr lang="en-US" dirty="0" smtClean="0"/>
              <a:t>Network data storage</a:t>
            </a:r>
          </a:p>
          <a:p>
            <a:r>
              <a:rPr lang="en-US" dirty="0" smtClean="0"/>
              <a:t>A URL for a personal or business website, but</a:t>
            </a:r>
          </a:p>
          <a:p>
            <a:pPr lvl="1"/>
            <a:r>
              <a:rPr lang="en-US" dirty="0" smtClean="0"/>
              <a:t>Server-side technologies like scripting and database access may or may not be provided</a:t>
            </a:r>
          </a:p>
          <a:p>
            <a:pPr lvl="1"/>
            <a:r>
              <a:rPr lang="en-US" dirty="0" smtClean="0"/>
              <a:t>Available bandwidth (upload and download speeds may vary considerably)</a:t>
            </a:r>
          </a:p>
          <a:p>
            <a:pPr lvl="1"/>
            <a:r>
              <a:rPr lang="en-US" dirty="0" smtClean="0"/>
              <a:t>Cost will vary from one ISP to another</a:t>
            </a:r>
          </a:p>
          <a:p>
            <a:pPr lvl="1"/>
            <a:r>
              <a:rPr lang="en-US" dirty="0" smtClean="0"/>
              <a:t>Bottom line: Be sure to check out the options available and “shop around” before signing up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7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Basic Tools for Web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text editor for creating files</a:t>
            </a:r>
          </a:p>
          <a:p>
            <a:r>
              <a:rPr lang="en-US" dirty="0" smtClean="0"/>
              <a:t>A browser for displaying locally those files as they would appear on the web</a:t>
            </a:r>
          </a:p>
          <a:p>
            <a:r>
              <a:rPr lang="en-US" dirty="0" smtClean="0"/>
              <a:t>A file transfer program for uploading your files to your website on the server at your ISP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6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Some “Gotchas” to Avoid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sure to use a text editor, </a:t>
            </a:r>
            <a:r>
              <a:rPr lang="en-US" b="1" dirty="0" smtClean="0"/>
              <a:t>not</a:t>
            </a:r>
            <a:r>
              <a:rPr lang="en-US" dirty="0" smtClean="0"/>
              <a:t> a word processor, to create your files </a:t>
            </a:r>
          </a:p>
          <a:p>
            <a:r>
              <a:rPr lang="en-US" dirty="0" smtClean="0"/>
              <a:t>Don’t get wedded to a single browser, and always view your web pages in more than one</a:t>
            </a:r>
          </a:p>
          <a:p>
            <a:r>
              <a:rPr lang="en-US" dirty="0" smtClean="0"/>
              <a:t>Use a file transfer program that understands that end-of-line markers in text files are different on different platforms and deals with this “transparently” (most do so nowadays)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6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Content of the text file first.txt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Welcome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to the Website of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                Nature's Source</a:t>
            </a:r>
          </a:p>
          <a:p>
            <a:pPr marL="0" indent="0">
              <a:buNone/>
            </a:pP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This is our first foray onto the World Wide Web.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We are a small company dedicated to the health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of our customers through natural remedies.</a:t>
            </a:r>
          </a:p>
          <a:p>
            <a:pPr marL="0" indent="0">
              <a:buNone/>
            </a:pP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We have a wide range of products that include:</a:t>
            </a:r>
          </a:p>
          <a:p>
            <a:pPr marL="0" indent="0">
              <a:buNone/>
            </a:pP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- books, and multimedia documents that help you get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  healthy and stay healthy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- herbal medicines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- equipment for injury free body toning exercises</a:t>
            </a: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2: Establishing a Web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7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7630</TotalTime>
  <Words>849</Words>
  <Application>Microsoft Office PowerPoint</Application>
  <PresentationFormat>On-screen Show (4:3)</PresentationFormat>
  <Paragraphs>91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Establishing a Web Presence</vt:lpstr>
      <vt:lpstr>Overview and Objectives</vt:lpstr>
      <vt:lpstr>Internet Service Provider (ISP)</vt:lpstr>
      <vt:lpstr>Some Wired Internet Service Options</vt:lpstr>
      <vt:lpstr>Some Wireless Internet Service Options</vt:lpstr>
      <vt:lpstr>Some Services Provided by ISPs</vt:lpstr>
      <vt:lpstr>The Basic Tools for Web Development</vt:lpstr>
      <vt:lpstr>Some “Gotchas” to Avoid</vt:lpstr>
      <vt:lpstr>Content of the text file first.txt</vt:lpstr>
      <vt:lpstr>Display of first.txt in Firefox</vt:lpstr>
      <vt:lpstr>MIME Types</vt:lpstr>
      <vt:lpstr>Putting a File on the Web</vt:lpstr>
      <vt:lpstr>The WinSCP Interface for File Transfer</vt:lpstr>
      <vt:lpstr>The PuTTY Interface for Direct Access to a Server Account</vt:lpstr>
      <vt:lpstr>File Permissions and Web Security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the Scene</dc:title>
  <dc:creator>Porter Scobey</dc:creator>
  <cp:lastModifiedBy>Porter Scobey</cp:lastModifiedBy>
  <cp:revision>78</cp:revision>
  <cp:lastPrinted>2012-01-18T21:03:17Z</cp:lastPrinted>
  <dcterms:created xsi:type="dcterms:W3CDTF">2011-06-30T20:22:55Z</dcterms:created>
  <dcterms:modified xsi:type="dcterms:W3CDTF">2016-04-15T19:05:52Z</dcterms:modified>
</cp:coreProperties>
</file>