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39" y="-8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902A-AE0B-4D3C-B2F3-8705E41C14AE}" type="datetimeFigureOut">
              <a:rPr lang="en-US" smtClean="0"/>
              <a:t>4/15/2016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234CE-47E9-4537-805F-EB9706F2AB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Chapter 1: Setting the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66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8A2E2-451F-4C0F-AF0B-348957E4FAFF}" type="datetimeFigureOut">
              <a:rPr lang="en-US" smtClean="0"/>
              <a:t>4/15/2016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DAF0C-0D6F-4591-9A53-9A5DF7599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0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3E0D-47F7-4F2A-B2BB-7804498D47CE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38C4-80D2-46DA-A7C2-876F4A79D5B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8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1F61-B6F1-4B68-A1CA-2E48C437BE0A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2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491D-6736-439C-A877-C15336964CD3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02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94-80F7-4158-9365-5933CBAFADE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9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A6DF-5106-4E21-AF6E-8A56159676E3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76E3-D209-46C2-9EAF-925BA4CEC625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B681-DA9F-4B3E-A0FE-3654F2B0E8B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1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11C68-91F0-4745-B296-2F882CB53DFB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0F9D-5C49-44A1-8A55-1C0C44D1406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5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5A0B-62F1-4F8D-BE35-C335B879DC03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9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1250F-8A9A-41D7-966B-7CF681F1FA1E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6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Setting the Scene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29806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</a:t>
            </a:r>
            <a:r>
              <a:rPr lang="en-US" dirty="0"/>
              <a:t>W</a:t>
            </a:r>
            <a:r>
              <a:rPr lang="en-US" dirty="0" smtClean="0"/>
              <a:t>eb </a:t>
            </a:r>
            <a:r>
              <a:rPr lang="en-US" dirty="0"/>
              <a:t>P</a:t>
            </a:r>
            <a:r>
              <a:rPr lang="en-US" dirty="0" smtClean="0"/>
              <a:t>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TCP/IP is the fundamental protocol for most communication on the web</a:t>
            </a:r>
          </a:p>
          <a:p>
            <a:r>
              <a:rPr lang="en-US" dirty="0" smtClean="0"/>
              <a:t>UDP is fast and can be used if there is a lot of data and you don’t mind losing a few bits</a:t>
            </a:r>
          </a:p>
          <a:p>
            <a:r>
              <a:rPr lang="en-US" dirty="0" smtClean="0"/>
              <a:t>FTP is a file transfer standard</a:t>
            </a:r>
          </a:p>
          <a:p>
            <a:r>
              <a:rPr lang="en-US" dirty="0" smtClean="0"/>
              <a:t>TELNET provides a non-secure way to login to a remote computer</a:t>
            </a:r>
          </a:p>
          <a:p>
            <a:r>
              <a:rPr lang="en-US" dirty="0" smtClean="0"/>
              <a:t>SSH can be thought of as a “secure telnet”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device connected to the Internet must have a unique IP address:</a:t>
            </a:r>
          </a:p>
          <a:p>
            <a:pPr lvl="1"/>
            <a:r>
              <a:rPr lang="en-US" dirty="0" smtClean="0"/>
              <a:t>IPv4 is 32 bits: a.b.c.d with a, b, c, d in 0..255</a:t>
            </a:r>
          </a:p>
          <a:p>
            <a:pPr lvl="1"/>
            <a:r>
              <a:rPr lang="en-US" dirty="0" smtClean="0"/>
              <a:t>IPv6 is 128 bits, allowing for many more addresses</a:t>
            </a:r>
          </a:p>
          <a:p>
            <a:r>
              <a:rPr lang="en-US" dirty="0" smtClean="0"/>
              <a:t>Computers understand IP addresses much better than humans, who prefer FQDNs</a:t>
            </a:r>
          </a:p>
          <a:p>
            <a:pPr lvl="1"/>
            <a:r>
              <a:rPr lang="en-US" dirty="0" smtClean="0"/>
              <a:t>FQDN = Fully Qualified Domain Name</a:t>
            </a:r>
          </a:p>
          <a:p>
            <a:pPr lvl="1"/>
            <a:r>
              <a:rPr lang="en-US" dirty="0" smtClean="0"/>
              <a:t>FQDN cs.smu.ca has </a:t>
            </a:r>
            <a:r>
              <a:rPr lang="en-US" dirty="0"/>
              <a:t>IP address </a:t>
            </a:r>
            <a:r>
              <a:rPr lang="en-US" dirty="0" smtClean="0"/>
              <a:t>140.184.133.99</a:t>
            </a:r>
          </a:p>
          <a:p>
            <a:pPr lvl="1"/>
            <a:r>
              <a:rPr lang="en-US" dirty="0" smtClean="0"/>
              <a:t>A Domain Name Server (DNS) translates between an IP address and the corresponding FQDN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URLs, URNs and URIs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Uniform Resource Locator (URL) is the actual location of a resource on the web</a:t>
            </a:r>
          </a:p>
          <a:p>
            <a:r>
              <a:rPr lang="en-US" dirty="0" smtClean="0"/>
              <a:t>A Uniform Resource Name (URN) has the same form as a URL but may not refer to an actual resource </a:t>
            </a:r>
          </a:p>
          <a:p>
            <a:r>
              <a:rPr lang="en-US" dirty="0" smtClean="0"/>
              <a:t>The term Uniform Resource Identifier (URI) is a generalization of the above two terms and may refer to either one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Home Page of a Real-World Web Site: Jones and Bartlett Publishing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73" y="1934758"/>
            <a:ext cx="5657453" cy="385684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web page showing a book title from Jones and Bartlett Publishing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141" y="2135884"/>
            <a:ext cx="5571718" cy="345459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An invoice page showing purchase of two titles from Jones and Bartlett Publishing 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141" y="1998311"/>
            <a:ext cx="5571718" cy="372974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We Will Study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HTML 5 for describing web page structure</a:t>
            </a:r>
          </a:p>
          <a:p>
            <a:r>
              <a:rPr lang="en-US" smtClean="0"/>
              <a:t>CSS2.1 </a:t>
            </a:r>
            <a:r>
              <a:rPr lang="en-US" smtClean="0"/>
              <a:t>and </a:t>
            </a:r>
            <a:r>
              <a:rPr lang="en-US" smtClean="0"/>
              <a:t>CSS3 </a:t>
            </a:r>
            <a:r>
              <a:rPr lang="en-US" dirty="0" smtClean="0"/>
              <a:t>for styling our web pages</a:t>
            </a:r>
          </a:p>
          <a:p>
            <a:r>
              <a:rPr lang="en-US" dirty="0" smtClean="0"/>
              <a:t>JavaScript for giving our pages “behavior”</a:t>
            </a:r>
          </a:p>
          <a:p>
            <a:r>
              <a:rPr lang="en-US" dirty="0" smtClean="0"/>
              <a:t>The DOM and DHTML for “connecting” the above three technologies</a:t>
            </a:r>
          </a:p>
          <a:p>
            <a:r>
              <a:rPr lang="en-US" dirty="0" smtClean="0"/>
              <a:t>PHP for server-side scripting</a:t>
            </a:r>
          </a:p>
          <a:p>
            <a:r>
              <a:rPr lang="en-US" dirty="0" smtClean="0"/>
              <a:t>MySQL for database storage on the server</a:t>
            </a:r>
          </a:p>
          <a:p>
            <a:r>
              <a:rPr lang="en-US" dirty="0" smtClean="0"/>
              <a:t>Our first ten chapters cover the above topics in some detail, including the use of PHP with MySQL for client-server database interaction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We Will Study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Our final two chapters give a very brief introduction to the following:</a:t>
            </a:r>
          </a:p>
          <a:p>
            <a:r>
              <a:rPr lang="en-US" dirty="0" smtClean="0"/>
              <a:t>XML, DTDs, and XSLT for data description and transformation</a:t>
            </a:r>
          </a:p>
          <a:p>
            <a:r>
              <a:rPr lang="en-US" dirty="0" smtClean="0"/>
              <a:t>Collection (on the server) of web site visitor data, followed by later analysis using various tools (Analog, Pathalizer, StatViz)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Distinguish between the Internet and the World Wide Web (WWW) (W3) and provide a very brief history of each</a:t>
            </a:r>
          </a:p>
          <a:p>
            <a:r>
              <a:rPr lang="en-US" dirty="0" smtClean="0"/>
              <a:t>Explain client-server architectures, as illustrated by web browsers and web servers</a:t>
            </a:r>
          </a:p>
          <a:p>
            <a:r>
              <a:rPr lang="en-US" dirty="0" smtClean="0"/>
              <a:t>Discuss how web browsers and web servers communicate</a:t>
            </a:r>
          </a:p>
          <a:p>
            <a:r>
              <a:rPr lang="en-US" dirty="0" smtClean="0"/>
              <a:t>Take a brief look at a real-world e-commerce website</a:t>
            </a:r>
          </a:p>
          <a:p>
            <a:r>
              <a:rPr lang="en-US" dirty="0" smtClean="0"/>
              <a:t>Outline the technologies we will discuss in this text and mention some of the competing technologies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Internet and the World Wide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Internet</a:t>
            </a:r>
          </a:p>
          <a:p>
            <a:pPr lvl="1"/>
            <a:r>
              <a:rPr lang="en-US" dirty="0" smtClean="0"/>
              <a:t>Think hardware (“connected” computers/devices)</a:t>
            </a:r>
          </a:p>
          <a:p>
            <a:pPr lvl="1"/>
            <a:r>
              <a:rPr lang="en-US" dirty="0" smtClean="0"/>
              <a:t>Originated with ARPANET (late 1960s)</a:t>
            </a:r>
          </a:p>
          <a:p>
            <a:r>
              <a:rPr lang="en-US" dirty="0" smtClean="0"/>
              <a:t>The World Wide Web (WWW) (W3)</a:t>
            </a:r>
          </a:p>
          <a:p>
            <a:pPr lvl="1"/>
            <a:r>
              <a:rPr lang="en-US" dirty="0" smtClean="0"/>
              <a:t>Think software (users communicating over the Internet via software applications)</a:t>
            </a:r>
          </a:p>
          <a:p>
            <a:pPr lvl="1"/>
            <a:r>
              <a:rPr lang="en-US" dirty="0" smtClean="0"/>
              <a:t>Originated with Tim Berners-Lee and HTML, and took off with the first GUI browser, Mosaic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“client” makes a request to a “server”</a:t>
            </a:r>
          </a:p>
          <a:p>
            <a:r>
              <a:rPr lang="en-US" dirty="0" smtClean="0"/>
              <a:t>The server’s response may be</a:t>
            </a:r>
          </a:p>
          <a:p>
            <a:pPr lvl="1"/>
            <a:r>
              <a:rPr lang="en-US" dirty="0" smtClean="0"/>
              <a:t>Compliance with the request</a:t>
            </a:r>
          </a:p>
          <a:p>
            <a:pPr lvl="1"/>
            <a:r>
              <a:rPr lang="en-US" dirty="0" smtClean="0"/>
              <a:t>An error message indicating a problem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A user’s browser requests a web page for display from a particular web site</a:t>
            </a:r>
          </a:p>
          <a:p>
            <a:pPr lvl="1"/>
            <a:r>
              <a:rPr lang="en-US" dirty="0" smtClean="0"/>
              <a:t>The web server at that site sends the web page or an error message (like a page-not-found error)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Servers and Web Browsers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“server” may refer to a program or the machine it runs on</a:t>
            </a:r>
          </a:p>
          <a:p>
            <a:pPr lvl="1"/>
            <a:r>
              <a:rPr lang="en-US" dirty="0" smtClean="0"/>
              <a:t>Current popular servers are Apache and Microsoft’s Internet Information Services (IIS)</a:t>
            </a:r>
          </a:p>
          <a:p>
            <a:r>
              <a:rPr lang="en-US" dirty="0" smtClean="0"/>
              <a:t>Every browser is a program that can act as the client in a client-server relationship</a:t>
            </a:r>
          </a:p>
          <a:p>
            <a:pPr lvl="1"/>
            <a:r>
              <a:rPr lang="en-US" dirty="0" smtClean="0"/>
              <a:t>Current popular browsers include Internet Explorer, Firefox, Chrome, Safari and Opera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Communication Protocol:</a:t>
            </a:r>
            <a:br>
              <a:rPr lang="en-US" dirty="0" smtClean="0"/>
            </a:br>
            <a:r>
              <a:rPr lang="en-US" dirty="0" smtClean="0"/>
              <a:t>Person-to-Person via Telephone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Telephone rings</a:t>
            </a:r>
          </a:p>
          <a:p>
            <a:r>
              <a:rPr lang="en-US" dirty="0" smtClean="0"/>
              <a:t>Callee answers and says “Hello”</a:t>
            </a:r>
          </a:p>
          <a:p>
            <a:r>
              <a:rPr lang="en-US" dirty="0" smtClean="0"/>
              <a:t>Caller self-identifies and states reason for call</a:t>
            </a:r>
          </a:p>
          <a:p>
            <a:r>
              <a:rPr lang="en-US" dirty="0" smtClean="0"/>
              <a:t>Callee responds appropriately</a:t>
            </a:r>
          </a:p>
          <a:p>
            <a:r>
              <a:rPr lang="en-US" dirty="0" smtClean="0"/>
              <a:t>Caller and callee exchange information</a:t>
            </a:r>
          </a:p>
          <a:p>
            <a:r>
              <a:rPr lang="en-US" dirty="0" smtClean="0"/>
              <a:t>Caller (or callee) says “Good-bye”, and the other responds likewise</a:t>
            </a:r>
          </a:p>
          <a:p>
            <a:r>
              <a:rPr lang="en-US" dirty="0" smtClean="0"/>
              <a:t>Both caller and callee hang 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Communication </a:t>
            </a:r>
            <a:r>
              <a:rPr lang="en-US" dirty="0"/>
              <a:t>Protocol:</a:t>
            </a:r>
            <a:br>
              <a:rPr lang="en-US" dirty="0"/>
            </a:br>
            <a:r>
              <a:rPr lang="en-US" dirty="0" smtClean="0"/>
              <a:t>Browser and Server via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types address of web page into browser’s address bar and presses “Go” button</a:t>
            </a:r>
          </a:p>
          <a:p>
            <a:r>
              <a:rPr lang="en-US" dirty="0" smtClean="0"/>
              <a:t>Browser sends an HTTP request message to the server identified by the web address</a:t>
            </a:r>
          </a:p>
          <a:p>
            <a:r>
              <a:rPr lang="en-US" dirty="0" smtClean="0"/>
              <a:t>Server receives the request and sends back an HTTP response message</a:t>
            </a:r>
          </a:p>
          <a:p>
            <a:r>
              <a:rPr lang="en-US" dirty="0" smtClean="0"/>
              <a:t>If there was no error, the browser displays the content part of the response message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HyperText Transport Protocol: Request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HTTP request from a browser contains</a:t>
            </a:r>
          </a:p>
          <a:p>
            <a:r>
              <a:rPr lang="en-US" dirty="0" smtClean="0"/>
              <a:t>A request line, with a request method (often GET or POST), the URI of the desired resource, and the version of HTTP in use</a:t>
            </a:r>
          </a:p>
          <a:p>
            <a:r>
              <a:rPr lang="en-US" dirty="0" smtClean="0"/>
              <a:t>Some header lines, indicating such things as language in use, encoding scheme, and so on</a:t>
            </a:r>
          </a:p>
          <a:p>
            <a:r>
              <a:rPr lang="en-US" dirty="0" smtClean="0"/>
              <a:t>A (very important) blank line</a:t>
            </a:r>
          </a:p>
          <a:p>
            <a:r>
              <a:rPr lang="en-US" dirty="0" smtClean="0"/>
              <a:t>An optional message body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HyperText Transport Protocol: 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 HTTP response from a server contains</a:t>
            </a:r>
          </a:p>
          <a:p>
            <a:r>
              <a:rPr lang="en-US" dirty="0" smtClean="0"/>
              <a:t>A status line, indicating everything is OK or a number indicating that an error has occurred (404 not found, for example)</a:t>
            </a:r>
          </a:p>
          <a:p>
            <a:r>
              <a:rPr lang="en-US" dirty="0" smtClean="0"/>
              <a:t>Some header lines, providing information about the response, especially its content type</a:t>
            </a:r>
          </a:p>
          <a:p>
            <a:r>
              <a:rPr lang="en-US" dirty="0" smtClean="0"/>
              <a:t>A (very important) blank line</a:t>
            </a:r>
          </a:p>
          <a:p>
            <a:r>
              <a:rPr lang="en-US" dirty="0" smtClean="0"/>
              <a:t>The content of the returned web page or other resource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1: Setting the Scene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10488</TotalTime>
  <Words>1012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Setting the Scene</vt:lpstr>
      <vt:lpstr>Overview and Objectives</vt:lpstr>
      <vt:lpstr>The Internet and the World Wide Web</vt:lpstr>
      <vt:lpstr>Client-Server Architectures</vt:lpstr>
      <vt:lpstr>Web Servers and Web Browsers</vt:lpstr>
      <vt:lpstr>A Communication Protocol: Person-to-Person via Telephone</vt:lpstr>
      <vt:lpstr>A Communication Protocol: Browser and Server via the Internet</vt:lpstr>
      <vt:lpstr>HyperText Transport Protocol: Request</vt:lpstr>
      <vt:lpstr>HyperText Transport Protocol: Response</vt:lpstr>
      <vt:lpstr>Some Other Web Protocols</vt:lpstr>
      <vt:lpstr>Web Addresses</vt:lpstr>
      <vt:lpstr>URLs, URNs and URIs</vt:lpstr>
      <vt:lpstr>The Home Page of a Real-World Web Site: Jones and Bartlett Publishing</vt:lpstr>
      <vt:lpstr>A web page showing a book title from Jones and Bartlett Publishing</vt:lpstr>
      <vt:lpstr>An invoice page showing purchase of two titles from Jones and Bartlett Publishing </vt:lpstr>
      <vt:lpstr>Technologies We Will Study (1 of 2)</vt:lpstr>
      <vt:lpstr>Technologies We Will Study (2 of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the Scene</dc:title>
  <dc:creator>Porter Scobey</dc:creator>
  <cp:lastModifiedBy>Porter Scobey</cp:lastModifiedBy>
  <cp:revision>58</cp:revision>
  <cp:lastPrinted>2012-01-05T16:53:39Z</cp:lastPrinted>
  <dcterms:created xsi:type="dcterms:W3CDTF">2011-06-30T20:22:55Z</dcterms:created>
  <dcterms:modified xsi:type="dcterms:W3CDTF">2016-04-15T18:56:30Z</dcterms:modified>
</cp:coreProperties>
</file>